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85"/>
  </p:notesMasterIdLst>
  <p:handoutMasterIdLst>
    <p:handoutMasterId r:id="rId86"/>
  </p:handoutMasterIdLst>
  <p:sldIdLst>
    <p:sldId id="261" r:id="rId2"/>
    <p:sldId id="262" r:id="rId3"/>
    <p:sldId id="369" r:id="rId4"/>
    <p:sldId id="263" r:id="rId5"/>
    <p:sldId id="264" r:id="rId6"/>
    <p:sldId id="265" r:id="rId7"/>
    <p:sldId id="267" r:id="rId8"/>
    <p:sldId id="401" r:id="rId9"/>
    <p:sldId id="363" r:id="rId10"/>
    <p:sldId id="271" r:id="rId11"/>
    <p:sldId id="273" r:id="rId12"/>
    <p:sldId id="303" r:id="rId13"/>
    <p:sldId id="404" r:id="rId14"/>
    <p:sldId id="305" r:id="rId15"/>
    <p:sldId id="405" r:id="rId16"/>
    <p:sldId id="406" r:id="rId17"/>
    <p:sldId id="403" r:id="rId18"/>
    <p:sldId id="368" r:id="rId19"/>
    <p:sldId id="360" r:id="rId20"/>
    <p:sldId id="331" r:id="rId21"/>
    <p:sldId id="276" r:id="rId22"/>
    <p:sldId id="408" r:id="rId23"/>
    <p:sldId id="287" r:id="rId24"/>
    <p:sldId id="407" r:id="rId25"/>
    <p:sldId id="288" r:id="rId26"/>
    <p:sldId id="397" r:id="rId27"/>
    <p:sldId id="370" r:id="rId28"/>
    <p:sldId id="290" r:id="rId29"/>
    <p:sldId id="277" r:id="rId30"/>
    <p:sldId id="279" r:id="rId31"/>
    <p:sldId id="372" r:id="rId32"/>
    <p:sldId id="283" r:id="rId33"/>
    <p:sldId id="284" r:id="rId34"/>
    <p:sldId id="388" r:id="rId35"/>
    <p:sldId id="383" r:id="rId36"/>
    <p:sldId id="291" r:id="rId37"/>
    <p:sldId id="292" r:id="rId38"/>
    <p:sldId id="409" r:id="rId39"/>
    <p:sldId id="410" r:id="rId40"/>
    <p:sldId id="295" r:id="rId41"/>
    <p:sldId id="390" r:id="rId42"/>
    <p:sldId id="378" r:id="rId43"/>
    <p:sldId id="398" r:id="rId44"/>
    <p:sldId id="411" r:id="rId45"/>
    <p:sldId id="412" r:id="rId46"/>
    <p:sldId id="413" r:id="rId47"/>
    <p:sldId id="414" r:id="rId48"/>
    <p:sldId id="415" r:id="rId49"/>
    <p:sldId id="416" r:id="rId50"/>
    <p:sldId id="381" r:id="rId51"/>
    <p:sldId id="298" r:id="rId52"/>
    <p:sldId id="299" r:id="rId53"/>
    <p:sldId id="300" r:id="rId54"/>
    <p:sldId id="301" r:id="rId55"/>
    <p:sldId id="302" r:id="rId56"/>
    <p:sldId id="334" r:id="rId57"/>
    <p:sldId id="335" r:id="rId58"/>
    <p:sldId id="308" r:id="rId59"/>
    <p:sldId id="309" r:id="rId60"/>
    <p:sldId id="310" r:id="rId61"/>
    <p:sldId id="417" r:id="rId62"/>
    <p:sldId id="313" r:id="rId63"/>
    <p:sldId id="402" r:id="rId64"/>
    <p:sldId id="316" r:id="rId65"/>
    <p:sldId id="319" r:id="rId66"/>
    <p:sldId id="321" r:id="rId67"/>
    <p:sldId id="322" r:id="rId68"/>
    <p:sldId id="323" r:id="rId69"/>
    <p:sldId id="394" r:id="rId70"/>
    <p:sldId id="393" r:id="rId71"/>
    <p:sldId id="366" r:id="rId72"/>
    <p:sldId id="392" r:id="rId73"/>
    <p:sldId id="330" r:id="rId74"/>
    <p:sldId id="336" r:id="rId75"/>
    <p:sldId id="343" r:id="rId76"/>
    <p:sldId id="344" r:id="rId77"/>
    <p:sldId id="361" r:id="rId78"/>
    <p:sldId id="345" r:id="rId79"/>
    <p:sldId id="346" r:id="rId80"/>
    <p:sldId id="347" r:id="rId81"/>
    <p:sldId id="395" r:id="rId82"/>
    <p:sldId id="396" r:id="rId83"/>
    <p:sldId id="314" r:id="rId84"/>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66"/>
    <a:srgbClr val="0343E5"/>
    <a:srgbClr val="668AFF"/>
    <a:srgbClr val="FF856D"/>
    <a:srgbClr val="FF2549"/>
    <a:srgbClr val="003635"/>
    <a:srgbClr val="005856"/>
    <a:srgbClr val="9EFF29"/>
    <a:srgbClr val="007033"/>
    <a:srgbClr val="5EE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643"/>
  </p:normalViewPr>
  <p:slideViewPr>
    <p:cSldViewPr snapToGrid="0">
      <p:cViewPr varScale="1">
        <p:scale>
          <a:sx n="148" d="100"/>
          <a:sy n="148" d="100"/>
        </p:scale>
        <p:origin x="132" y="108"/>
      </p:cViewPr>
      <p:guideLst>
        <p:guide orient="horz" pos="1620"/>
        <p:guide pos="2880"/>
      </p:guideLst>
    </p:cSldViewPr>
  </p:slideViewPr>
  <p:notesTextViewPr>
    <p:cViewPr>
      <p:scale>
        <a:sx n="1" d="1"/>
        <a:sy n="1" d="1"/>
      </p:scale>
      <p:origin x="0" y="0"/>
    </p:cViewPr>
  </p:notesTextViewPr>
  <p:notesViewPr>
    <p:cSldViewPr snapToGrid="0">
      <p:cViewPr varScale="1">
        <p:scale>
          <a:sx n="88" d="100"/>
          <a:sy n="88" d="100"/>
        </p:scale>
        <p:origin x="196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580D9-1773-4578-A2DA-736EA5E2F40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C3A442E3-F81A-439E-A4E8-805800F1132C}"/>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D7989FF-1933-4881-8F92-0A16689C6FB3}" type="datetimeFigureOut">
              <a:rPr lang="en-US" smtClean="0"/>
              <a:t>10/16/2023</a:t>
            </a:fld>
            <a:endParaRPr lang="en-US" dirty="0"/>
          </a:p>
        </p:txBody>
      </p:sp>
      <p:sp>
        <p:nvSpPr>
          <p:cNvPr id="4" name="Footer Placeholder 3">
            <a:extLst>
              <a:ext uri="{FF2B5EF4-FFF2-40B4-BE49-F238E27FC236}">
                <a16:creationId xmlns:a16="http://schemas.microsoft.com/office/drawing/2014/main" id="{C91E2D59-5802-4B2C-956E-F828D864D92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C63FA0F-E8DA-47B9-8FEC-68DC9E03C9C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348F4D8-E63E-4B1C-BA7B-521EC9A424E0}" type="slidenum">
              <a:rPr lang="en-US" smtClean="0"/>
              <a:t>‹#›</a:t>
            </a:fld>
            <a:endParaRPr lang="en-US" dirty="0"/>
          </a:p>
        </p:txBody>
      </p:sp>
    </p:spTree>
    <p:extLst>
      <p:ext uri="{BB962C8B-B14F-4D97-AF65-F5344CB8AC3E}">
        <p14:creationId xmlns:p14="http://schemas.microsoft.com/office/powerpoint/2010/main" val="386139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8D18E60-4300-4729-A0D7-6AB984C3922D}" type="datetimeFigureOut">
              <a:rPr lang="en-US" smtClean="0"/>
              <a:t>10/16/2023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F533E96-F078-4B3D-A8F4-F1AF21EBC357}" type="slidenum">
              <a:rPr lang="en-US" smtClean="0"/>
              <a:t>‹#›</a:t>
            </a:fld>
            <a:endParaRPr lang="en-US" dirty="0"/>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87" name="Google Shape;87;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8219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62" name="Google Shape;162;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44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74" name="Google Shape;174;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13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74" name="Google Shape;174;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992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74" name="Google Shape;174;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30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74" name="Google Shape;174;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89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10" name="Google Shape;21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1948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78" name="Google Shape;278;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1614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84" name="Google Shape;284;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811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84" name="Google Shape;284;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85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00" name="Google Shape;300;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460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95" name="Google Shape;95;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509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16" name="Google Shape;216;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8024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28" name="Google Shape;228;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36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28" name="Google Shape;228;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844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53" name="Google Shape;253;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988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60" name="Google Shape;260;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33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18" name="Google Shape;318;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7771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06" name="Google Shape;306;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7151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12" name="Google Shape;312;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630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30" name="Google Shape;330;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7147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10" name="Google Shape;21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22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95" name="Google Shape;95;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3035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48" name="Google Shape;348;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13119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57" name="Google Shape;357;p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354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63" name="Google Shape;363;p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147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69" name="Google Shape;369;p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6019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375" name="Google Shape;375;p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9150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210" name="Google Shape;210;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37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01" name="Google Shape;101;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691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07" name="Google Shape;107;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600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13" name="Google Shape;113;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30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25" name="Google Shape;125;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318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25" name="Google Shape;125;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27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dirty="0"/>
          </a:p>
        </p:txBody>
      </p:sp>
      <p:sp>
        <p:nvSpPr>
          <p:cNvPr id="149" name="Google Shape;149;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409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803115"/>
            <a:ext cx="7989723" cy="855398"/>
          </a:xfrm>
          <a:noFill/>
          <a:effectLst>
            <a:outerShdw blurRad="50800" dist="38100" dir="2700000" algn="tl" rotWithShape="0">
              <a:prstClr val="black">
                <a:alpha val="40000"/>
              </a:prstClr>
            </a:outerShdw>
          </a:effectLst>
        </p:spPr>
        <p:txBody>
          <a:bodyPr>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42455" y="3665894"/>
            <a:ext cx="7975483" cy="685791"/>
          </a:xfrm>
        </p:spPr>
        <p:txBody>
          <a:bodyPr>
            <a:normAutofit/>
          </a:bodyPr>
          <a:lstStyle>
            <a:lvl1pPr marL="0" indent="0" algn="l">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78C396A2-4006-44EA-8944-D5A45C0EBF56}" type="datetime1">
              <a:rPr lang="en-US" smtClean="0"/>
              <a:t>10/16/2023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2CCC60-E8CD-4174-8B1A-7DF615B22EEF}" type="slidenum">
              <a:rPr lang="en-US" smtClean="0"/>
              <a:pPr/>
              <a:t>‹#›</a:t>
            </a:fld>
            <a:endParaRPr lang="en-US" dirty="0"/>
          </a:p>
        </p:txBody>
      </p:sp>
      <p:pic>
        <p:nvPicPr>
          <p:cNvPr id="7" name="Picture 6">
            <a:extLst>
              <a:ext uri="{FF2B5EF4-FFF2-40B4-BE49-F238E27FC236}">
                <a16:creationId xmlns:a16="http://schemas.microsoft.com/office/drawing/2014/main" id="{84E9C649-5240-4EFB-B00D-01CFEAE461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458" y="393970"/>
            <a:ext cx="1277061" cy="1196193"/>
          </a:xfrm>
          <a:prstGeom prst="rect">
            <a:avLst/>
          </a:prstGeom>
        </p:spPr>
      </p:pic>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EE5452-3367-4011-A28C-F673F9CC96A2}" type="datetime1">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687E96A-172C-4D00-8973-0BE3463277CC}" type="datetime1">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698C41-D51D-4245-A19A-202BE083D4F1}" type="datetime1">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A5BF7D-86E7-4573-95C3-413D08834DBF}" type="datetime1">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893609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32" name="Google Shape;32;p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AAECD8C-D44E-4209-A04E-D06906694D3C}" type="datetime1">
              <a:rPr lang="en-US" smtClean="0"/>
              <a:t>10/16/2023</a:t>
            </a:fld>
            <a:endParaRPr dirty="0"/>
          </a:p>
        </p:txBody>
      </p:sp>
      <p:sp>
        <p:nvSpPr>
          <p:cNvPr id="33" name="Google Shape;33;p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67429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3838" y="2494891"/>
            <a:ext cx="7989723" cy="855398"/>
          </a:xfrm>
          <a:noFill/>
          <a:effectLst>
            <a:outerShdw blurRad="50800" dist="38100" dir="2700000" algn="tl" rotWithShape="0">
              <a:prstClr val="black">
                <a:alpha val="40000"/>
              </a:prstClr>
            </a:outerShdw>
          </a:effectLst>
        </p:spPr>
        <p:txBody>
          <a:bodyPr>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79093" y="3357670"/>
            <a:ext cx="7975483" cy="685791"/>
          </a:xfrm>
        </p:spPr>
        <p:txBody>
          <a:bodyPr>
            <a:normAutofit/>
          </a:bodyPr>
          <a:lstStyle>
            <a:lvl1pPr marL="0" indent="0" algn="l">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50E4EDF-3587-499F-84C7-448F59D054B6}" type="datetime1">
              <a:rPr lang="en-US" smtClean="0"/>
              <a:t>10/16/2023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2CCC60-E8CD-4174-8B1A-7DF615B22EEF}" type="slidenum">
              <a:rPr lang="en-US" smtClean="0"/>
              <a:pPr/>
              <a:t>‹#›</a:t>
            </a:fld>
            <a:endParaRPr lang="en-US" dirty="0"/>
          </a:p>
        </p:txBody>
      </p:sp>
      <p:pic>
        <p:nvPicPr>
          <p:cNvPr id="7" name="Picture 6">
            <a:extLst>
              <a:ext uri="{FF2B5EF4-FFF2-40B4-BE49-F238E27FC236}">
                <a16:creationId xmlns:a16="http://schemas.microsoft.com/office/drawing/2014/main" id="{211A0009-2BDE-41A3-8665-D4A41B956C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3458" y="393970"/>
            <a:ext cx="1277061" cy="1196193"/>
          </a:xfrm>
          <a:prstGeom prst="rect">
            <a:avLst/>
          </a:prstGeom>
        </p:spPr>
      </p:pic>
    </p:spTree>
    <p:extLst>
      <p:ext uri="{BB962C8B-B14F-4D97-AF65-F5344CB8AC3E}">
        <p14:creationId xmlns:p14="http://schemas.microsoft.com/office/powerpoint/2010/main" val="3248045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5" y="131375"/>
            <a:ext cx="8246070" cy="763526"/>
          </a:xfrm>
        </p:spPr>
        <p:txBody>
          <a:bodyPr>
            <a:normAutofit/>
          </a:bodyPr>
          <a:lstStyle>
            <a:lvl1pPr algn="l">
              <a:defRPr sz="3600" b="1" baseline="0">
                <a:solidFill>
                  <a:schemeClr val="tx2"/>
                </a:solidFill>
                <a:effectLst/>
              </a:defRPr>
            </a:lvl1pPr>
          </a:lstStyle>
          <a:p>
            <a:r>
              <a:rPr lang="en-US" dirty="0"/>
              <a:t>Click to edit Master title style</a:t>
            </a:r>
          </a:p>
        </p:txBody>
      </p:sp>
      <p:sp>
        <p:nvSpPr>
          <p:cNvPr id="3" name="Content Placeholder 2"/>
          <p:cNvSpPr>
            <a:spLocks noGrp="1"/>
          </p:cNvSpPr>
          <p:nvPr>
            <p:ph idx="1"/>
          </p:nvPr>
        </p:nvSpPr>
        <p:spPr>
          <a:xfrm>
            <a:off x="448966" y="1091382"/>
            <a:ext cx="8246070" cy="3419072"/>
          </a:xfrm>
        </p:spPr>
        <p:txBody>
          <a:bodyPr/>
          <a:lstStyle>
            <a:lvl1pPr algn="l">
              <a:spcBef>
                <a:spcPts val="0"/>
              </a:spcBef>
              <a:spcAft>
                <a:spcPts val="600"/>
              </a:spcAft>
              <a:defRPr sz="2600" b="1">
                <a:solidFill>
                  <a:schemeClr val="tx1"/>
                </a:solidFill>
              </a:defRPr>
            </a:lvl1pPr>
            <a:lvl2pPr algn="l">
              <a:spcBef>
                <a:spcPts val="0"/>
              </a:spcBef>
              <a:spcAft>
                <a:spcPts val="600"/>
              </a:spcAft>
              <a:defRPr sz="2100">
                <a:solidFill>
                  <a:schemeClr val="tx2"/>
                </a:solidFill>
              </a:defRPr>
            </a:lvl2pPr>
            <a:lvl3pPr algn="l">
              <a:spcBef>
                <a:spcPts val="0"/>
              </a:spcBef>
              <a:spcAft>
                <a:spcPts val="600"/>
              </a:spcAft>
              <a:defRPr sz="1700">
                <a:solidFill>
                  <a:schemeClr val="tx2"/>
                </a:solidFill>
              </a:defRPr>
            </a:lvl3pPr>
            <a:lvl4pPr algn="l">
              <a:spcBef>
                <a:spcPts val="0"/>
              </a:spcBef>
              <a:spcAft>
                <a:spcPts val="600"/>
              </a:spcAft>
              <a:defRPr sz="1500">
                <a:solidFill>
                  <a:schemeClr val="tx1"/>
                </a:solidFill>
              </a:defRPr>
            </a:lvl4pPr>
            <a:lvl5pPr algn="l">
              <a:spcBef>
                <a:spcPts val="0"/>
              </a:spcBef>
              <a:spcAft>
                <a:spcPts val="600"/>
              </a:spcAft>
              <a:defRPr sz="15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A49E86E-7835-4ED9-96FC-C9EB86D650CF}" type="datetime1">
              <a:rPr lang="en-US" smtClean="0"/>
              <a:t>10/16/2023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4767263"/>
            <a:ext cx="1783080" cy="273844"/>
          </a:xfrm>
        </p:spPr>
        <p:txBody>
          <a:bodyPr/>
          <a:lstStyle/>
          <a:p>
            <a:fld id="{B82CCC60-E8CD-4174-8B1A-7DF615B22EEF}" type="slidenum">
              <a:rPr lang="en-US" smtClean="0"/>
              <a:pPr/>
              <a:t>‹#›</a:t>
            </a:fld>
            <a:endParaRPr lang="en-US" dirty="0"/>
          </a:p>
        </p:txBody>
      </p:sp>
      <p:pic>
        <p:nvPicPr>
          <p:cNvPr id="8" name="Picture 7">
            <a:extLst>
              <a:ext uri="{FF2B5EF4-FFF2-40B4-BE49-F238E27FC236}">
                <a16:creationId xmlns:a16="http://schemas.microsoft.com/office/drawing/2014/main" id="{DA40E1E8-2531-4241-9CE3-1F5185300D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521" y="4558119"/>
            <a:ext cx="559027" cy="52362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664471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2EC8B59-AA8C-49D4-974A-0CAE577311B9}" type="datetime1">
              <a:rPr lang="en-US" smtClean="0"/>
              <a:t>10/16/2023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8AC7696A-5223-4149-8BB9-DB1C5C1554BE}" type="datetime1">
              <a:rPr lang="en-US" smtClean="0"/>
              <a:t>10/16/2023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27821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333366"/>
                </a:solidFill>
              </a:defRPr>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12D764-6B79-456C-8FBA-0C427915A3E6}" type="datetime1">
              <a:rPr lang="en-US" smtClean="0"/>
              <a:t>10/16/2023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5799"/>
            <a:ext cx="8093365" cy="763525"/>
          </a:xfrm>
        </p:spPr>
        <p:txBody>
          <a:bodyPr>
            <a:normAutofit/>
          </a:bodyPr>
          <a:lstStyle>
            <a:lvl1pPr algn="l">
              <a:defRPr sz="4400" baseline="0">
                <a:solidFill>
                  <a:srgbClr val="333366"/>
                </a:solidFill>
                <a:effectLst/>
              </a:defRPr>
            </a:lvl1pPr>
          </a:lstStyle>
          <a:p>
            <a:r>
              <a:rPr lang="en-US" dirty="0"/>
              <a:t>Click to edit Master title style</a:t>
            </a:r>
          </a:p>
        </p:txBody>
      </p:sp>
      <p:sp>
        <p:nvSpPr>
          <p:cNvPr id="3" name="Text Placeholder 2"/>
          <p:cNvSpPr>
            <a:spLocks noGrp="1"/>
          </p:cNvSpPr>
          <p:nvPr>
            <p:ph type="body" idx="1"/>
          </p:nvPr>
        </p:nvSpPr>
        <p:spPr>
          <a:xfrm>
            <a:off x="457200" y="1187118"/>
            <a:ext cx="4040188"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1659515"/>
            <a:ext cx="4040188"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492321" y="1187118"/>
            <a:ext cx="4041775" cy="479822"/>
          </a:xfrm>
        </p:spPr>
        <p:txBody>
          <a:bodyPr anchor="b"/>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492321" y="1659515"/>
            <a:ext cx="4041775" cy="2276294"/>
          </a:xfrm>
        </p:spPr>
        <p:txBody>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DAF887D-6A13-420A-B25F-4108266EF8BF}" type="datetime1">
              <a:rPr lang="en-US" smtClean="0"/>
              <a:t>10/16/2023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6C88DE8-70FA-4247-87E2-93D9FCCE6476}" type="datetime1">
              <a:rPr lang="en-US" smtClean="0"/>
              <a:t>10/16/2023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C7442-9CBA-42A1-9759-AECDA2283BFA}" type="datetime1">
              <a:rPr lang="en-US" smtClean="0"/>
              <a:t>10/16/2023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E35F4CA-963E-4FCF-BA4F-5D857731AF23}" type="datetime1">
              <a:rPr lang="en-US" smtClean="0"/>
              <a:t>10/16/2023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dirty="0"/>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63"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1" r:id="rId14"/>
  </p:sldLayoutIdLst>
  <p:hf hdr="0" ftr="0" dt="0"/>
  <p:txStyles>
    <p:titleStyle>
      <a:lvl1pPr algn="l" defTabSz="914400" rtl="0" eaLnBrk="1" latinLnBrk="0" hangingPunct="1">
        <a:spcBef>
          <a:spcPct val="0"/>
        </a:spcBef>
        <a:buNone/>
        <a:defRPr sz="4400" kern="1200">
          <a:solidFill>
            <a:srgbClr val="33336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studentaid.gov/fsa-id/create-account/launch"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studentaid.gov/"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fafsademo.test.ed.gov/"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studentaid.gov/help-center/answers/article/what-is-dependency-statu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hyperlink" Target="http://www.studentaid.gov/"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hyperlink" Target="https://www.collegeboard.org/" TargetMode="Externa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hyperlink" Target="http://www.ncsl.org/research/education/undocumented-student-tuition-overview"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www.collegeforalltexans.com/index.cfm?objectid=699A998A-E7F3-1DCC-3F460F26136EEA05" TargetMode="External"/><Relationship Id="rId2" Type="http://schemas.openxmlformats.org/officeDocument/2006/relationships/hyperlink" Target="http://www.studentaid.gov/" TargetMode="External"/><Relationship Id="rId1" Type="http://schemas.openxmlformats.org/officeDocument/2006/relationships/slideLayout" Target="../slideLayouts/slideLayout3.xml"/><Relationship Id="rId4" Type="http://schemas.openxmlformats.org/officeDocument/2006/relationships/hyperlink" Target="http://www.thecb.state.tx.us/index.cfm?objectid=BD8B7550-39B4-11E8-BC500050560100A9"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www.sss.gov/"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ctrTitle"/>
          </p:nvPr>
        </p:nvSpPr>
        <p:spPr>
          <a:xfrm>
            <a:off x="442455" y="2327565"/>
            <a:ext cx="6859956" cy="1106218"/>
          </a:xfrm>
          <a:prstGeom prst="rect">
            <a:avLst/>
          </a:prstGeom>
          <a:noFill/>
          <a:ln>
            <a:noFill/>
          </a:ln>
        </p:spPr>
        <p:txBody>
          <a:bodyPr spcFirstLastPara="1" vert="horz" wrap="square" lIns="68569" tIns="34275" rIns="68569" bIns="34275" rtlCol="0" anchor="b" anchorCtr="0">
            <a:noAutofit/>
          </a:bodyPr>
          <a:lstStyle/>
          <a:p>
            <a:pPr algn="l">
              <a:lnSpc>
                <a:spcPct val="90000"/>
              </a:lnSpc>
              <a:spcBef>
                <a:spcPts val="0"/>
              </a:spcBef>
              <a:buClr>
                <a:schemeClr val="dk1"/>
              </a:buClr>
              <a:buSzPts val="3600"/>
            </a:pPr>
            <a:r>
              <a:rPr lang="en-US" b="1" dirty="0">
                <a:solidFill>
                  <a:schemeClr val="bg1"/>
                </a:solidFill>
                <a:latin typeface="Calibri" panose="020F0502020204030204" pitchFamily="34" charset="0"/>
                <a:cs typeface="Calibri" panose="020F0502020204030204" pitchFamily="34" charset="0"/>
              </a:rPr>
              <a:t>TASFAA High School Counselor Financial Aid </a:t>
            </a:r>
            <a:r>
              <a:rPr lang="en-US" b="1">
                <a:solidFill>
                  <a:schemeClr val="bg1"/>
                </a:solidFill>
                <a:latin typeface="Calibri" panose="020F0502020204030204" pitchFamily="34" charset="0"/>
                <a:cs typeface="Calibri" panose="020F0502020204030204" pitchFamily="34" charset="0"/>
              </a:rPr>
              <a:t>Training </a:t>
            </a:r>
            <a:endParaRPr sz="4800" b="1" dirty="0">
              <a:solidFill>
                <a:schemeClr val="bg1"/>
              </a:solidFill>
              <a:latin typeface="Calibri" panose="020F0502020204030204" pitchFamily="34" charset="0"/>
              <a:cs typeface="Calibri" panose="020F0502020204030204" pitchFamily="34" charset="0"/>
            </a:endParaRPr>
          </a:p>
        </p:txBody>
      </p:sp>
      <p:sp>
        <p:nvSpPr>
          <p:cNvPr id="90" name="Google Shape;90;p14"/>
          <p:cNvSpPr txBox="1">
            <a:spLocks noGrp="1"/>
          </p:cNvSpPr>
          <p:nvPr>
            <p:ph type="subTitle" idx="1"/>
          </p:nvPr>
        </p:nvSpPr>
        <p:spPr>
          <a:prstGeom prst="rect">
            <a:avLst/>
          </a:prstGeom>
          <a:noFill/>
          <a:ln>
            <a:noFill/>
          </a:ln>
        </p:spPr>
        <p:txBody>
          <a:bodyPr spcFirstLastPara="1" vert="horz" wrap="square" lIns="68569" tIns="34275" rIns="68569" bIns="34275" rtlCol="0" anchor="t" anchorCtr="0">
            <a:noAutofit/>
          </a:bodyPr>
          <a:lstStyle/>
          <a:p>
            <a:pPr marL="0" indent="0" algn="ctr">
              <a:lnSpc>
                <a:spcPct val="90000"/>
              </a:lnSpc>
              <a:spcBef>
                <a:spcPts val="0"/>
              </a:spcBef>
              <a:buClr>
                <a:schemeClr val="dk1"/>
              </a:buClr>
              <a:buSzPts val="2400"/>
              <a:buNone/>
            </a:pPr>
            <a:endParaRPr dirty="0"/>
          </a:p>
          <a:p>
            <a:pPr marL="0" indent="0" algn="ctr">
              <a:lnSpc>
                <a:spcPct val="90000"/>
              </a:lnSpc>
              <a:spcBef>
                <a:spcPts val="0"/>
              </a:spcBef>
              <a:buClr>
                <a:schemeClr val="dk1"/>
              </a:buClr>
              <a:buSzPts val="2400"/>
              <a:buNone/>
            </a:pPr>
            <a:endParaRPr dirty="0"/>
          </a:p>
        </p:txBody>
      </p:sp>
      <p:sp>
        <p:nvSpPr>
          <p:cNvPr id="8" name="Text Placeholder 4">
            <a:extLst>
              <a:ext uri="{FF2B5EF4-FFF2-40B4-BE49-F238E27FC236}">
                <a16:creationId xmlns:a16="http://schemas.microsoft.com/office/drawing/2014/main" id="{1FEF105A-4692-4B89-8752-F56DC2AFFC55}"/>
              </a:ext>
            </a:extLst>
          </p:cNvPr>
          <p:cNvSpPr txBox="1">
            <a:spLocks/>
          </p:cNvSpPr>
          <p:nvPr/>
        </p:nvSpPr>
        <p:spPr>
          <a:xfrm>
            <a:off x="722313" y="3648108"/>
            <a:ext cx="7772400" cy="756112"/>
          </a:xfrm>
          <a:prstGeom prst="rect">
            <a:avLst/>
          </a:prstGeom>
        </p:spPr>
        <p:txBody>
          <a:bodyPr vert="horz" lIns="91440" tIns="45720" rIns="91440" bIns="45720" rtlCol="0">
            <a:normAutofit fontScale="77500" lnSpcReduction="20000"/>
          </a:bodyPr>
          <a:lstStyle>
            <a:lvl1pPr marL="0" indent="0" algn="ctr" defTabSz="914400" rtl="0" eaLnBrk="1" latinLnBrk="0" hangingPunct="1">
              <a:spcBef>
                <a:spcPct val="20000"/>
              </a:spcBef>
              <a:buFont typeface="Arial" pitchFamily="34" charset="0"/>
              <a:buNone/>
              <a:defRPr sz="2800" b="0" i="0" kern="1200">
                <a:solidFill>
                  <a:srgbClr val="00B0F0"/>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750"/>
              </a:spcBef>
            </a:pPr>
            <a:r>
              <a:rPr lang="en-US" dirty="0">
                <a:solidFill>
                  <a:schemeClr val="bg1"/>
                </a:solidFill>
                <a:latin typeface="Calibri" panose="020F0502020204030204" pitchFamily="34" charset="0"/>
                <a:cs typeface="Calibri" panose="020F0502020204030204" pitchFamily="34" charset="0"/>
              </a:rPr>
              <a:t>Presented by:</a:t>
            </a:r>
          </a:p>
          <a:p>
            <a:pPr algn="l">
              <a:spcBef>
                <a:spcPts val="750"/>
              </a:spcBef>
            </a:pPr>
            <a:r>
              <a:rPr lang="en-US" dirty="0">
                <a:solidFill>
                  <a:schemeClr val="bg1"/>
                </a:solidFill>
                <a:latin typeface="Calibri" panose="020F0502020204030204" pitchFamily="34" charset="0"/>
                <a:cs typeface="Calibri" panose="020F0502020204030204" pitchFamily="34" charset="0"/>
              </a:rPr>
              <a:t>TASFAA EARLY AWARENESS COMMITTEE</a:t>
            </a:r>
          </a:p>
        </p:txBody>
      </p:sp>
      <p:sp>
        <p:nvSpPr>
          <p:cNvPr id="2" name="Slide Number Placeholder 1"/>
          <p:cNvSpPr>
            <a:spLocks noGrp="1"/>
          </p:cNvSpPr>
          <p:nvPr>
            <p:ph type="sldNum" sz="quarter" idx="12"/>
          </p:nvPr>
        </p:nvSpPr>
        <p:spPr/>
        <p:txBody>
          <a:bodyPr/>
          <a:lstStyle/>
          <a:p>
            <a:fld id="{B82CCC60-E8CD-4174-8B1A-7DF615B22EEF}" type="slidenum">
              <a:rPr lang="en-US" smtClean="0"/>
              <a:pPr/>
              <a:t>1</a:t>
            </a:fld>
            <a:endParaRPr lang="en-US" dirty="0"/>
          </a:p>
        </p:txBody>
      </p:sp>
    </p:spTree>
    <p:extLst>
      <p:ext uri="{BB962C8B-B14F-4D97-AF65-F5344CB8AC3E}">
        <p14:creationId xmlns:p14="http://schemas.microsoft.com/office/powerpoint/2010/main" val="2870608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612024" y="32708"/>
            <a:ext cx="7886700" cy="1118929"/>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4400"/>
            </a:pPr>
            <a:r>
              <a:rPr lang="en-US" sz="4000" b="1" dirty="0">
                <a:latin typeface="Calibri" panose="020F0502020204030204" pitchFamily="34" charset="0"/>
                <a:cs typeface="Calibri" panose="020F0502020204030204" pitchFamily="34" charset="0"/>
              </a:rPr>
              <a:t>What is Financial Need?</a:t>
            </a:r>
            <a:endParaRPr sz="4000" b="1" dirty="0">
              <a:latin typeface="Calibri" panose="020F0502020204030204" pitchFamily="34" charset="0"/>
              <a:cs typeface="Calibri" panose="020F0502020204030204" pitchFamily="34" charset="0"/>
            </a:endParaRPr>
          </a:p>
        </p:txBody>
      </p:sp>
      <p:sp>
        <p:nvSpPr>
          <p:cNvPr id="152" name="Google Shape;152;p24"/>
          <p:cNvSpPr txBox="1">
            <a:spLocks noGrp="1"/>
          </p:cNvSpPr>
          <p:nvPr>
            <p:ph type="body" idx="1"/>
          </p:nvPr>
        </p:nvSpPr>
        <p:spPr>
          <a:xfrm>
            <a:off x="661902" y="1369219"/>
            <a:ext cx="7886700" cy="1681712"/>
          </a:xfrm>
          <a:prstGeom prst="rect">
            <a:avLst/>
          </a:prstGeom>
          <a:noFill/>
          <a:ln>
            <a:noFill/>
          </a:ln>
        </p:spPr>
        <p:txBody>
          <a:bodyPr spcFirstLastPara="1" vert="horz" wrap="square" lIns="68569" tIns="34275" rIns="68569" bIns="34275" rtlCol="0" anchor="t" anchorCtr="0">
            <a:noAutofit/>
          </a:bodyPr>
          <a:lstStyle/>
          <a:p>
            <a:pPr marL="0" indent="0" algn="l">
              <a:spcBef>
                <a:spcPts val="0"/>
              </a:spcBef>
              <a:spcAft>
                <a:spcPts val="600"/>
              </a:spcAft>
              <a:buSzPct val="100000"/>
              <a:buNone/>
            </a:pPr>
            <a:r>
              <a:rPr lang="en-US" dirty="0">
                <a:solidFill>
                  <a:srgbClr val="083344"/>
                </a:solidFill>
                <a:latin typeface="Arial"/>
                <a:ea typeface="Arial"/>
                <a:cs typeface="Arial"/>
                <a:sym typeface="Arial"/>
              </a:rPr>
              <a:t> 	</a:t>
            </a:r>
            <a:r>
              <a:rPr lang="en-US" dirty="0">
                <a:latin typeface="Calibri" panose="020F0502020204030204" pitchFamily="34" charset="0"/>
                <a:ea typeface="Arial"/>
                <a:cs typeface="Calibri" panose="020F0502020204030204" pitchFamily="34" charset="0"/>
                <a:sym typeface="Arial"/>
              </a:rPr>
              <a:t>Cost of Attendance (COA)</a:t>
            </a:r>
            <a:endParaRPr dirty="0">
              <a:latin typeface="Calibri" panose="020F0502020204030204" pitchFamily="34" charset="0"/>
              <a:cs typeface="Calibri" panose="020F0502020204030204" pitchFamily="34" charset="0"/>
            </a:endParaRPr>
          </a:p>
          <a:p>
            <a:pPr marL="0" indent="0" algn="l">
              <a:spcBef>
                <a:spcPts val="0"/>
              </a:spcBef>
              <a:spcAft>
                <a:spcPts val="600"/>
              </a:spcAft>
              <a:buSzPct val="100000"/>
              <a:buNone/>
            </a:pPr>
            <a:r>
              <a:rPr lang="en-US" dirty="0">
                <a:latin typeface="Calibri" panose="020F0502020204030204" pitchFamily="34" charset="0"/>
                <a:ea typeface="Arial"/>
                <a:cs typeface="Calibri" panose="020F0502020204030204" pitchFamily="34" charset="0"/>
                <a:sym typeface="Arial"/>
              </a:rPr>
              <a:t> – 	Student Aid Index (SAI)</a:t>
            </a:r>
            <a:endParaRPr dirty="0">
              <a:latin typeface="Calibri" panose="020F0502020204030204" pitchFamily="34" charset="0"/>
              <a:cs typeface="Calibri" panose="020F0502020204030204" pitchFamily="34" charset="0"/>
            </a:endParaRPr>
          </a:p>
          <a:p>
            <a:pPr marL="0" indent="0" algn="l">
              <a:spcBef>
                <a:spcPts val="1200"/>
              </a:spcBef>
              <a:spcAft>
                <a:spcPts val="600"/>
              </a:spcAft>
              <a:buSzPct val="100000"/>
              <a:buNone/>
            </a:pPr>
            <a:r>
              <a:rPr lang="en-US" dirty="0">
                <a:latin typeface="Calibri" panose="020F0502020204030204" pitchFamily="34" charset="0"/>
                <a:ea typeface="Arial"/>
                <a:cs typeface="Calibri" panose="020F0502020204030204" pitchFamily="34" charset="0"/>
                <a:sym typeface="Arial"/>
              </a:rPr>
              <a:t> = 	Financial Need</a:t>
            </a:r>
            <a:endParaRPr dirty="0">
              <a:latin typeface="Calibri" panose="020F0502020204030204" pitchFamily="34" charset="0"/>
              <a:cs typeface="Calibri" panose="020F0502020204030204" pitchFamily="34" charset="0"/>
            </a:endParaRPr>
          </a:p>
          <a:p>
            <a:pPr marL="341313" indent="-341313" algn="l">
              <a:spcBef>
                <a:spcPts val="0"/>
              </a:spcBef>
              <a:buClr>
                <a:schemeClr val="bg1"/>
              </a:buClr>
              <a:buSzPts val="2800"/>
              <a:buNone/>
            </a:pPr>
            <a:endParaRPr sz="2400" dirty="0">
              <a:latin typeface="Calibri" panose="020F0502020204030204" pitchFamily="34" charset="0"/>
              <a:ea typeface="Arial"/>
              <a:cs typeface="Calibri" panose="020F0502020204030204" pitchFamily="34" charset="0"/>
              <a:sym typeface="Arial"/>
            </a:endParaRPr>
          </a:p>
        </p:txBody>
      </p:sp>
      <p:cxnSp>
        <p:nvCxnSpPr>
          <p:cNvPr id="4" name="Straight Connector 3">
            <a:extLst>
              <a:ext uri="{FF2B5EF4-FFF2-40B4-BE49-F238E27FC236}">
                <a16:creationId xmlns:a16="http://schemas.microsoft.com/office/drawing/2014/main" id="{02551F42-0EF2-45B8-873D-582AA6DC8A25}"/>
              </a:ext>
            </a:extLst>
          </p:cNvPr>
          <p:cNvCxnSpPr/>
          <p:nvPr/>
        </p:nvCxnSpPr>
        <p:spPr>
          <a:xfrm>
            <a:off x="1644162" y="2400300"/>
            <a:ext cx="567983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E9A5AF3-187A-4A11-9ECA-A6AA9203D7A4}"/>
              </a:ext>
            </a:extLst>
          </p:cNvPr>
          <p:cNvSpPr txBox="1"/>
          <p:nvPr/>
        </p:nvSpPr>
        <p:spPr>
          <a:xfrm>
            <a:off x="661902" y="3578024"/>
            <a:ext cx="7123560" cy="1077218"/>
          </a:xfrm>
          <a:prstGeom prst="rect">
            <a:avLst/>
          </a:prstGeom>
          <a:noFill/>
        </p:spPr>
        <p:txBody>
          <a:bodyPr wrap="square" rtlCol="0">
            <a:spAutoFit/>
          </a:bodyPr>
          <a:lstStyle/>
          <a:p>
            <a:pPr>
              <a:spcAft>
                <a:spcPts val="1200"/>
              </a:spcAft>
              <a:buClr>
                <a:schemeClr val="bg1"/>
              </a:buClr>
              <a:buSzPts val="2800"/>
            </a:pPr>
            <a:r>
              <a:rPr lang="en-US" dirty="0">
                <a:latin typeface="Calibri" panose="020F0502020204030204" pitchFamily="34" charset="0"/>
                <a:ea typeface="Arial"/>
                <a:cs typeface="Calibri" panose="020F0502020204030204" pitchFamily="34" charset="0"/>
                <a:sym typeface="Arial"/>
              </a:rPr>
              <a:t>The </a:t>
            </a:r>
            <a:r>
              <a:rPr lang="en-US" b="1" dirty="0">
                <a:latin typeface="Calibri" panose="020F0502020204030204" pitchFamily="34" charset="0"/>
                <a:ea typeface="Arial"/>
                <a:cs typeface="Calibri" panose="020F0502020204030204" pitchFamily="34" charset="0"/>
                <a:sym typeface="Arial"/>
              </a:rPr>
              <a:t>SAI</a:t>
            </a:r>
            <a:r>
              <a:rPr lang="en-US" dirty="0">
                <a:latin typeface="Calibri" panose="020F0502020204030204" pitchFamily="34" charset="0"/>
                <a:ea typeface="Arial"/>
                <a:cs typeface="Calibri" panose="020F0502020204030204" pitchFamily="34" charset="0"/>
                <a:sym typeface="Arial"/>
              </a:rPr>
              <a:t> and the Financial Need amounts dictate the specific types of aid a student is eligible to receive.</a:t>
            </a:r>
          </a:p>
          <a:p>
            <a:pPr>
              <a:spcAft>
                <a:spcPts val="1200"/>
              </a:spcAft>
              <a:buClr>
                <a:schemeClr val="bg1"/>
              </a:buClr>
              <a:buSzPts val="2800"/>
            </a:pPr>
            <a:r>
              <a:rPr lang="en-US" b="1" dirty="0">
                <a:latin typeface="Calibri" panose="020F0502020204030204" pitchFamily="34" charset="0"/>
                <a:ea typeface="Arial"/>
                <a:cs typeface="Calibri" panose="020F0502020204030204" pitchFamily="34" charset="0"/>
                <a:sym typeface="Arial"/>
              </a:rPr>
              <a:t>The COA</a:t>
            </a:r>
            <a:r>
              <a:rPr lang="en-US" dirty="0">
                <a:latin typeface="Calibri" panose="020F0502020204030204" pitchFamily="34" charset="0"/>
                <a:ea typeface="Arial"/>
                <a:cs typeface="Calibri" panose="020F0502020204030204" pitchFamily="34" charset="0"/>
                <a:sym typeface="Arial"/>
              </a:rPr>
              <a:t> limits how much aid a student can receive overall.</a:t>
            </a:r>
            <a:endParaRPr lang="en-US" dirty="0">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B82CCC60-E8CD-4174-8B1A-7DF615B22EEF}" type="slidenum">
              <a:rPr lang="en-US" smtClean="0"/>
              <a:pPr/>
              <a:t>10</a:t>
            </a:fld>
            <a:endParaRPr lang="en-US" dirty="0"/>
          </a:p>
        </p:txBody>
      </p:sp>
    </p:spTree>
    <p:extLst>
      <p:ext uri="{BB962C8B-B14F-4D97-AF65-F5344CB8AC3E}">
        <p14:creationId xmlns:p14="http://schemas.microsoft.com/office/powerpoint/2010/main" val="625989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p:txBody>
          <a:bodyPr/>
          <a:lstStyle/>
          <a:p>
            <a:r>
              <a:rPr lang="en-US" dirty="0"/>
              <a:t>Categories of Financial Aid</a:t>
            </a:r>
          </a:p>
        </p:txBody>
      </p:sp>
      <p:sp>
        <p:nvSpPr>
          <p:cNvPr id="165" name="Google Shape;165;p26"/>
          <p:cNvSpPr txBox="1">
            <a:spLocks noGrp="1"/>
          </p:cNvSpPr>
          <p:nvPr>
            <p:ph type="body" idx="1"/>
          </p:nvPr>
        </p:nvSpPr>
        <p:spPr/>
        <p:txBody>
          <a:bodyPr>
            <a:normAutofit lnSpcReduction="10000"/>
          </a:bodyPr>
          <a:lstStyle/>
          <a:p>
            <a:r>
              <a:rPr lang="en-US" dirty="0">
                <a:sym typeface="Arial"/>
              </a:rPr>
              <a:t>Need-based aid (student must demonstrate financial need COA - SAI = number)</a:t>
            </a:r>
            <a:endParaRPr lang="en-US" dirty="0"/>
          </a:p>
          <a:p>
            <a:pPr lvl="1"/>
            <a:r>
              <a:rPr lang="en-US" dirty="0">
                <a:sym typeface="Arial"/>
              </a:rPr>
              <a:t>Grants: Federal Supplemental Education Opportunity Grant, State Grants</a:t>
            </a:r>
            <a:endParaRPr lang="en-US" dirty="0"/>
          </a:p>
          <a:p>
            <a:pPr lvl="1"/>
            <a:r>
              <a:rPr lang="en-US" dirty="0">
                <a:sym typeface="Arial"/>
              </a:rPr>
              <a:t>Federal Work Study</a:t>
            </a:r>
            <a:endParaRPr lang="en-US" dirty="0"/>
          </a:p>
          <a:p>
            <a:pPr lvl="1"/>
            <a:r>
              <a:rPr lang="en-US" dirty="0">
                <a:sym typeface="Arial"/>
              </a:rPr>
              <a:t>Subsidized loans</a:t>
            </a:r>
            <a:endParaRPr lang="en-US" dirty="0"/>
          </a:p>
          <a:p>
            <a:r>
              <a:rPr lang="en-US" dirty="0">
                <a:sym typeface="Arial"/>
              </a:rPr>
              <a:t>Non need-based aid (financial need not a consideration)</a:t>
            </a:r>
            <a:endParaRPr lang="en-US" dirty="0"/>
          </a:p>
          <a:p>
            <a:pPr lvl="1"/>
            <a:r>
              <a:rPr lang="en-US" dirty="0">
                <a:sym typeface="Arial"/>
              </a:rPr>
              <a:t>Unsubsidized loans</a:t>
            </a:r>
            <a:endParaRPr lang="en-US" dirty="0"/>
          </a:p>
          <a:p>
            <a:pPr lvl="1"/>
            <a:r>
              <a:rPr lang="en-US" dirty="0">
                <a:sym typeface="Arial"/>
              </a:rPr>
              <a:t>Most scholarships</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11</a:t>
            </a:fld>
            <a:endParaRPr lang="en-US" dirty="0"/>
          </a:p>
        </p:txBody>
      </p:sp>
    </p:spTree>
    <p:extLst>
      <p:ext uri="{BB962C8B-B14F-4D97-AF65-F5344CB8AC3E}">
        <p14:creationId xmlns:p14="http://schemas.microsoft.com/office/powerpoint/2010/main" val="352537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CFEFA-DA3D-3C4E-98A5-9E4B6AC05196}"/>
              </a:ext>
            </a:extLst>
          </p:cNvPr>
          <p:cNvSpPr>
            <a:spLocks noGrp="1"/>
          </p:cNvSpPr>
          <p:nvPr>
            <p:ph type="title"/>
          </p:nvPr>
        </p:nvSpPr>
        <p:spPr/>
        <p:txBody>
          <a:bodyPr>
            <a:normAutofit/>
          </a:bodyPr>
          <a:lstStyle/>
          <a:p>
            <a:r>
              <a:rPr lang="en-US" sz="4000" b="1" dirty="0">
                <a:latin typeface="Calibri" panose="020F0502020204030204" pitchFamily="34" charset="0"/>
                <a:cs typeface="Calibri" panose="020F0502020204030204" pitchFamily="34" charset="0"/>
              </a:rPr>
              <a:t>Sources of Financial Assistance</a:t>
            </a:r>
          </a:p>
        </p:txBody>
      </p:sp>
      <p:sp>
        <p:nvSpPr>
          <p:cNvPr id="11" name="Round Same Side Corner Rectangle 5">
            <a:extLst>
              <a:ext uri="{FF2B5EF4-FFF2-40B4-BE49-F238E27FC236}">
                <a16:creationId xmlns:a16="http://schemas.microsoft.com/office/drawing/2014/main" id="{083F7A31-5156-C14D-AC16-692F3FBD4887}"/>
              </a:ext>
            </a:extLst>
          </p:cNvPr>
          <p:cNvSpPr/>
          <p:nvPr/>
        </p:nvSpPr>
        <p:spPr>
          <a:xfrm>
            <a:off x="521133" y="2285967"/>
            <a:ext cx="1563334" cy="22757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96012" rIns="96012" bIns="96012" numCol="1" spcCol="1270" anchor="t" anchorCtr="0">
            <a:noAutofit/>
          </a:bodyPr>
          <a:lstStyle/>
          <a:p>
            <a:pPr algn="ctr" defTabSz="600075">
              <a:spcBef>
                <a:spcPct val="0"/>
              </a:spcBef>
              <a:buClr>
                <a:schemeClr val="bg1"/>
              </a:buClr>
              <a:defRPr/>
            </a:pPr>
            <a:r>
              <a:rPr lang="en-US" sz="1600" b="1" dirty="0">
                <a:solidFill>
                  <a:schemeClr val="tx1"/>
                </a:solidFill>
                <a:latin typeface="+mj-lt"/>
              </a:rPr>
              <a:t>FEDERAL GOVERNMENT</a:t>
            </a:r>
          </a:p>
          <a:p>
            <a:pPr marL="233363" lvl="1" indent="-233363" defTabSz="466725">
              <a:spcBef>
                <a:spcPct val="0"/>
              </a:spcBef>
              <a:buFontTx/>
              <a:buChar char="••"/>
              <a:defRPr/>
            </a:pPr>
            <a:r>
              <a:rPr lang="en-US" sz="1350" dirty="0">
                <a:solidFill>
                  <a:schemeClr val="tx1"/>
                </a:solidFill>
                <a:latin typeface="+mj-lt"/>
              </a:rPr>
              <a:t>Pell Grant</a:t>
            </a:r>
          </a:p>
          <a:p>
            <a:pPr marL="233363" lvl="1" indent="-233363" defTabSz="466725">
              <a:spcBef>
                <a:spcPct val="0"/>
              </a:spcBef>
              <a:buFontTx/>
              <a:buChar char="••"/>
              <a:defRPr/>
            </a:pPr>
            <a:r>
              <a:rPr lang="en-US" sz="1350" dirty="0">
                <a:solidFill>
                  <a:schemeClr val="tx1"/>
                </a:solidFill>
                <a:latin typeface="+mj-lt"/>
              </a:rPr>
              <a:t>Supplemental Grant</a:t>
            </a:r>
          </a:p>
          <a:p>
            <a:pPr marL="233363" lvl="1" indent="-233363" defTabSz="466725">
              <a:spcBef>
                <a:spcPct val="0"/>
              </a:spcBef>
              <a:buFontTx/>
              <a:buChar char="••"/>
              <a:defRPr/>
            </a:pPr>
            <a:r>
              <a:rPr lang="en-US" sz="1350" dirty="0">
                <a:solidFill>
                  <a:schemeClr val="tx1"/>
                </a:solidFill>
                <a:latin typeface="+mj-lt"/>
              </a:rPr>
              <a:t>TEACH Grant </a:t>
            </a:r>
          </a:p>
          <a:p>
            <a:pPr marL="233363" lvl="1" indent="-233363" defTabSz="466725">
              <a:spcBef>
                <a:spcPct val="0"/>
              </a:spcBef>
              <a:buFontTx/>
              <a:buChar char="••"/>
              <a:defRPr/>
            </a:pPr>
            <a:r>
              <a:rPr lang="en-US" sz="1350" dirty="0">
                <a:solidFill>
                  <a:schemeClr val="tx1"/>
                </a:solidFill>
                <a:latin typeface="+mj-lt"/>
              </a:rPr>
              <a:t>Direct Loans</a:t>
            </a:r>
          </a:p>
          <a:p>
            <a:pPr marL="233363" lvl="1" indent="-233363" defTabSz="466725">
              <a:spcBef>
                <a:spcPct val="0"/>
              </a:spcBef>
              <a:buFontTx/>
              <a:buChar char="••"/>
              <a:defRPr/>
            </a:pPr>
            <a:r>
              <a:rPr lang="en-US" sz="1350" dirty="0">
                <a:solidFill>
                  <a:schemeClr val="tx1"/>
                </a:solidFill>
                <a:latin typeface="+mj-lt"/>
              </a:rPr>
              <a:t>Parent PLUS Loan</a:t>
            </a:r>
          </a:p>
        </p:txBody>
      </p:sp>
      <p:sp>
        <p:nvSpPr>
          <p:cNvPr id="12" name="Round Same Side Corner Rectangle 8">
            <a:extLst>
              <a:ext uri="{FF2B5EF4-FFF2-40B4-BE49-F238E27FC236}">
                <a16:creationId xmlns:a16="http://schemas.microsoft.com/office/drawing/2014/main" id="{37979B46-A5D8-DF44-A19E-1808A6182701}"/>
              </a:ext>
            </a:extLst>
          </p:cNvPr>
          <p:cNvSpPr/>
          <p:nvPr/>
        </p:nvSpPr>
        <p:spPr>
          <a:xfrm>
            <a:off x="2725627" y="2285966"/>
            <a:ext cx="1500873" cy="20189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96012" rIns="96012" bIns="96012" numCol="1" spcCol="1270" anchor="t" anchorCtr="0">
            <a:noAutofit/>
          </a:bodyPr>
          <a:lstStyle/>
          <a:p>
            <a:pPr algn="ctr" defTabSz="600075">
              <a:spcBef>
                <a:spcPct val="0"/>
              </a:spcBef>
              <a:buClr>
                <a:schemeClr val="bg1"/>
              </a:buClr>
              <a:defRPr/>
            </a:pPr>
            <a:r>
              <a:rPr lang="en-US" sz="1600" b="1" dirty="0">
                <a:solidFill>
                  <a:schemeClr val="tx1"/>
                </a:solidFill>
                <a:latin typeface="+mj-lt"/>
              </a:rPr>
              <a:t>STATE OF TEXAS</a:t>
            </a:r>
          </a:p>
          <a:p>
            <a:pPr marL="233363" lvl="1" indent="-233363" defTabSz="466725">
              <a:spcBef>
                <a:spcPct val="0"/>
              </a:spcBef>
              <a:buFont typeface="Arial" panose="020B0604020202020204" pitchFamily="34" charset="0"/>
              <a:buChar char="•"/>
              <a:defRPr/>
            </a:pPr>
            <a:r>
              <a:rPr lang="en-US" sz="1350" dirty="0">
                <a:solidFill>
                  <a:schemeClr val="tx1"/>
                </a:solidFill>
                <a:latin typeface="+mj-lt"/>
              </a:rPr>
              <a:t>Need-Based Grants</a:t>
            </a:r>
          </a:p>
          <a:p>
            <a:pPr marL="461963" lvl="3" indent="-233363" defTabSz="466725">
              <a:spcBef>
                <a:spcPct val="0"/>
              </a:spcBef>
              <a:buFont typeface="Arial" panose="020B0604020202020204" pitchFamily="34" charset="0"/>
              <a:buChar char="•"/>
              <a:defRPr/>
            </a:pPr>
            <a:r>
              <a:rPr lang="en-US" sz="1350" dirty="0">
                <a:solidFill>
                  <a:schemeClr val="tx1"/>
                </a:solidFill>
                <a:latin typeface="+mj-lt"/>
              </a:rPr>
              <a:t>Public</a:t>
            </a:r>
          </a:p>
          <a:p>
            <a:pPr marL="461963" lvl="3" indent="-233363" defTabSz="466725">
              <a:spcBef>
                <a:spcPct val="0"/>
              </a:spcBef>
              <a:buFont typeface="Arial" panose="020B0604020202020204" pitchFamily="34" charset="0"/>
              <a:buChar char="•"/>
              <a:defRPr/>
            </a:pPr>
            <a:r>
              <a:rPr lang="en-US" sz="1350" dirty="0">
                <a:solidFill>
                  <a:schemeClr val="tx1"/>
                </a:solidFill>
                <a:latin typeface="+mj-lt"/>
              </a:rPr>
              <a:t>Private</a:t>
            </a:r>
          </a:p>
          <a:p>
            <a:pPr marL="233363" lvl="1" indent="-233363" defTabSz="466725">
              <a:spcBef>
                <a:spcPct val="0"/>
              </a:spcBef>
              <a:buFont typeface="Arial" panose="020B0604020202020204" pitchFamily="34" charset="0"/>
              <a:buChar char="•"/>
              <a:defRPr/>
            </a:pPr>
            <a:r>
              <a:rPr lang="en-US" sz="1350" dirty="0">
                <a:solidFill>
                  <a:schemeClr val="tx1"/>
                </a:solidFill>
                <a:latin typeface="+mj-lt"/>
              </a:rPr>
              <a:t>Work Study</a:t>
            </a:r>
          </a:p>
          <a:p>
            <a:pPr marL="233363" lvl="1" indent="-233363" defTabSz="466725">
              <a:spcBef>
                <a:spcPct val="0"/>
              </a:spcBef>
              <a:buFont typeface="Arial" panose="020B0604020202020204" pitchFamily="34" charset="0"/>
              <a:buChar char="•"/>
              <a:defRPr/>
            </a:pPr>
            <a:r>
              <a:rPr lang="en-US" sz="1350" dirty="0">
                <a:solidFill>
                  <a:schemeClr val="tx1"/>
                </a:solidFill>
                <a:latin typeface="+mj-lt"/>
              </a:rPr>
              <a:t>Cosigned </a:t>
            </a:r>
            <a:br>
              <a:rPr lang="en-US" sz="1350" dirty="0">
                <a:solidFill>
                  <a:schemeClr val="tx1"/>
                </a:solidFill>
                <a:latin typeface="+mj-lt"/>
              </a:rPr>
            </a:br>
            <a:r>
              <a:rPr lang="en-US" sz="1350" dirty="0">
                <a:solidFill>
                  <a:schemeClr val="tx1"/>
                </a:solidFill>
                <a:latin typeface="+mj-lt"/>
              </a:rPr>
              <a:t>student loan</a:t>
            </a:r>
          </a:p>
        </p:txBody>
      </p:sp>
      <p:sp>
        <p:nvSpPr>
          <p:cNvPr id="13" name="Round Same Side Corner Rectangle 11">
            <a:extLst>
              <a:ext uri="{FF2B5EF4-FFF2-40B4-BE49-F238E27FC236}">
                <a16:creationId xmlns:a16="http://schemas.microsoft.com/office/drawing/2014/main" id="{816B0FF2-285F-2545-AF6D-86332606940B}"/>
              </a:ext>
            </a:extLst>
          </p:cNvPr>
          <p:cNvSpPr/>
          <p:nvPr/>
        </p:nvSpPr>
        <p:spPr>
          <a:xfrm>
            <a:off x="4917501" y="2285966"/>
            <a:ext cx="1462751" cy="15771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96012" rIns="96012" bIns="96012" numCol="1" spcCol="1270" anchor="t" anchorCtr="0">
            <a:noAutofit/>
          </a:bodyPr>
          <a:lstStyle/>
          <a:p>
            <a:pPr algn="ctr" defTabSz="600075">
              <a:spcBef>
                <a:spcPct val="0"/>
              </a:spcBef>
              <a:defRPr/>
            </a:pPr>
            <a:r>
              <a:rPr lang="en-US" sz="1600" b="1" dirty="0">
                <a:solidFill>
                  <a:schemeClr val="tx1"/>
                </a:solidFill>
                <a:latin typeface="+mj-lt"/>
              </a:rPr>
              <a:t>COLLEGES &amp; UNIVERSITIES</a:t>
            </a:r>
          </a:p>
          <a:p>
            <a:pPr marL="233363" indent="-233363" defTabSz="600075">
              <a:spcBef>
                <a:spcPct val="0"/>
              </a:spcBef>
              <a:buFont typeface="Arial" panose="020B0604020202020204" pitchFamily="34" charset="0"/>
              <a:buChar char="•"/>
              <a:defRPr/>
            </a:pPr>
            <a:r>
              <a:rPr lang="en-US" sz="1350" dirty="0">
                <a:solidFill>
                  <a:schemeClr val="tx1"/>
                </a:solidFill>
                <a:latin typeface="+mj-lt"/>
              </a:rPr>
              <a:t>Scholarships</a:t>
            </a:r>
          </a:p>
          <a:p>
            <a:pPr marL="233363" indent="-233363" defTabSz="600075">
              <a:spcBef>
                <a:spcPct val="0"/>
              </a:spcBef>
              <a:buFont typeface="Arial" panose="020B0604020202020204" pitchFamily="34" charset="0"/>
              <a:buChar char="•"/>
              <a:defRPr/>
            </a:pPr>
            <a:r>
              <a:rPr lang="en-US" sz="1350" dirty="0">
                <a:solidFill>
                  <a:schemeClr val="tx1"/>
                </a:solidFill>
                <a:latin typeface="+mj-lt"/>
              </a:rPr>
              <a:t>Grants</a:t>
            </a:r>
          </a:p>
          <a:p>
            <a:pPr marL="233363" indent="-233363" defTabSz="600075">
              <a:spcBef>
                <a:spcPct val="0"/>
              </a:spcBef>
              <a:buFont typeface="Arial" panose="020B0604020202020204" pitchFamily="34" charset="0"/>
              <a:buChar char="•"/>
              <a:defRPr/>
            </a:pPr>
            <a:r>
              <a:rPr lang="en-US" sz="1350" dirty="0">
                <a:solidFill>
                  <a:schemeClr val="tx1"/>
                </a:solidFill>
                <a:latin typeface="+mj-lt"/>
              </a:rPr>
              <a:t>Loans</a:t>
            </a:r>
          </a:p>
          <a:p>
            <a:pPr marL="233363" indent="-233363" defTabSz="600075">
              <a:spcBef>
                <a:spcPct val="0"/>
              </a:spcBef>
              <a:buFont typeface="Arial" panose="020B0604020202020204" pitchFamily="34" charset="0"/>
              <a:buChar char="•"/>
              <a:defRPr/>
            </a:pPr>
            <a:r>
              <a:rPr lang="en-US" sz="1350" dirty="0">
                <a:solidFill>
                  <a:schemeClr val="tx1"/>
                </a:solidFill>
                <a:latin typeface="+mj-lt"/>
              </a:rPr>
              <a:t>Work</a:t>
            </a:r>
          </a:p>
        </p:txBody>
      </p:sp>
      <p:sp>
        <p:nvSpPr>
          <p:cNvPr id="14" name="Round Same Side Corner Rectangle 14">
            <a:extLst>
              <a:ext uri="{FF2B5EF4-FFF2-40B4-BE49-F238E27FC236}">
                <a16:creationId xmlns:a16="http://schemas.microsoft.com/office/drawing/2014/main" id="{A26081BB-0EF3-3249-8715-3E17C825A19B}"/>
              </a:ext>
            </a:extLst>
          </p:cNvPr>
          <p:cNvSpPr/>
          <p:nvPr/>
        </p:nvSpPr>
        <p:spPr>
          <a:xfrm>
            <a:off x="7029781" y="2285966"/>
            <a:ext cx="1462751" cy="1903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6012" tIns="96012" rIns="96012" bIns="96012" numCol="1" spcCol="1270" anchor="t" anchorCtr="0">
            <a:noAutofit/>
          </a:bodyPr>
          <a:lstStyle/>
          <a:p>
            <a:pPr algn="ctr" defTabSz="600075">
              <a:spcBef>
                <a:spcPct val="0"/>
              </a:spcBef>
              <a:defRPr/>
            </a:pPr>
            <a:r>
              <a:rPr lang="en-US" sz="1600" b="1" dirty="0">
                <a:solidFill>
                  <a:schemeClr val="tx1"/>
                </a:solidFill>
                <a:latin typeface="+mj-lt"/>
              </a:rPr>
              <a:t>PRIVATE </a:t>
            </a:r>
          </a:p>
          <a:p>
            <a:pPr marL="233363" lvl="1" indent="-233363" defTabSz="466725">
              <a:spcBef>
                <a:spcPct val="0"/>
              </a:spcBef>
              <a:buFontTx/>
              <a:buChar char="••"/>
              <a:defRPr/>
            </a:pPr>
            <a:r>
              <a:rPr lang="en-US" sz="1350" dirty="0">
                <a:solidFill>
                  <a:schemeClr val="tx1"/>
                </a:solidFill>
                <a:latin typeface="+mj-lt"/>
              </a:rPr>
              <a:t>Community Foundations</a:t>
            </a:r>
          </a:p>
          <a:p>
            <a:pPr marL="233363" lvl="1" indent="-233363" defTabSz="466725">
              <a:spcBef>
                <a:spcPct val="0"/>
              </a:spcBef>
              <a:buFontTx/>
              <a:buChar char="••"/>
              <a:defRPr/>
            </a:pPr>
            <a:r>
              <a:rPr lang="en-US" sz="1350" dirty="0">
                <a:solidFill>
                  <a:schemeClr val="tx1"/>
                </a:solidFill>
                <a:latin typeface="+mj-lt"/>
              </a:rPr>
              <a:t>Fortune 500 Companies</a:t>
            </a:r>
          </a:p>
          <a:p>
            <a:pPr marL="233363" lvl="1" indent="-233363" defTabSz="466725">
              <a:spcBef>
                <a:spcPct val="0"/>
              </a:spcBef>
              <a:buFontTx/>
              <a:buChar char="••"/>
              <a:defRPr/>
            </a:pPr>
            <a:r>
              <a:rPr lang="en-US" sz="1350" dirty="0">
                <a:solidFill>
                  <a:schemeClr val="tx1"/>
                </a:solidFill>
                <a:latin typeface="+mj-lt"/>
              </a:rPr>
              <a:t>Non-Profit Agencies</a:t>
            </a:r>
          </a:p>
          <a:p>
            <a:pPr marL="233363" lvl="1" indent="-233363" defTabSz="466725">
              <a:spcBef>
                <a:spcPct val="0"/>
              </a:spcBef>
              <a:buFontTx/>
              <a:buChar char="••"/>
              <a:defRPr/>
            </a:pPr>
            <a:r>
              <a:rPr lang="en-US" sz="1350" dirty="0">
                <a:solidFill>
                  <a:schemeClr val="tx1"/>
                </a:solidFill>
                <a:latin typeface="+mj-lt"/>
              </a:rPr>
              <a:t>Civic Groups</a:t>
            </a:r>
          </a:p>
        </p:txBody>
      </p:sp>
      <p:pic>
        <p:nvPicPr>
          <p:cNvPr id="3" name="Picture 2">
            <a:extLst>
              <a:ext uri="{FF2B5EF4-FFF2-40B4-BE49-F238E27FC236}">
                <a16:creationId xmlns:a16="http://schemas.microsoft.com/office/drawing/2014/main" id="{2ED60025-0455-4022-83AF-8D8AE94C7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912" y="1109745"/>
            <a:ext cx="1171118" cy="1171118"/>
          </a:xfrm>
          <a:prstGeom prst="rect">
            <a:avLst/>
          </a:prstGeom>
        </p:spPr>
      </p:pic>
      <p:pic>
        <p:nvPicPr>
          <p:cNvPr id="15" name="Picture 14">
            <a:extLst>
              <a:ext uri="{FF2B5EF4-FFF2-40B4-BE49-F238E27FC236}">
                <a16:creationId xmlns:a16="http://schemas.microsoft.com/office/drawing/2014/main" id="{3118F784-9452-4EC5-9477-D78D3AAD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826" y="1120950"/>
            <a:ext cx="1165016" cy="1165016"/>
          </a:xfrm>
          <a:prstGeom prst="rect">
            <a:avLst/>
          </a:prstGeom>
        </p:spPr>
      </p:pic>
      <p:pic>
        <p:nvPicPr>
          <p:cNvPr id="16" name="Picture 15">
            <a:extLst>
              <a:ext uri="{FF2B5EF4-FFF2-40B4-BE49-F238E27FC236}">
                <a16:creationId xmlns:a16="http://schemas.microsoft.com/office/drawing/2014/main" id="{C782DF40-B5AD-4CF2-9DEE-75649669B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954" y="1120950"/>
            <a:ext cx="1165016" cy="1165016"/>
          </a:xfrm>
          <a:prstGeom prst="rect">
            <a:avLst/>
          </a:prstGeom>
        </p:spPr>
      </p:pic>
      <p:pic>
        <p:nvPicPr>
          <p:cNvPr id="17" name="Picture 16">
            <a:extLst>
              <a:ext uri="{FF2B5EF4-FFF2-40B4-BE49-F238E27FC236}">
                <a16:creationId xmlns:a16="http://schemas.microsoft.com/office/drawing/2014/main" id="{596E29A8-B4FF-4C57-B936-F0BA4F58F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6072" y="1120950"/>
            <a:ext cx="1165016" cy="1165016"/>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12</a:t>
            </a:fld>
            <a:endParaRPr lang="en-US" dirty="0"/>
          </a:p>
        </p:txBody>
      </p:sp>
    </p:spTree>
    <p:extLst>
      <p:ext uri="{BB962C8B-B14F-4D97-AF65-F5344CB8AC3E}">
        <p14:creationId xmlns:p14="http://schemas.microsoft.com/office/powerpoint/2010/main" val="11138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p:txBody>
          <a:bodyPr/>
          <a:lstStyle/>
          <a:p>
            <a:r>
              <a:rPr lang="en-US" dirty="0"/>
              <a:t>Pell Grant</a:t>
            </a:r>
          </a:p>
        </p:txBody>
      </p:sp>
      <p:sp>
        <p:nvSpPr>
          <p:cNvPr id="177" name="Google Shape;177;p28"/>
          <p:cNvSpPr txBox="1">
            <a:spLocks noGrp="1"/>
          </p:cNvSpPr>
          <p:nvPr>
            <p:ph type="body" idx="1"/>
          </p:nvPr>
        </p:nvSpPr>
        <p:spPr>
          <a:xfrm>
            <a:off x="253023" y="862213"/>
            <a:ext cx="8442012" cy="3513843"/>
          </a:xfrm>
        </p:spPr>
        <p:txBody>
          <a:bodyPr numCol="1">
            <a:noAutofit/>
          </a:bodyPr>
          <a:lstStyle/>
          <a:p>
            <a:pPr marL="0" indent="0">
              <a:spcAft>
                <a:spcPts val="100"/>
              </a:spcAft>
              <a:buNone/>
            </a:pPr>
            <a:r>
              <a:rPr lang="en-US" sz="2400" dirty="0"/>
              <a:t>Qualifying for Maximum Pell with SAI</a:t>
            </a:r>
          </a:p>
          <a:p>
            <a:pPr lvl="1">
              <a:spcBef>
                <a:spcPts val="500"/>
              </a:spcBef>
              <a:spcAft>
                <a:spcPts val="0"/>
              </a:spcAft>
              <a:defRPr/>
            </a:pPr>
            <a:r>
              <a:rPr lang="en-US" sz="1600" dirty="0">
                <a:solidFill>
                  <a:srgbClr val="000000"/>
                </a:solidFill>
              </a:rPr>
              <a:t>Independent student (and spouse, if applicable) non-tax filers</a:t>
            </a:r>
          </a:p>
          <a:p>
            <a:pPr lvl="1">
              <a:spcBef>
                <a:spcPts val="500"/>
              </a:spcBef>
              <a:spcAft>
                <a:spcPts val="0"/>
              </a:spcAft>
              <a:defRPr/>
            </a:pPr>
            <a:r>
              <a:rPr lang="en-US" sz="1600" dirty="0">
                <a:solidFill>
                  <a:srgbClr val="000000"/>
                </a:solidFill>
              </a:rPr>
              <a:t>Dependent children of non-filing parent(s)</a:t>
            </a:r>
          </a:p>
          <a:p>
            <a:pPr lvl="1">
              <a:spcBef>
                <a:spcPts val="500"/>
              </a:spcBef>
              <a:spcAft>
                <a:spcPts val="0"/>
              </a:spcAft>
              <a:defRPr/>
            </a:pPr>
            <a:r>
              <a:rPr lang="en-US" sz="1600" dirty="0">
                <a:solidFill>
                  <a:srgbClr val="000000"/>
                </a:solidFill>
              </a:rPr>
              <a:t>Independent students who are single parents and whose student AGI is below 225% of FPL</a:t>
            </a:r>
          </a:p>
          <a:p>
            <a:pPr lvl="1">
              <a:spcBef>
                <a:spcPts val="500"/>
              </a:spcBef>
              <a:spcAft>
                <a:spcPts val="0"/>
              </a:spcAft>
              <a:defRPr/>
            </a:pPr>
            <a:r>
              <a:rPr lang="en-US" sz="1600" dirty="0">
                <a:solidFill>
                  <a:srgbClr val="000000"/>
                </a:solidFill>
              </a:rPr>
              <a:t>Dependent children of a single parent whose parent AGI is below 225% of FPL</a:t>
            </a:r>
          </a:p>
          <a:p>
            <a:pPr lvl="1">
              <a:spcBef>
                <a:spcPts val="500"/>
              </a:spcBef>
              <a:spcAft>
                <a:spcPts val="0"/>
              </a:spcAft>
              <a:defRPr/>
            </a:pPr>
            <a:r>
              <a:rPr lang="en-US" sz="1600" dirty="0">
                <a:solidFill>
                  <a:srgbClr val="000000"/>
                </a:solidFill>
              </a:rPr>
              <a:t>Independent students who are not single parents whose student AGI is below 175% of FPL</a:t>
            </a:r>
          </a:p>
          <a:p>
            <a:pPr lvl="1">
              <a:spcBef>
                <a:spcPts val="500"/>
              </a:spcBef>
              <a:spcAft>
                <a:spcPts val="0"/>
              </a:spcAft>
              <a:defRPr/>
            </a:pPr>
            <a:r>
              <a:rPr lang="en-US" sz="1600" dirty="0">
                <a:solidFill>
                  <a:srgbClr val="000000"/>
                </a:solidFill>
              </a:rPr>
              <a:t>Dependent students with parents who are not single parents whose parent AGI is below 175% of FPL</a:t>
            </a:r>
          </a:p>
          <a:p>
            <a:pPr lvl="1">
              <a:spcBef>
                <a:spcPts val="500"/>
              </a:spcBef>
              <a:spcAft>
                <a:spcPts val="0"/>
              </a:spcAft>
              <a:defRPr/>
            </a:pPr>
            <a:r>
              <a:rPr lang="en-US" sz="1600" dirty="0">
                <a:solidFill>
                  <a:srgbClr val="000000"/>
                </a:solidFill>
              </a:rPr>
              <a:t>Students under age 33 whose parent died serving in the armed forces after Sept. 11, 2001 </a:t>
            </a:r>
          </a:p>
          <a:p>
            <a:pPr lvl="1">
              <a:spcBef>
                <a:spcPts val="500"/>
              </a:spcBef>
              <a:spcAft>
                <a:spcPts val="0"/>
              </a:spcAft>
              <a:defRPr/>
            </a:pPr>
            <a:r>
              <a:rPr lang="en-US" sz="1600" dirty="0">
                <a:solidFill>
                  <a:srgbClr val="000000"/>
                </a:solidFill>
              </a:rPr>
              <a:t>Students under age 33 whose parent died in the line of duty as a public safety officer </a:t>
            </a:r>
          </a:p>
          <a:p>
            <a:pPr marL="0" indent="0">
              <a:spcAft>
                <a:spcPts val="100"/>
              </a:spcAft>
              <a:buNone/>
            </a:pP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13</a:t>
            </a:fld>
            <a:endParaRPr lang="en-US" dirty="0"/>
          </a:p>
        </p:txBody>
      </p:sp>
      <p:sp>
        <p:nvSpPr>
          <p:cNvPr id="3" name="TextBox 2">
            <a:extLst>
              <a:ext uri="{FF2B5EF4-FFF2-40B4-BE49-F238E27FC236}">
                <a16:creationId xmlns:a16="http://schemas.microsoft.com/office/drawing/2014/main" id="{507F00B3-4507-4889-8500-5F9218AE3352}"/>
              </a:ext>
            </a:extLst>
          </p:cNvPr>
          <p:cNvSpPr txBox="1"/>
          <p:nvPr/>
        </p:nvSpPr>
        <p:spPr>
          <a:xfrm>
            <a:off x="1023730" y="4523797"/>
            <a:ext cx="3900967" cy="369332"/>
          </a:xfrm>
          <a:prstGeom prst="rect">
            <a:avLst/>
          </a:prstGeom>
          <a:noFill/>
        </p:spPr>
        <p:txBody>
          <a:bodyPr wrap="square" rtlCol="0">
            <a:spAutoFit/>
          </a:bodyPr>
          <a:lstStyle/>
          <a:p>
            <a:r>
              <a:rPr lang="en-US" dirty="0"/>
              <a:t>FPL = Federal Poverty Level</a:t>
            </a:r>
          </a:p>
        </p:txBody>
      </p:sp>
    </p:spTree>
    <p:extLst>
      <p:ext uri="{BB962C8B-B14F-4D97-AF65-F5344CB8AC3E}">
        <p14:creationId xmlns:p14="http://schemas.microsoft.com/office/powerpoint/2010/main" val="3549574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p:txBody>
          <a:bodyPr/>
          <a:lstStyle/>
          <a:p>
            <a:r>
              <a:rPr lang="en-US" dirty="0"/>
              <a:t>Pell Grant</a:t>
            </a:r>
          </a:p>
        </p:txBody>
      </p:sp>
      <p:sp>
        <p:nvSpPr>
          <p:cNvPr id="177" name="Google Shape;177;p28"/>
          <p:cNvSpPr txBox="1">
            <a:spLocks noGrp="1"/>
          </p:cNvSpPr>
          <p:nvPr>
            <p:ph type="body" idx="1"/>
          </p:nvPr>
        </p:nvSpPr>
        <p:spPr/>
        <p:txBody>
          <a:bodyPr numCol="1">
            <a:noAutofit/>
          </a:bodyPr>
          <a:lstStyle/>
          <a:p>
            <a:pPr marL="0" indent="0">
              <a:spcAft>
                <a:spcPts val="100"/>
              </a:spcAft>
              <a:buNone/>
            </a:pPr>
            <a:r>
              <a:rPr lang="en-US" sz="2400" dirty="0"/>
              <a:t>Qualifying for An Amount Less than Maximum Pell with SAI</a:t>
            </a:r>
          </a:p>
          <a:p>
            <a:pPr marL="228600" lvl="0" indent="-228600">
              <a:lnSpc>
                <a:spcPct val="90000"/>
              </a:lnSpc>
              <a:spcBef>
                <a:spcPts val="1000"/>
              </a:spcBef>
              <a:spcAft>
                <a:spcPts val="0"/>
              </a:spcAft>
              <a:defRPr/>
            </a:pPr>
            <a:r>
              <a:rPr lang="en-US" sz="2400" b="0" dirty="0">
                <a:solidFill>
                  <a:srgbClr val="000000"/>
                </a:solidFill>
              </a:rPr>
              <a:t>For applicants not eligible for the maximum Pell Grant with a calculated SAI that is less than the corresponding award year’s maximum Pell Grant award, </a:t>
            </a:r>
          </a:p>
          <a:p>
            <a:pPr marL="228600" lvl="0" indent="-228600">
              <a:lnSpc>
                <a:spcPct val="90000"/>
              </a:lnSpc>
              <a:spcBef>
                <a:spcPts val="1000"/>
              </a:spcBef>
              <a:spcAft>
                <a:spcPts val="0"/>
              </a:spcAft>
              <a:defRPr/>
            </a:pPr>
            <a:r>
              <a:rPr lang="en-US" sz="2400" b="0" dirty="0">
                <a:solidFill>
                  <a:srgbClr val="000000"/>
                </a:solidFill>
              </a:rPr>
              <a:t>If the applicant’s SAI is greater than zero, calculate the student’s Pell Grant by subtracting the SAI from the maximum scheduled Pell Grant for the award year. </a:t>
            </a:r>
          </a:p>
          <a:p>
            <a:pPr marL="228600" lvl="0" indent="-228600">
              <a:lnSpc>
                <a:spcPct val="90000"/>
              </a:lnSpc>
              <a:spcBef>
                <a:spcPts val="1000"/>
              </a:spcBef>
              <a:spcAft>
                <a:spcPts val="0"/>
              </a:spcAft>
              <a:defRPr/>
            </a:pPr>
            <a:r>
              <a:rPr lang="en-US" sz="2400" b="0" dirty="0">
                <a:solidFill>
                  <a:srgbClr val="000000"/>
                </a:solidFill>
              </a:rPr>
              <a:t>If the applicant's SAI is less than zero, treat the SAI as zero when determining Pell Grant eligibility.  </a:t>
            </a:r>
          </a:p>
          <a:p>
            <a:pPr marL="0" indent="0">
              <a:spcAft>
                <a:spcPts val="100"/>
              </a:spcAft>
              <a:buNone/>
            </a:pP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14</a:t>
            </a:fld>
            <a:endParaRPr lang="en-US" dirty="0"/>
          </a:p>
        </p:txBody>
      </p:sp>
    </p:spTree>
    <p:extLst>
      <p:ext uri="{BB962C8B-B14F-4D97-AF65-F5344CB8AC3E}">
        <p14:creationId xmlns:p14="http://schemas.microsoft.com/office/powerpoint/2010/main" val="2887608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p:txBody>
          <a:bodyPr/>
          <a:lstStyle/>
          <a:p>
            <a:r>
              <a:rPr lang="en-US" dirty="0"/>
              <a:t>Pell Grant</a:t>
            </a:r>
          </a:p>
        </p:txBody>
      </p:sp>
      <p:sp>
        <p:nvSpPr>
          <p:cNvPr id="177" name="Google Shape;177;p28"/>
          <p:cNvSpPr txBox="1">
            <a:spLocks noGrp="1"/>
          </p:cNvSpPr>
          <p:nvPr>
            <p:ph type="body" idx="1"/>
          </p:nvPr>
        </p:nvSpPr>
        <p:spPr>
          <a:xfrm>
            <a:off x="287383" y="1138608"/>
            <a:ext cx="8407652" cy="3112972"/>
          </a:xfrm>
        </p:spPr>
        <p:txBody>
          <a:bodyPr numCol="1">
            <a:noAutofit/>
          </a:bodyPr>
          <a:lstStyle/>
          <a:p>
            <a:pPr marL="0" indent="0">
              <a:spcAft>
                <a:spcPts val="100"/>
              </a:spcAft>
              <a:buNone/>
            </a:pPr>
            <a:r>
              <a:rPr lang="en-US" sz="2400" dirty="0"/>
              <a:t>Qualifying for Minimum Pell with SAI</a:t>
            </a:r>
          </a:p>
          <a:p>
            <a:pPr marL="228600" lvl="0" indent="-228600">
              <a:lnSpc>
                <a:spcPct val="90000"/>
              </a:lnSpc>
              <a:spcBef>
                <a:spcPts val="1000"/>
              </a:spcBef>
              <a:spcAft>
                <a:spcPts val="0"/>
              </a:spcAft>
              <a:defRPr/>
            </a:pPr>
            <a:r>
              <a:rPr lang="en-US" sz="1800" b="0" dirty="0">
                <a:solidFill>
                  <a:srgbClr val="000000"/>
                </a:solidFill>
              </a:rPr>
              <a:t>Dependent Student</a:t>
            </a:r>
          </a:p>
          <a:p>
            <a:pPr lvl="1"/>
            <a:r>
              <a:rPr lang="en-US" sz="1600" b="0" dirty="0">
                <a:solidFill>
                  <a:srgbClr val="000000"/>
                </a:solidFill>
              </a:rPr>
              <a:t>Dependent children of single parents with an AGI of less than 325% FPL</a:t>
            </a:r>
            <a:r>
              <a:rPr lang="en-US" sz="1600" dirty="0">
                <a:solidFill>
                  <a:srgbClr val="000000"/>
                </a:solidFill>
              </a:rPr>
              <a:t> </a:t>
            </a:r>
          </a:p>
          <a:p>
            <a:pPr lvl="1"/>
            <a:r>
              <a:rPr lang="en-US" sz="1600" b="0" dirty="0">
                <a:solidFill>
                  <a:srgbClr val="000000"/>
                </a:solidFill>
              </a:rPr>
              <a:t>All other students with an AGI of less than 275% FPL</a:t>
            </a:r>
          </a:p>
          <a:p>
            <a:pPr marL="228600" lvl="0" indent="-228600">
              <a:lnSpc>
                <a:spcPct val="90000"/>
              </a:lnSpc>
              <a:spcBef>
                <a:spcPts val="1000"/>
              </a:spcBef>
              <a:spcAft>
                <a:spcPts val="0"/>
              </a:spcAft>
              <a:defRPr/>
            </a:pPr>
            <a:r>
              <a:rPr lang="en-US" sz="1800" b="0" dirty="0">
                <a:solidFill>
                  <a:srgbClr val="000000"/>
                </a:solidFill>
              </a:rPr>
              <a:t>Independent Student</a:t>
            </a:r>
          </a:p>
          <a:p>
            <a:pPr lvl="1"/>
            <a:r>
              <a:rPr lang="en-US" sz="1600" b="0" dirty="0">
                <a:solidFill>
                  <a:srgbClr val="000000"/>
                </a:solidFill>
              </a:rPr>
              <a:t>Single student parents with an AGI of less than 400% FPL </a:t>
            </a:r>
          </a:p>
          <a:p>
            <a:pPr lvl="1"/>
            <a:r>
              <a:rPr lang="en-US" sz="1600" b="0" dirty="0">
                <a:solidFill>
                  <a:srgbClr val="000000"/>
                </a:solidFill>
              </a:rPr>
              <a:t>Married student parents with an AGI of less than 350% FPL </a:t>
            </a:r>
          </a:p>
          <a:p>
            <a:pPr lvl="1"/>
            <a:r>
              <a:rPr lang="en-US" sz="1600" dirty="0">
                <a:solidFill>
                  <a:srgbClr val="000000"/>
                </a:solidFill>
              </a:rPr>
              <a:t>All other students with an AGI of less than 275% FPL</a:t>
            </a:r>
          </a:p>
        </p:txBody>
      </p:sp>
      <p:sp>
        <p:nvSpPr>
          <p:cNvPr id="2" name="Slide Number Placeholder 1"/>
          <p:cNvSpPr>
            <a:spLocks noGrp="1"/>
          </p:cNvSpPr>
          <p:nvPr>
            <p:ph type="sldNum" sz="quarter" idx="12"/>
          </p:nvPr>
        </p:nvSpPr>
        <p:spPr/>
        <p:txBody>
          <a:bodyPr/>
          <a:lstStyle/>
          <a:p>
            <a:fld id="{B82CCC60-E8CD-4174-8B1A-7DF615B22EEF}" type="slidenum">
              <a:rPr lang="en-US" smtClean="0"/>
              <a:pPr/>
              <a:t>15</a:t>
            </a:fld>
            <a:endParaRPr lang="en-US" dirty="0"/>
          </a:p>
        </p:txBody>
      </p:sp>
    </p:spTree>
    <p:extLst>
      <p:ext uri="{BB962C8B-B14F-4D97-AF65-F5344CB8AC3E}">
        <p14:creationId xmlns:p14="http://schemas.microsoft.com/office/powerpoint/2010/main" val="3089354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F164-2349-6B65-86FC-CC20D98237E6}"/>
              </a:ext>
            </a:extLst>
          </p:cNvPr>
          <p:cNvSpPr>
            <a:spLocks noGrp="1"/>
          </p:cNvSpPr>
          <p:nvPr>
            <p:ph type="title"/>
          </p:nvPr>
        </p:nvSpPr>
        <p:spPr/>
        <p:txBody>
          <a:bodyPr/>
          <a:lstStyle/>
          <a:p>
            <a:r>
              <a:rPr lang="en-US" dirty="0"/>
              <a:t>Other Pell Grant Changes</a:t>
            </a:r>
          </a:p>
        </p:txBody>
      </p:sp>
      <p:sp>
        <p:nvSpPr>
          <p:cNvPr id="3" name="Content Placeholder 2">
            <a:extLst>
              <a:ext uri="{FF2B5EF4-FFF2-40B4-BE49-F238E27FC236}">
                <a16:creationId xmlns:a16="http://schemas.microsoft.com/office/drawing/2014/main" id="{33010397-242F-6BDE-E331-F90EF17E8844}"/>
              </a:ext>
            </a:extLst>
          </p:cNvPr>
          <p:cNvSpPr>
            <a:spLocks noGrp="1"/>
          </p:cNvSpPr>
          <p:nvPr>
            <p:ph idx="1"/>
          </p:nvPr>
        </p:nvSpPr>
        <p:spPr/>
        <p:txBody>
          <a:bodyPr>
            <a:normAutofit fontScale="92500" lnSpcReduction="10000"/>
          </a:bodyPr>
          <a:lstStyle/>
          <a:p>
            <a:r>
              <a:rPr lang="en-US" dirty="0"/>
              <a:t>Pell Grant Annual Awards and disbursement amounts will now be calculated using “Enrollment Intensity” (a percentage value) rather than enrollment status (e.g., half-time or full-time). </a:t>
            </a:r>
          </a:p>
          <a:p>
            <a:r>
              <a:rPr lang="en-US" dirty="0"/>
              <a:t>Students are no longer required to be enrolled half time to receive more than one full Scheduled Award during an award year.(year-round Pell)</a:t>
            </a:r>
          </a:p>
          <a:p>
            <a:r>
              <a:rPr lang="en-US" dirty="0"/>
              <a:t>More information on these changes will be provided in the future.</a:t>
            </a:r>
          </a:p>
        </p:txBody>
      </p:sp>
      <p:sp>
        <p:nvSpPr>
          <p:cNvPr id="4" name="Slide Number Placeholder 3">
            <a:extLst>
              <a:ext uri="{FF2B5EF4-FFF2-40B4-BE49-F238E27FC236}">
                <a16:creationId xmlns:a16="http://schemas.microsoft.com/office/drawing/2014/main" id="{2B02CF1F-971F-9D2E-D585-8C8F7F614AD7}"/>
              </a:ext>
            </a:extLst>
          </p:cNvPr>
          <p:cNvSpPr>
            <a:spLocks noGrp="1"/>
          </p:cNvSpPr>
          <p:nvPr>
            <p:ph type="sldNum" sz="quarter" idx="12"/>
          </p:nvPr>
        </p:nvSpPr>
        <p:spPr/>
        <p:txBody>
          <a:bodyPr/>
          <a:lstStyle/>
          <a:p>
            <a:fld id="{B82CCC60-E8CD-4174-8B1A-7DF615B22EEF}" type="slidenum">
              <a:rPr lang="en-US" smtClean="0"/>
              <a:pPr/>
              <a:t>16</a:t>
            </a:fld>
            <a:endParaRPr lang="en-US" dirty="0"/>
          </a:p>
        </p:txBody>
      </p:sp>
    </p:spTree>
    <p:extLst>
      <p:ext uri="{BB962C8B-B14F-4D97-AF65-F5344CB8AC3E}">
        <p14:creationId xmlns:p14="http://schemas.microsoft.com/office/powerpoint/2010/main" val="3280209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p:txBody>
          <a:bodyPr/>
          <a:lstStyle/>
          <a:p>
            <a:r>
              <a:rPr lang="en-US" dirty="0"/>
              <a:t>Supplemental Grants</a:t>
            </a:r>
          </a:p>
        </p:txBody>
      </p:sp>
      <p:sp>
        <p:nvSpPr>
          <p:cNvPr id="177" name="Google Shape;177;p28"/>
          <p:cNvSpPr txBox="1">
            <a:spLocks noGrp="1"/>
          </p:cNvSpPr>
          <p:nvPr>
            <p:ph type="body" idx="1"/>
          </p:nvPr>
        </p:nvSpPr>
        <p:spPr/>
        <p:txBody>
          <a:bodyPr numCol="1">
            <a:noAutofit/>
          </a:bodyPr>
          <a:lstStyle/>
          <a:p>
            <a:pPr>
              <a:spcAft>
                <a:spcPts val="100"/>
              </a:spcAft>
            </a:pPr>
            <a:r>
              <a:rPr lang="en-US" dirty="0">
                <a:sym typeface="Arial"/>
              </a:rPr>
              <a:t>Supplemental Grants </a:t>
            </a:r>
            <a:br>
              <a:rPr lang="en-US" dirty="0">
                <a:sym typeface="Arial"/>
              </a:rPr>
            </a:br>
            <a:r>
              <a:rPr lang="en-US" dirty="0">
                <a:sym typeface="Arial"/>
              </a:rPr>
              <a:t>(State and Federal)</a:t>
            </a:r>
          </a:p>
          <a:p>
            <a:pPr lvl="1">
              <a:spcAft>
                <a:spcPts val="100"/>
              </a:spcAft>
            </a:pPr>
            <a:r>
              <a:rPr lang="en-US" dirty="0">
                <a:sym typeface="Arial"/>
              </a:rPr>
              <a:t>Need based</a:t>
            </a:r>
            <a:endParaRPr lang="en-US" dirty="0"/>
          </a:p>
          <a:p>
            <a:pPr lvl="1">
              <a:spcAft>
                <a:spcPts val="100"/>
              </a:spcAft>
            </a:pPr>
            <a:r>
              <a:rPr lang="en-US" dirty="0">
                <a:sym typeface="Arial"/>
              </a:rPr>
              <a:t>Often tied to priority deadlines</a:t>
            </a:r>
            <a:endParaRPr lang="en-US" dirty="0"/>
          </a:p>
          <a:p>
            <a:pPr lvl="1">
              <a:spcAft>
                <a:spcPts val="100"/>
              </a:spcAft>
            </a:pPr>
            <a:r>
              <a:rPr lang="en-US" dirty="0">
                <a:sym typeface="Arial"/>
              </a:rPr>
              <a:t>Amount based on # of hours enrolled. </a:t>
            </a:r>
          </a:p>
          <a:p>
            <a:pPr lvl="1">
              <a:spcAft>
                <a:spcPts val="100"/>
              </a:spcAft>
            </a:pPr>
            <a:r>
              <a:rPr lang="en-US" dirty="0">
                <a:sym typeface="Arial"/>
              </a:rPr>
              <a:t>Schools determine FSEOG &amp; TPEG award amounts</a:t>
            </a:r>
            <a:endParaRPr lang="en-US" dirty="0"/>
          </a:p>
          <a:p>
            <a:pPr lvl="1">
              <a:spcAft>
                <a:spcPts val="100"/>
              </a:spcAft>
            </a:pPr>
            <a:r>
              <a:rPr lang="en-US" dirty="0">
                <a:sym typeface="Arial"/>
              </a:rPr>
              <a:t>State sets TEOG amounts</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17</a:t>
            </a:fld>
            <a:endParaRPr lang="en-US" dirty="0"/>
          </a:p>
        </p:txBody>
      </p:sp>
    </p:spTree>
    <p:extLst>
      <p:ext uri="{BB962C8B-B14F-4D97-AF65-F5344CB8AC3E}">
        <p14:creationId xmlns:p14="http://schemas.microsoft.com/office/powerpoint/2010/main" val="3243041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E08C-124E-C848-8FE2-ABF1F53FB6DE}"/>
              </a:ext>
            </a:extLst>
          </p:cNvPr>
          <p:cNvSpPr>
            <a:spLocks noGrp="1"/>
          </p:cNvSpPr>
          <p:nvPr>
            <p:ph type="title"/>
          </p:nvPr>
        </p:nvSpPr>
        <p:spPr>
          <a:xfrm>
            <a:off x="548357" y="357808"/>
            <a:ext cx="8246070" cy="695739"/>
          </a:xfrm>
        </p:spPr>
        <p:txBody>
          <a:bodyPr>
            <a:noAutofit/>
          </a:bodyPr>
          <a:lstStyle/>
          <a:p>
            <a:r>
              <a:rPr lang="en-US" sz="3200" dirty="0"/>
              <a:t>S</a:t>
            </a:r>
            <a:r>
              <a:rPr lang="en-US" sz="3200" b="1" dirty="0"/>
              <a:t>ubsidized Federal Direct Stafford Loans</a:t>
            </a:r>
            <a:br>
              <a:rPr lang="en-US" sz="3200" b="1" dirty="0"/>
            </a:br>
            <a:endParaRPr lang="en-US" sz="3200" b="1" dirty="0"/>
          </a:p>
        </p:txBody>
      </p:sp>
      <p:sp>
        <p:nvSpPr>
          <p:cNvPr id="3" name="Content Placeholder 2">
            <a:extLst>
              <a:ext uri="{FF2B5EF4-FFF2-40B4-BE49-F238E27FC236}">
                <a16:creationId xmlns:a16="http://schemas.microsoft.com/office/drawing/2014/main" id="{8BD3AD35-35B4-9C4D-BE17-9CA88C707287}"/>
              </a:ext>
            </a:extLst>
          </p:cNvPr>
          <p:cNvSpPr>
            <a:spLocks noGrp="1"/>
          </p:cNvSpPr>
          <p:nvPr>
            <p:ph idx="1"/>
          </p:nvPr>
        </p:nvSpPr>
        <p:spPr>
          <a:xfrm>
            <a:off x="620683" y="1051026"/>
            <a:ext cx="5932517" cy="2005186"/>
          </a:xfrm>
        </p:spPr>
        <p:txBody>
          <a:bodyPr numCol="1">
            <a:normAutofit/>
          </a:bodyPr>
          <a:lstStyle/>
          <a:p>
            <a:pPr marL="0" indent="0" algn="l">
              <a:spcBef>
                <a:spcPts val="0"/>
              </a:spcBef>
              <a:spcAft>
                <a:spcPts val="600"/>
              </a:spcAft>
              <a:buClr>
                <a:schemeClr val="bg1"/>
              </a:buClr>
              <a:buSzPts val="2590"/>
              <a:buNone/>
            </a:pPr>
            <a:r>
              <a:rPr lang="en-US" sz="2000" dirty="0">
                <a:latin typeface="Calibri" panose="020F0502020204030204" pitchFamily="34" charset="0"/>
                <a:ea typeface="Arial"/>
                <a:cs typeface="Calibri" panose="020F0502020204030204" pitchFamily="34" charset="0"/>
                <a:sym typeface="Arial"/>
              </a:rPr>
              <a:t>S</a:t>
            </a:r>
            <a:r>
              <a:rPr lang="en-US" sz="2000" b="1" dirty="0">
                <a:latin typeface="Calibri" panose="020F0502020204030204" pitchFamily="34" charset="0"/>
                <a:ea typeface="Arial"/>
                <a:cs typeface="Calibri" panose="020F0502020204030204" pitchFamily="34" charset="0"/>
                <a:sym typeface="Arial"/>
              </a:rPr>
              <a:t>ubsidized Federal Direct Stafford loans </a:t>
            </a:r>
            <a:br>
              <a:rPr lang="en-US" sz="1800" dirty="0">
                <a:latin typeface="Calibri" panose="020F0502020204030204" pitchFamily="34" charset="0"/>
                <a:ea typeface="Arial"/>
                <a:cs typeface="Calibri" panose="020F0502020204030204" pitchFamily="34" charset="0"/>
                <a:sym typeface="Arial"/>
              </a:rPr>
            </a:br>
            <a:r>
              <a:rPr lang="en-US" sz="1800" dirty="0">
                <a:latin typeface="Calibri" panose="020F0502020204030204" pitchFamily="34" charset="0"/>
                <a:ea typeface="Arial"/>
                <a:cs typeface="Calibri" panose="020F0502020204030204" pitchFamily="34" charset="0"/>
                <a:sym typeface="Arial"/>
              </a:rPr>
              <a:t>*(Current Interest Rate: 4.99%)</a:t>
            </a:r>
            <a:endParaRPr lang="en-US" sz="1800" dirty="0">
              <a:latin typeface="Calibri" panose="020F0502020204030204" pitchFamily="34" charset="0"/>
              <a:cs typeface="Calibri" panose="020F0502020204030204" pitchFamily="34" charset="0"/>
            </a:endParaRPr>
          </a:p>
          <a:p>
            <a:pPr marL="225425" lvl="1" indent="-225425">
              <a:spcBef>
                <a:spcPts val="0"/>
              </a:spcBef>
              <a:spcAft>
                <a:spcPts val="600"/>
              </a:spcAft>
              <a:buSzPct val="100000"/>
              <a:buFont typeface="Arial" panose="020B0604020202020204" pitchFamily="34" charset="0"/>
              <a:buChar char="•"/>
            </a:pPr>
            <a:r>
              <a:rPr lang="en-US" sz="1800" dirty="0">
                <a:latin typeface="Calibri" panose="020F0502020204030204" pitchFamily="34" charset="0"/>
                <a:ea typeface="Arial"/>
                <a:cs typeface="Calibri" panose="020F0502020204030204" pitchFamily="34" charset="0"/>
                <a:sym typeface="Arial"/>
              </a:rPr>
              <a:t>Need based</a:t>
            </a:r>
            <a:endParaRPr lang="en-US" sz="1800" dirty="0">
              <a:latin typeface="Calibri" panose="020F0502020204030204" pitchFamily="34" charset="0"/>
              <a:cs typeface="Calibri" panose="020F0502020204030204" pitchFamily="34" charset="0"/>
            </a:endParaRPr>
          </a:p>
          <a:p>
            <a:pPr marL="225425" lvl="1" indent="-225425">
              <a:spcBef>
                <a:spcPts val="0"/>
              </a:spcBef>
              <a:spcAft>
                <a:spcPts val="600"/>
              </a:spcAft>
              <a:buSzPct val="100000"/>
              <a:buFont typeface="Arial" panose="020B0604020202020204" pitchFamily="34" charset="0"/>
              <a:buChar char="•"/>
            </a:pPr>
            <a:r>
              <a:rPr lang="en-US" sz="1800" dirty="0">
                <a:latin typeface="Calibri" panose="020F0502020204030204" pitchFamily="34" charset="0"/>
                <a:ea typeface="Arial"/>
                <a:cs typeface="Calibri" panose="020F0502020204030204" pitchFamily="34" charset="0"/>
                <a:sym typeface="Arial"/>
              </a:rPr>
              <a:t>No interest accrues while the student is in school (interest begins accruing six months after they leave school)</a:t>
            </a:r>
          </a:p>
        </p:txBody>
      </p:sp>
      <p:sp>
        <p:nvSpPr>
          <p:cNvPr id="4" name="Rectangle 3">
            <a:extLst>
              <a:ext uri="{FF2B5EF4-FFF2-40B4-BE49-F238E27FC236}">
                <a16:creationId xmlns:a16="http://schemas.microsoft.com/office/drawing/2014/main" id="{B94ABEFE-F54C-40FB-B0AA-0892894236A2}"/>
              </a:ext>
            </a:extLst>
          </p:cNvPr>
          <p:cNvSpPr/>
          <p:nvPr/>
        </p:nvSpPr>
        <p:spPr>
          <a:xfrm>
            <a:off x="448963" y="4254973"/>
            <a:ext cx="8129771" cy="307777"/>
          </a:xfrm>
          <a:prstGeom prst="rect">
            <a:avLst/>
          </a:prstGeom>
        </p:spPr>
        <p:txBody>
          <a:bodyPr wrap="square">
            <a:spAutoFit/>
          </a:bodyPr>
          <a:lstStyle/>
          <a:p>
            <a:pPr marL="0" lvl="1">
              <a:buClr>
                <a:schemeClr val="bg1"/>
              </a:buClr>
            </a:pPr>
            <a:r>
              <a:rPr lang="en-US" sz="1400" dirty="0"/>
              <a:t>*Interest rates on all Direct Loans are based on the 91 day T-bill and change every July 1</a:t>
            </a:r>
            <a:r>
              <a:rPr lang="en-US" sz="1400" baseline="30000" dirty="0"/>
              <a:t>st</a:t>
            </a:r>
            <a:endParaRPr lang="en-US" sz="1400"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18</a:t>
            </a:fld>
            <a:endParaRPr lang="en-US" dirty="0"/>
          </a:p>
        </p:txBody>
      </p:sp>
    </p:spTree>
    <p:extLst>
      <p:ext uri="{BB962C8B-B14F-4D97-AF65-F5344CB8AC3E}">
        <p14:creationId xmlns:p14="http://schemas.microsoft.com/office/powerpoint/2010/main" val="159614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E08C-124E-C848-8FE2-ABF1F53FB6DE}"/>
              </a:ext>
            </a:extLst>
          </p:cNvPr>
          <p:cNvSpPr>
            <a:spLocks noGrp="1"/>
          </p:cNvSpPr>
          <p:nvPr>
            <p:ph type="title"/>
          </p:nvPr>
        </p:nvSpPr>
        <p:spPr>
          <a:xfrm>
            <a:off x="548357" y="357808"/>
            <a:ext cx="8246070" cy="695739"/>
          </a:xfrm>
        </p:spPr>
        <p:txBody>
          <a:bodyPr>
            <a:noAutofit/>
          </a:bodyPr>
          <a:lstStyle/>
          <a:p>
            <a:r>
              <a:rPr lang="en-US" sz="3200" b="1" dirty="0"/>
              <a:t>Unsubsidized Federal Direct Stafford Loans</a:t>
            </a:r>
            <a:br>
              <a:rPr lang="en-US" sz="3200" b="1" dirty="0"/>
            </a:br>
            <a:r>
              <a:rPr lang="en-US" sz="3200" b="1" dirty="0"/>
              <a:t>Parent PLUS Loans</a:t>
            </a:r>
          </a:p>
        </p:txBody>
      </p:sp>
      <p:sp>
        <p:nvSpPr>
          <p:cNvPr id="3" name="Content Placeholder 2">
            <a:extLst>
              <a:ext uri="{FF2B5EF4-FFF2-40B4-BE49-F238E27FC236}">
                <a16:creationId xmlns:a16="http://schemas.microsoft.com/office/drawing/2014/main" id="{8BD3AD35-35B4-9C4D-BE17-9CA88C707287}"/>
              </a:ext>
            </a:extLst>
          </p:cNvPr>
          <p:cNvSpPr>
            <a:spLocks noGrp="1"/>
          </p:cNvSpPr>
          <p:nvPr>
            <p:ph idx="1"/>
          </p:nvPr>
        </p:nvSpPr>
        <p:spPr>
          <a:xfrm>
            <a:off x="448966" y="1500807"/>
            <a:ext cx="8246070" cy="2671948"/>
          </a:xfrm>
        </p:spPr>
        <p:txBody>
          <a:bodyPr numCol="2">
            <a:normAutofit/>
          </a:bodyPr>
          <a:lstStyle/>
          <a:p>
            <a:pPr marL="0" indent="0" algn="l">
              <a:spcBef>
                <a:spcPts val="0"/>
              </a:spcBef>
              <a:spcAft>
                <a:spcPts val="600"/>
              </a:spcAft>
              <a:buClr>
                <a:schemeClr val="bg1"/>
              </a:buClr>
              <a:buSzPts val="2590"/>
              <a:buNone/>
            </a:pPr>
            <a:r>
              <a:rPr lang="en-US" sz="2000" b="1" dirty="0">
                <a:latin typeface="Calibri" panose="020F0502020204030204" pitchFamily="34" charset="0"/>
                <a:ea typeface="Arial"/>
                <a:cs typeface="Calibri" panose="020F0502020204030204" pitchFamily="34" charset="0"/>
                <a:sym typeface="Arial"/>
              </a:rPr>
              <a:t>Federal Direct Unsubsidized Loan</a:t>
            </a:r>
            <a:br>
              <a:rPr lang="en-US" sz="1800" dirty="0">
                <a:latin typeface="Calibri" panose="020F0502020204030204" pitchFamily="34" charset="0"/>
                <a:ea typeface="Arial"/>
                <a:cs typeface="Calibri" panose="020F0502020204030204" pitchFamily="34" charset="0"/>
                <a:sym typeface="Arial"/>
              </a:rPr>
            </a:br>
            <a:r>
              <a:rPr lang="en-US" sz="1800" dirty="0">
                <a:latin typeface="Calibri" panose="020F0502020204030204" pitchFamily="34" charset="0"/>
                <a:ea typeface="Arial"/>
                <a:cs typeface="Calibri" panose="020F0502020204030204" pitchFamily="34" charset="0"/>
                <a:sym typeface="Arial"/>
              </a:rPr>
              <a:t>(Current Interest Rate – 4.99%)</a:t>
            </a:r>
            <a:endParaRPr lang="en-US" sz="1800" dirty="0">
              <a:latin typeface="Calibri" panose="020F0502020204030204" pitchFamily="34" charset="0"/>
              <a:cs typeface="Calibri" panose="020F0502020204030204" pitchFamily="34" charset="0"/>
            </a:endParaRPr>
          </a:p>
          <a:p>
            <a:pPr marL="225425" lvl="1" indent="-225425">
              <a:spcBef>
                <a:spcPts val="0"/>
              </a:spcBef>
              <a:spcAft>
                <a:spcPts val="600"/>
              </a:spcAft>
              <a:buSzPct val="100000"/>
              <a:buFont typeface="Arial" panose="020B0604020202020204" pitchFamily="34" charset="0"/>
              <a:buChar char="•"/>
            </a:pPr>
            <a:r>
              <a:rPr lang="en-US" sz="1800" dirty="0">
                <a:latin typeface="Calibri" panose="020F0502020204030204" pitchFamily="34" charset="0"/>
                <a:ea typeface="Arial"/>
                <a:cs typeface="Calibri" panose="020F0502020204030204" pitchFamily="34" charset="0"/>
                <a:sym typeface="Arial"/>
              </a:rPr>
              <a:t>Need is </a:t>
            </a:r>
            <a:r>
              <a:rPr lang="en-US" sz="1800" u="sng" dirty="0">
                <a:latin typeface="Calibri" panose="020F0502020204030204" pitchFamily="34" charset="0"/>
                <a:ea typeface="Arial"/>
                <a:cs typeface="Calibri" panose="020F0502020204030204" pitchFamily="34" charset="0"/>
                <a:sym typeface="Arial"/>
              </a:rPr>
              <a:t>not</a:t>
            </a:r>
            <a:r>
              <a:rPr lang="en-US" sz="1800" dirty="0">
                <a:latin typeface="Calibri" panose="020F0502020204030204" pitchFamily="34" charset="0"/>
                <a:ea typeface="Arial"/>
                <a:cs typeface="Calibri" panose="020F0502020204030204" pitchFamily="34" charset="0"/>
                <a:sym typeface="Arial"/>
              </a:rPr>
              <a:t> a consideration</a:t>
            </a:r>
            <a:endParaRPr lang="en-US" sz="1800" dirty="0">
              <a:latin typeface="Calibri" panose="020F0502020204030204" pitchFamily="34" charset="0"/>
              <a:cs typeface="Calibri" panose="020F0502020204030204" pitchFamily="34" charset="0"/>
            </a:endParaRPr>
          </a:p>
          <a:p>
            <a:pPr marL="225425" lvl="1" indent="-225425">
              <a:spcBef>
                <a:spcPts val="0"/>
              </a:spcBef>
              <a:spcAft>
                <a:spcPts val="600"/>
              </a:spcAft>
              <a:buSzPct val="100000"/>
              <a:buFont typeface="Arial" panose="020B0604020202020204" pitchFamily="34" charset="0"/>
              <a:buChar char="•"/>
            </a:pPr>
            <a:r>
              <a:rPr lang="en-US" sz="1800" dirty="0">
                <a:latin typeface="Calibri" panose="020F0502020204030204" pitchFamily="34" charset="0"/>
                <a:ea typeface="Arial"/>
                <a:cs typeface="Calibri" panose="020F0502020204030204" pitchFamily="34" charset="0"/>
                <a:sym typeface="Arial"/>
              </a:rPr>
              <a:t>Interest capitalizes at repayment and accrues while the student is in school</a:t>
            </a:r>
          </a:p>
          <a:p>
            <a:pPr marL="0" indent="0" algn="l">
              <a:spcBef>
                <a:spcPts val="0"/>
              </a:spcBef>
              <a:spcAft>
                <a:spcPts val="600"/>
              </a:spcAft>
              <a:buClr>
                <a:schemeClr val="bg1"/>
              </a:buClr>
              <a:buSzPts val="2590"/>
              <a:buNone/>
            </a:pPr>
            <a:endParaRPr lang="en-US" sz="2000" b="1" dirty="0">
              <a:latin typeface="Calibri" panose="020F0502020204030204" pitchFamily="34" charset="0"/>
              <a:ea typeface="Arial"/>
              <a:cs typeface="Calibri" panose="020F0502020204030204" pitchFamily="34" charset="0"/>
              <a:sym typeface="Arial"/>
            </a:endParaRPr>
          </a:p>
          <a:p>
            <a:pPr marL="0" indent="0" algn="l">
              <a:spcBef>
                <a:spcPts val="0"/>
              </a:spcBef>
              <a:spcAft>
                <a:spcPts val="600"/>
              </a:spcAft>
              <a:buClr>
                <a:schemeClr val="bg1"/>
              </a:buClr>
              <a:buSzPts val="2590"/>
              <a:buNone/>
            </a:pPr>
            <a:endParaRPr lang="en-US" sz="2000" b="1" dirty="0">
              <a:latin typeface="Calibri" panose="020F0502020204030204" pitchFamily="34" charset="0"/>
              <a:ea typeface="Arial"/>
              <a:cs typeface="Calibri" panose="020F0502020204030204" pitchFamily="34" charset="0"/>
              <a:sym typeface="Arial"/>
            </a:endParaRPr>
          </a:p>
          <a:p>
            <a:pPr marL="0" indent="0" algn="l">
              <a:spcBef>
                <a:spcPts val="0"/>
              </a:spcBef>
              <a:spcAft>
                <a:spcPts val="600"/>
              </a:spcAft>
              <a:buClr>
                <a:schemeClr val="bg1"/>
              </a:buClr>
              <a:buSzPts val="2590"/>
              <a:buNone/>
            </a:pPr>
            <a:r>
              <a:rPr lang="en-US" sz="2000" b="1" dirty="0">
                <a:latin typeface="Calibri" panose="020F0502020204030204" pitchFamily="34" charset="0"/>
                <a:ea typeface="Arial"/>
                <a:cs typeface="Calibri" panose="020F0502020204030204" pitchFamily="34" charset="0"/>
                <a:sym typeface="Arial"/>
              </a:rPr>
              <a:t>Federal Parent PLUS loan </a:t>
            </a:r>
            <a:br>
              <a:rPr lang="en-US" sz="1800" dirty="0">
                <a:latin typeface="Calibri" panose="020F0502020204030204" pitchFamily="34" charset="0"/>
                <a:ea typeface="Arial"/>
                <a:cs typeface="Calibri" panose="020F0502020204030204" pitchFamily="34" charset="0"/>
                <a:sym typeface="Arial"/>
              </a:rPr>
            </a:br>
            <a:r>
              <a:rPr lang="en-US" sz="1800" dirty="0">
                <a:latin typeface="Calibri" panose="020F0502020204030204" pitchFamily="34" charset="0"/>
                <a:ea typeface="Arial"/>
                <a:cs typeface="Calibri" panose="020F0502020204030204" pitchFamily="34" charset="0"/>
                <a:sym typeface="Arial"/>
              </a:rPr>
              <a:t>(Current Interest Rate – 7.54%)</a:t>
            </a:r>
            <a:endParaRPr lang="en-US" sz="1800" dirty="0">
              <a:latin typeface="Calibri" panose="020F0502020204030204" pitchFamily="34" charset="0"/>
              <a:cs typeface="Calibri" panose="020F0502020204030204" pitchFamily="34" charset="0"/>
            </a:endParaRPr>
          </a:p>
          <a:p>
            <a:pPr marL="225425" lvl="1" indent="-225425" algn="l">
              <a:spcBef>
                <a:spcPts val="0"/>
              </a:spcBef>
              <a:spcAft>
                <a:spcPts val="600"/>
              </a:spcAft>
              <a:buSzPct val="100000"/>
              <a:buFont typeface="Arial" panose="020B0604020202020204" pitchFamily="34" charset="0"/>
              <a:buChar char="•"/>
            </a:pPr>
            <a:r>
              <a:rPr lang="en-US" sz="1800" dirty="0">
                <a:latin typeface="Calibri" panose="020F0502020204030204" pitchFamily="34" charset="0"/>
                <a:ea typeface="Arial"/>
                <a:cs typeface="Calibri" panose="020F0502020204030204" pitchFamily="34" charset="0"/>
                <a:sym typeface="Arial"/>
              </a:rPr>
              <a:t>For dependent students only</a:t>
            </a:r>
            <a:endParaRPr lang="en-US" sz="1800" dirty="0">
              <a:latin typeface="Calibri" panose="020F0502020204030204" pitchFamily="34" charset="0"/>
              <a:cs typeface="Calibri" panose="020F0502020204030204" pitchFamily="34" charset="0"/>
            </a:endParaRPr>
          </a:p>
          <a:p>
            <a:pPr marL="225425" lvl="1" indent="-225425" algn="l">
              <a:spcBef>
                <a:spcPts val="0"/>
              </a:spcBef>
              <a:spcAft>
                <a:spcPts val="600"/>
              </a:spcAft>
              <a:buSzPct val="100000"/>
              <a:buFont typeface="Arial" panose="020B0604020202020204" pitchFamily="34" charset="0"/>
              <a:buChar char="•"/>
            </a:pPr>
            <a:r>
              <a:rPr lang="en-US" sz="1800" dirty="0">
                <a:latin typeface="Calibri" panose="020F0502020204030204" pitchFamily="34" charset="0"/>
                <a:ea typeface="Arial"/>
                <a:cs typeface="Calibri" panose="020F0502020204030204" pitchFamily="34" charset="0"/>
                <a:sym typeface="Arial"/>
              </a:rPr>
              <a:t>Repayment starts immediately after loans are fully disbursed. Parents can opt to defer payment until student graduates or is no longer enrolled at least ½ time.</a:t>
            </a:r>
            <a:endParaRPr lang="en-US" sz="1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B94ABEFE-F54C-40FB-B0AA-0892894236A2}"/>
              </a:ext>
            </a:extLst>
          </p:cNvPr>
          <p:cNvSpPr/>
          <p:nvPr/>
        </p:nvSpPr>
        <p:spPr>
          <a:xfrm>
            <a:off x="448963" y="4254973"/>
            <a:ext cx="8129771" cy="307777"/>
          </a:xfrm>
          <a:prstGeom prst="rect">
            <a:avLst/>
          </a:prstGeom>
        </p:spPr>
        <p:txBody>
          <a:bodyPr wrap="square">
            <a:spAutoFit/>
          </a:bodyPr>
          <a:lstStyle/>
          <a:p>
            <a:pPr marL="0" lvl="1">
              <a:buClr>
                <a:schemeClr val="bg1"/>
              </a:buClr>
            </a:pPr>
            <a:r>
              <a:rPr lang="en-US" sz="1400" dirty="0"/>
              <a:t>*Interest rates on all Direct Loans are based on the 91 day T-bill and change every July 1</a:t>
            </a:r>
            <a:r>
              <a:rPr lang="en-US" sz="1400" baseline="30000" dirty="0"/>
              <a:t>st</a:t>
            </a:r>
            <a:endParaRPr lang="en-US" sz="1400"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19</a:t>
            </a:fld>
            <a:endParaRPr lang="en-US" dirty="0"/>
          </a:p>
        </p:txBody>
      </p:sp>
    </p:spTree>
    <p:extLst>
      <p:ext uri="{BB962C8B-B14F-4D97-AF65-F5344CB8AC3E}">
        <p14:creationId xmlns:p14="http://schemas.microsoft.com/office/powerpoint/2010/main" val="13562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p:txBody>
          <a:bodyPr/>
          <a:lstStyle/>
          <a:p>
            <a:r>
              <a:rPr lang="en-US" dirty="0"/>
              <a:t>What You Need to Know</a:t>
            </a:r>
          </a:p>
        </p:txBody>
      </p:sp>
      <p:sp>
        <p:nvSpPr>
          <p:cNvPr id="98" name="Google Shape;98;p15"/>
          <p:cNvSpPr txBox="1">
            <a:spLocks noGrp="1"/>
          </p:cNvSpPr>
          <p:nvPr>
            <p:ph type="body" idx="1"/>
          </p:nvPr>
        </p:nvSpPr>
        <p:spPr/>
        <p:txBody>
          <a:bodyPr/>
          <a:lstStyle/>
          <a:p>
            <a:r>
              <a:rPr lang="en-US" dirty="0"/>
              <a:t>What is financial aid?</a:t>
            </a:r>
          </a:p>
          <a:p>
            <a:r>
              <a:rPr lang="en-US" dirty="0"/>
              <a:t>General eligibility requirements</a:t>
            </a:r>
          </a:p>
          <a:p>
            <a:r>
              <a:rPr lang="en-US" dirty="0"/>
              <a:t>Understanding important terminology</a:t>
            </a:r>
          </a:p>
          <a:p>
            <a:r>
              <a:rPr lang="en-US" dirty="0"/>
              <a:t>Categories, types, and sources of financial aid</a:t>
            </a:r>
          </a:p>
        </p:txBody>
      </p:sp>
      <p:sp>
        <p:nvSpPr>
          <p:cNvPr id="2" name="Slide Number Placeholder 1"/>
          <p:cNvSpPr>
            <a:spLocks noGrp="1"/>
          </p:cNvSpPr>
          <p:nvPr>
            <p:ph type="sldNum" sz="quarter" idx="12"/>
          </p:nvPr>
        </p:nvSpPr>
        <p:spPr/>
        <p:txBody>
          <a:bodyPr/>
          <a:lstStyle/>
          <a:p>
            <a:fld id="{B82CCC60-E8CD-4174-8B1A-7DF615B22EEF}" type="slidenum">
              <a:rPr lang="en-US" smtClean="0"/>
              <a:pPr/>
              <a:t>2</a:t>
            </a:fld>
            <a:endParaRPr lang="en-US" dirty="0"/>
          </a:p>
        </p:txBody>
      </p:sp>
    </p:spTree>
    <p:extLst>
      <p:ext uri="{BB962C8B-B14F-4D97-AF65-F5344CB8AC3E}">
        <p14:creationId xmlns:p14="http://schemas.microsoft.com/office/powerpoint/2010/main" val="1175608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07EE1B4-C521-AD49-B063-221780B5FC98}"/>
              </a:ext>
            </a:extLst>
          </p:cNvPr>
          <p:cNvGraphicFramePr>
            <a:graphicFrameLocks noGrp="1"/>
          </p:cNvGraphicFramePr>
          <p:nvPr>
            <p:extLst>
              <p:ext uri="{D42A27DB-BD31-4B8C-83A1-F6EECF244321}">
                <p14:modId xmlns:p14="http://schemas.microsoft.com/office/powerpoint/2010/main" val="4151191364"/>
              </p:ext>
            </p:extLst>
          </p:nvPr>
        </p:nvGraphicFramePr>
        <p:xfrm>
          <a:off x="775138" y="1351721"/>
          <a:ext cx="6899658" cy="1268762"/>
        </p:xfrm>
        <a:graphic>
          <a:graphicData uri="http://schemas.openxmlformats.org/drawingml/2006/table">
            <a:tbl>
              <a:tblPr firstRow="1" bandRow="1">
                <a:tableStyleId>{00A15C55-8517-42AA-B614-E9B94910E393}</a:tableStyleId>
              </a:tblPr>
              <a:tblGrid>
                <a:gridCol w="3003973">
                  <a:extLst>
                    <a:ext uri="{9D8B030D-6E8A-4147-A177-3AD203B41FA5}">
                      <a16:colId xmlns:a16="http://schemas.microsoft.com/office/drawing/2014/main" val="2503678001"/>
                    </a:ext>
                  </a:extLst>
                </a:gridCol>
                <a:gridCol w="1830579">
                  <a:extLst>
                    <a:ext uri="{9D8B030D-6E8A-4147-A177-3AD203B41FA5}">
                      <a16:colId xmlns:a16="http://schemas.microsoft.com/office/drawing/2014/main" val="2112533038"/>
                    </a:ext>
                  </a:extLst>
                </a:gridCol>
                <a:gridCol w="2065106">
                  <a:extLst>
                    <a:ext uri="{9D8B030D-6E8A-4147-A177-3AD203B41FA5}">
                      <a16:colId xmlns:a16="http://schemas.microsoft.com/office/drawing/2014/main" val="2774205360"/>
                    </a:ext>
                  </a:extLst>
                </a:gridCol>
              </a:tblGrid>
              <a:tr h="27033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dirty="0">
                          <a:solidFill>
                            <a:schemeClr val="tx1"/>
                          </a:solidFill>
                        </a:rPr>
                        <a:t>Loan Type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Current Interest Rate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Origination Fee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7337041"/>
                  </a:ext>
                </a:extLst>
              </a:tr>
              <a:tr h="320906">
                <a:tc>
                  <a:txBody>
                    <a:bodyPr/>
                    <a:lstStyle/>
                    <a:p>
                      <a:pPr algn="ctr"/>
                      <a:r>
                        <a:rPr lang="en-US" sz="1500" dirty="0">
                          <a:solidFill>
                            <a:schemeClr val="tx1"/>
                          </a:solidFill>
                        </a:rPr>
                        <a:t>Direct PLUS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7.54%</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4.228%</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333818"/>
                  </a:ext>
                </a:extLst>
              </a:tr>
              <a:tr h="3279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rPr>
                        <a:t>Direct Subsidized Stafford</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4.99%</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1.057%</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3455421"/>
                  </a:ext>
                </a:extLst>
              </a:tr>
              <a:tr h="3398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tx1"/>
                          </a:solidFill>
                        </a:rPr>
                        <a:t>Direct Unsubsidized Stafford</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4.99%</a:t>
                      </a:r>
                      <a:r>
                        <a:rPr lang="en-US" sz="1500" dirty="0">
                          <a:solidFill>
                            <a:srgbClr val="FF0000"/>
                          </a:solidFill>
                        </a:rPr>
                        <a:t> </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1.057%</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9885445"/>
                  </a:ext>
                </a:extLst>
              </a:tr>
            </a:tbl>
          </a:graphicData>
        </a:graphic>
      </p:graphicFrame>
      <p:graphicFrame>
        <p:nvGraphicFramePr>
          <p:cNvPr id="6" name="Table 5">
            <a:extLst>
              <a:ext uri="{FF2B5EF4-FFF2-40B4-BE49-F238E27FC236}">
                <a16:creationId xmlns:a16="http://schemas.microsoft.com/office/drawing/2014/main" id="{38E123AB-1A82-FB4E-94E3-2B1C5414DEB7}"/>
              </a:ext>
            </a:extLst>
          </p:cNvPr>
          <p:cNvGraphicFramePr>
            <a:graphicFrameLocks noGrp="1"/>
          </p:cNvGraphicFramePr>
          <p:nvPr>
            <p:extLst>
              <p:ext uri="{D42A27DB-BD31-4B8C-83A1-F6EECF244321}">
                <p14:modId xmlns:p14="http://schemas.microsoft.com/office/powerpoint/2010/main" val="2093308042"/>
              </p:ext>
            </p:extLst>
          </p:nvPr>
        </p:nvGraphicFramePr>
        <p:xfrm>
          <a:off x="775137" y="2905911"/>
          <a:ext cx="6909933" cy="1739598"/>
        </p:xfrm>
        <a:graphic>
          <a:graphicData uri="http://schemas.openxmlformats.org/drawingml/2006/table">
            <a:tbl>
              <a:tblPr firstRow="1" bandRow="1">
                <a:tableStyleId>{00A15C55-8517-42AA-B614-E9B94910E393}</a:tableStyleId>
              </a:tblPr>
              <a:tblGrid>
                <a:gridCol w="3005753">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075380">
                  <a:extLst>
                    <a:ext uri="{9D8B030D-6E8A-4147-A177-3AD203B41FA5}">
                      <a16:colId xmlns:a16="http://schemas.microsoft.com/office/drawing/2014/main" val="20002"/>
                    </a:ext>
                  </a:extLst>
                </a:gridCol>
              </a:tblGrid>
              <a:tr h="292164">
                <a:tc>
                  <a:txBody>
                    <a:bodyPr/>
                    <a:lstStyle/>
                    <a:p>
                      <a:pPr algn="ctr"/>
                      <a:r>
                        <a:rPr lang="en-US" sz="1500" dirty="0">
                          <a:solidFill>
                            <a:schemeClr val="tx1"/>
                          </a:solidFill>
                        </a:rPr>
                        <a:t>Aggregate Limits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Dependent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Independent</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1934">
                <a:tc>
                  <a:txBody>
                    <a:bodyPr/>
                    <a:lstStyle/>
                    <a:p>
                      <a:pPr algn="ctr"/>
                      <a:r>
                        <a:rPr lang="en-US" sz="1500" dirty="0">
                          <a:solidFill>
                            <a:schemeClr val="tx1"/>
                          </a:solidFill>
                        </a:rPr>
                        <a:t>Freshman</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$5,500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$9,500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1934">
                <a:tc>
                  <a:txBody>
                    <a:bodyPr/>
                    <a:lstStyle/>
                    <a:p>
                      <a:pPr algn="ctr"/>
                      <a:r>
                        <a:rPr lang="en-US" sz="1500" dirty="0">
                          <a:solidFill>
                            <a:schemeClr val="tx1"/>
                          </a:solidFill>
                        </a:rPr>
                        <a:t>Sophomore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$6,500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$10,500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1934">
                <a:tc>
                  <a:txBody>
                    <a:bodyPr/>
                    <a:lstStyle/>
                    <a:p>
                      <a:pPr algn="ctr"/>
                      <a:r>
                        <a:rPr lang="en-US" sz="1500" dirty="0">
                          <a:solidFill>
                            <a:schemeClr val="tx1"/>
                          </a:solidFill>
                        </a:rPr>
                        <a:t>Junior</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$7,500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$12,500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1934">
                <a:tc>
                  <a:txBody>
                    <a:bodyPr/>
                    <a:lstStyle/>
                    <a:p>
                      <a:pPr algn="ctr"/>
                      <a:r>
                        <a:rPr lang="en-US" sz="1500" dirty="0">
                          <a:solidFill>
                            <a:schemeClr val="tx1"/>
                          </a:solidFill>
                        </a:rPr>
                        <a:t>Senior</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$7,500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dirty="0">
                          <a:solidFill>
                            <a:schemeClr val="tx1"/>
                          </a:solidFill>
                        </a:rPr>
                        <a:t>$12,500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7290">
                <a:tc>
                  <a:txBody>
                    <a:bodyPr/>
                    <a:lstStyle/>
                    <a:p>
                      <a:pPr algn="ctr"/>
                      <a:r>
                        <a:rPr lang="en-US" sz="1500" b="1" dirty="0">
                          <a:solidFill>
                            <a:schemeClr val="tx1"/>
                          </a:solidFill>
                        </a:rPr>
                        <a:t>Total Undergraduate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chemeClr val="tx1"/>
                          </a:solidFill>
                        </a:rPr>
                        <a:t>$31,000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500" b="1" dirty="0">
                          <a:solidFill>
                            <a:schemeClr val="tx1"/>
                          </a:solidFill>
                        </a:rPr>
                        <a:t>$57,500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2" name="Title 1">
            <a:extLst>
              <a:ext uri="{FF2B5EF4-FFF2-40B4-BE49-F238E27FC236}">
                <a16:creationId xmlns:a16="http://schemas.microsoft.com/office/drawing/2014/main" id="{EB986B0D-7FAD-F440-8A07-C8AF9CBA6861}"/>
              </a:ext>
            </a:extLst>
          </p:cNvPr>
          <p:cNvSpPr>
            <a:spLocks noGrp="1"/>
          </p:cNvSpPr>
          <p:nvPr>
            <p:ph type="title"/>
          </p:nvPr>
        </p:nvSpPr>
        <p:spPr/>
        <p:txBody>
          <a:bodyPr/>
          <a:lstStyle/>
          <a:p>
            <a:r>
              <a:rPr lang="en-US" dirty="0"/>
              <a:t>Federal Direct Loan Rates &amp; Fees</a:t>
            </a:r>
          </a:p>
        </p:txBody>
      </p:sp>
      <p:sp>
        <p:nvSpPr>
          <p:cNvPr id="3" name="Slide Number Placeholder 2"/>
          <p:cNvSpPr>
            <a:spLocks noGrp="1"/>
          </p:cNvSpPr>
          <p:nvPr>
            <p:ph type="sldNum" sz="quarter" idx="12"/>
          </p:nvPr>
        </p:nvSpPr>
        <p:spPr/>
        <p:txBody>
          <a:bodyPr/>
          <a:lstStyle/>
          <a:p>
            <a:fld id="{B82CCC60-E8CD-4174-8B1A-7DF615B22EEF}" type="slidenum">
              <a:rPr lang="en-US" smtClean="0"/>
              <a:pPr/>
              <a:t>20</a:t>
            </a:fld>
            <a:endParaRPr lang="en-US" dirty="0"/>
          </a:p>
        </p:txBody>
      </p:sp>
    </p:spTree>
    <p:extLst>
      <p:ext uri="{BB962C8B-B14F-4D97-AF65-F5344CB8AC3E}">
        <p14:creationId xmlns:p14="http://schemas.microsoft.com/office/powerpoint/2010/main" val="1094907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722313" y="2381010"/>
            <a:ext cx="7772400" cy="1021556"/>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4400"/>
            </a:pPr>
            <a:r>
              <a:rPr lang="en-US" sz="3600" b="1" dirty="0">
                <a:latin typeface="Calibri" panose="020F0502020204030204" pitchFamily="34" charset="0"/>
                <a:cs typeface="Calibri" panose="020F0502020204030204" pitchFamily="34" charset="0"/>
              </a:rPr>
              <a:t>Applying For Federal Student Aid</a:t>
            </a:r>
            <a:endParaRPr sz="3600" b="1"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A15EB955-FCA3-48E3-9025-4E6CCE33D454}"/>
              </a:ext>
            </a:extLst>
          </p:cNvPr>
          <p:cNvSpPr>
            <a:spLocks noGrp="1"/>
          </p:cNvSpPr>
          <p:nvPr>
            <p:ph type="body" idx="1"/>
          </p:nvPr>
        </p:nvSpPr>
        <p:spPr>
          <a:xfrm>
            <a:off x="722313" y="3648108"/>
            <a:ext cx="7772400" cy="756112"/>
          </a:xfrm>
        </p:spPr>
        <p:txBody>
          <a:bodyPr>
            <a:normAutofit lnSpcReduction="10000"/>
          </a:bodyPr>
          <a:lstStyle/>
          <a:p>
            <a:pPr>
              <a:spcBef>
                <a:spcPts val="750"/>
              </a:spcBef>
            </a:pPr>
            <a:r>
              <a:rPr lang="en-US" b="1" dirty="0">
                <a:latin typeface="Calibri" panose="020F0502020204030204" pitchFamily="34" charset="0"/>
                <a:cs typeface="Calibri" panose="020F0502020204030204" pitchFamily="34" charset="0"/>
              </a:rPr>
              <a:t>Presented by:</a:t>
            </a:r>
          </a:p>
          <a:p>
            <a:pPr>
              <a:spcBef>
                <a:spcPts val="750"/>
              </a:spcBef>
            </a:pPr>
            <a:r>
              <a:rPr lang="en-US" b="1" dirty="0">
                <a:latin typeface="Calibri" panose="020F0502020204030204" pitchFamily="34" charset="0"/>
                <a:cs typeface="Calibri" panose="020F0502020204030204" pitchFamily="34" charset="0"/>
              </a:rPr>
              <a:t>TASFAA EARLY AWARENESS COMMITTEE</a:t>
            </a:r>
          </a:p>
        </p:txBody>
      </p:sp>
      <p:pic>
        <p:nvPicPr>
          <p:cNvPr id="7" name="Picture 6">
            <a:extLst>
              <a:ext uri="{FF2B5EF4-FFF2-40B4-BE49-F238E27FC236}">
                <a16:creationId xmlns:a16="http://schemas.microsoft.com/office/drawing/2014/main" id="{ECFE8C76-E7B1-442F-A122-8D97A255C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3171" y="393970"/>
            <a:ext cx="1277061" cy="119619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21</a:t>
            </a:fld>
            <a:endParaRPr lang="en-US" dirty="0"/>
          </a:p>
        </p:txBody>
      </p:sp>
    </p:spTree>
    <p:extLst>
      <p:ext uri="{BB962C8B-B14F-4D97-AF65-F5344CB8AC3E}">
        <p14:creationId xmlns:p14="http://schemas.microsoft.com/office/powerpoint/2010/main" val="3196035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533C7-462B-5D9D-3916-375C7B288747}"/>
              </a:ext>
            </a:extLst>
          </p:cNvPr>
          <p:cNvSpPr>
            <a:spLocks noGrp="1"/>
          </p:cNvSpPr>
          <p:nvPr>
            <p:ph type="title"/>
          </p:nvPr>
        </p:nvSpPr>
        <p:spPr/>
        <p:txBody>
          <a:bodyPr/>
          <a:lstStyle/>
          <a:p>
            <a:r>
              <a:rPr lang="en-US" dirty="0"/>
              <a:t>FAFSA Availability</a:t>
            </a:r>
          </a:p>
        </p:txBody>
      </p:sp>
      <p:sp>
        <p:nvSpPr>
          <p:cNvPr id="3" name="Content Placeholder 2">
            <a:extLst>
              <a:ext uri="{FF2B5EF4-FFF2-40B4-BE49-F238E27FC236}">
                <a16:creationId xmlns:a16="http://schemas.microsoft.com/office/drawing/2014/main" id="{0C5A6FF3-5911-76A9-15B7-A2B24034D763}"/>
              </a:ext>
            </a:extLst>
          </p:cNvPr>
          <p:cNvSpPr>
            <a:spLocks noGrp="1"/>
          </p:cNvSpPr>
          <p:nvPr>
            <p:ph idx="1"/>
          </p:nvPr>
        </p:nvSpPr>
        <p:spPr/>
        <p:txBody>
          <a:bodyPr/>
          <a:lstStyle/>
          <a:p>
            <a:r>
              <a:rPr lang="en-US" dirty="0"/>
              <a:t>The FAFSA is typically released on October 1 each year</a:t>
            </a:r>
          </a:p>
          <a:p>
            <a:r>
              <a:rPr lang="en-US" dirty="0"/>
              <a:t>Release of the 2024-2025 FAFSA Form has been delayed until December</a:t>
            </a:r>
          </a:p>
          <a:p>
            <a:pPr lvl="1"/>
            <a:r>
              <a:rPr lang="en-US" dirty="0"/>
              <a:t>No official date has been provided</a:t>
            </a:r>
          </a:p>
        </p:txBody>
      </p:sp>
      <p:sp>
        <p:nvSpPr>
          <p:cNvPr id="4" name="Slide Number Placeholder 3">
            <a:extLst>
              <a:ext uri="{FF2B5EF4-FFF2-40B4-BE49-F238E27FC236}">
                <a16:creationId xmlns:a16="http://schemas.microsoft.com/office/drawing/2014/main" id="{37DD07B7-8983-2DEE-39E6-DEA7C8CF2135}"/>
              </a:ext>
            </a:extLst>
          </p:cNvPr>
          <p:cNvSpPr>
            <a:spLocks noGrp="1"/>
          </p:cNvSpPr>
          <p:nvPr>
            <p:ph type="sldNum" sz="quarter" idx="12"/>
          </p:nvPr>
        </p:nvSpPr>
        <p:spPr/>
        <p:txBody>
          <a:bodyPr/>
          <a:lstStyle/>
          <a:p>
            <a:fld id="{B82CCC60-E8CD-4174-8B1A-7DF615B22EEF}" type="slidenum">
              <a:rPr lang="en-US" smtClean="0"/>
              <a:pPr/>
              <a:t>22</a:t>
            </a:fld>
            <a:endParaRPr lang="en-US" dirty="0"/>
          </a:p>
        </p:txBody>
      </p:sp>
    </p:spTree>
    <p:extLst>
      <p:ext uri="{BB962C8B-B14F-4D97-AF65-F5344CB8AC3E}">
        <p14:creationId xmlns:p14="http://schemas.microsoft.com/office/powerpoint/2010/main" val="3180082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9" name="Google Shape;280;p45">
            <a:extLst>
              <a:ext uri="{FF2B5EF4-FFF2-40B4-BE49-F238E27FC236}">
                <a16:creationId xmlns:a16="http://schemas.microsoft.com/office/drawing/2014/main" id="{8CC0EAB5-CF63-4ECA-AAB2-7AB601462591}"/>
              </a:ext>
            </a:extLst>
          </p:cNvPr>
          <p:cNvSpPr txBox="1">
            <a:spLocks noGrp="1"/>
          </p:cNvSpPr>
          <p:nvPr>
            <p:ph type="title"/>
          </p:nvPr>
        </p:nvSpPr>
        <p:spPr/>
        <p:txBody>
          <a:bodyPr/>
          <a:lstStyle/>
          <a:p>
            <a:r>
              <a:rPr lang="en-US" dirty="0">
                <a:sym typeface="Arial"/>
              </a:rPr>
              <a:t>What is the FSA ID?</a:t>
            </a:r>
            <a:endParaRPr lang="en-US" dirty="0"/>
          </a:p>
        </p:txBody>
      </p:sp>
      <p:sp>
        <p:nvSpPr>
          <p:cNvPr id="281" name="Google Shape;281;p45"/>
          <p:cNvSpPr txBox="1">
            <a:spLocks noGrp="1"/>
          </p:cNvSpPr>
          <p:nvPr>
            <p:ph type="body" idx="1"/>
          </p:nvPr>
        </p:nvSpPr>
        <p:spPr/>
        <p:txBody>
          <a:bodyPr>
            <a:normAutofit fontScale="70000" lnSpcReduction="20000"/>
          </a:bodyPr>
          <a:lstStyle/>
          <a:p>
            <a:r>
              <a:rPr lang="en-US" dirty="0">
                <a:sym typeface="Arial"/>
              </a:rPr>
              <a:t>Students and eligible parents should establish an FSA ID for ease of submission and signatures for the FAFSA</a:t>
            </a:r>
            <a:endParaRPr lang="en-US" dirty="0">
              <a:sym typeface="Times New Roman"/>
            </a:endParaRPr>
          </a:p>
          <a:p>
            <a:r>
              <a:rPr lang="en-US" dirty="0">
                <a:sym typeface="Arial"/>
              </a:rPr>
              <a:t>Recommend setting up FSA ID at the end of junior year/summer prior to senior year</a:t>
            </a:r>
            <a:endParaRPr lang="en-US" dirty="0">
              <a:sym typeface="Times New Roman"/>
            </a:endParaRPr>
          </a:p>
          <a:p>
            <a:r>
              <a:rPr lang="en-US" dirty="0">
                <a:sym typeface="Arial"/>
              </a:rPr>
              <a:t>Parents and students should write down and retain all information used to set up FSA ID-username, passwords, email addresses, security questions and answers</a:t>
            </a:r>
            <a:endParaRPr lang="en-US" dirty="0">
              <a:sym typeface="Times New Roman"/>
            </a:endParaRPr>
          </a:p>
          <a:p>
            <a:r>
              <a:rPr lang="en-US" dirty="0">
                <a:sym typeface="Arial"/>
              </a:rPr>
              <a:t>FSA ID consists of username and password – which increases the security level for the user</a:t>
            </a:r>
            <a:endParaRPr lang="en-US" dirty="0">
              <a:sym typeface="Times New Roman"/>
            </a:endParaRPr>
          </a:p>
          <a:p>
            <a:r>
              <a:rPr lang="en-US" dirty="0">
                <a:sym typeface="Arial"/>
              </a:rPr>
              <a:t>FSA ID needed to log into StudentAid.gov</a:t>
            </a:r>
          </a:p>
          <a:p>
            <a:r>
              <a:rPr lang="en-US" dirty="0">
                <a:sym typeface="Arial"/>
              </a:rPr>
              <a:t>Create FSA ID at </a:t>
            </a:r>
            <a:r>
              <a:rPr lang="en-US" dirty="0">
                <a:sym typeface="Arial"/>
                <a:hlinkClick r:id="rId3"/>
              </a:rPr>
              <a:t>https://studentaid.gov/fsa-id/create-account/launch</a:t>
            </a:r>
            <a:endParaRPr lang="en-US" dirty="0">
              <a:sym typeface="Arial"/>
            </a:endParaRPr>
          </a:p>
          <a:p>
            <a:r>
              <a:rPr lang="en-US" dirty="0">
                <a:sym typeface="Arial"/>
              </a:rPr>
              <a:t>Both the student and the parent need a separate username, password, and </a:t>
            </a:r>
            <a:br>
              <a:rPr lang="en-US" dirty="0">
                <a:sym typeface="Arial"/>
              </a:rPr>
            </a:br>
            <a:r>
              <a:rPr lang="en-US" dirty="0">
                <a:sym typeface="Arial"/>
              </a:rPr>
              <a:t>email address</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23</a:t>
            </a:fld>
            <a:endParaRPr lang="en-US" dirty="0"/>
          </a:p>
        </p:txBody>
      </p:sp>
    </p:spTree>
    <p:extLst>
      <p:ext uri="{BB962C8B-B14F-4D97-AF65-F5344CB8AC3E}">
        <p14:creationId xmlns:p14="http://schemas.microsoft.com/office/powerpoint/2010/main" val="1655860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A7D5-1A57-148F-9CDB-2B4B7CF7DD9F}"/>
              </a:ext>
            </a:extLst>
          </p:cNvPr>
          <p:cNvSpPr>
            <a:spLocks noGrp="1"/>
          </p:cNvSpPr>
          <p:nvPr>
            <p:ph type="title"/>
          </p:nvPr>
        </p:nvSpPr>
        <p:spPr/>
        <p:txBody>
          <a:bodyPr/>
          <a:lstStyle/>
          <a:p>
            <a:r>
              <a:rPr lang="en-US" dirty="0"/>
              <a:t>Contributors to the FAFSA Form</a:t>
            </a:r>
          </a:p>
        </p:txBody>
      </p:sp>
      <p:sp>
        <p:nvSpPr>
          <p:cNvPr id="3" name="Content Placeholder 2">
            <a:extLst>
              <a:ext uri="{FF2B5EF4-FFF2-40B4-BE49-F238E27FC236}">
                <a16:creationId xmlns:a16="http://schemas.microsoft.com/office/drawing/2014/main" id="{DDE655EF-CDBD-4CB9-DBD5-D0C8B6E82E38}"/>
              </a:ext>
            </a:extLst>
          </p:cNvPr>
          <p:cNvSpPr>
            <a:spLocks noGrp="1"/>
          </p:cNvSpPr>
          <p:nvPr>
            <p:ph idx="1"/>
          </p:nvPr>
        </p:nvSpPr>
        <p:spPr/>
        <p:txBody>
          <a:bodyPr/>
          <a:lstStyle/>
          <a:p>
            <a:r>
              <a:rPr lang="en-US" dirty="0"/>
              <a:t>Parents or Spouses</a:t>
            </a:r>
          </a:p>
          <a:p>
            <a:pPr lvl="1"/>
            <a:r>
              <a:rPr lang="en-US" dirty="0"/>
              <a:t>The student’s answers on the FAFSA will determine if any contributors need to be identified</a:t>
            </a:r>
          </a:p>
          <a:p>
            <a:pPr lvl="1"/>
            <a:r>
              <a:rPr lang="en-US" dirty="0"/>
              <a:t>Every contributor (student included) must provide consent to obtain federal tax information (FTI) automatically from the IRS</a:t>
            </a:r>
          </a:p>
          <a:p>
            <a:pPr lvl="1"/>
            <a:r>
              <a:rPr lang="en-US" dirty="0"/>
              <a:t>Contributors will complete their own sections of the FAFSA and will be asked to proved personal and financial information</a:t>
            </a:r>
          </a:p>
          <a:p>
            <a:pPr lvl="1"/>
            <a:r>
              <a:rPr lang="en-US" dirty="0"/>
              <a:t>Contributors will need to log in with their own FSA ID to provide their information</a:t>
            </a:r>
          </a:p>
        </p:txBody>
      </p:sp>
      <p:sp>
        <p:nvSpPr>
          <p:cNvPr id="4" name="Slide Number Placeholder 3">
            <a:extLst>
              <a:ext uri="{FF2B5EF4-FFF2-40B4-BE49-F238E27FC236}">
                <a16:creationId xmlns:a16="http://schemas.microsoft.com/office/drawing/2014/main" id="{1EB152D3-02AD-446A-B588-6EBAFF691E05}"/>
              </a:ext>
            </a:extLst>
          </p:cNvPr>
          <p:cNvSpPr>
            <a:spLocks noGrp="1"/>
          </p:cNvSpPr>
          <p:nvPr>
            <p:ph type="sldNum" sz="quarter" idx="12"/>
          </p:nvPr>
        </p:nvSpPr>
        <p:spPr/>
        <p:txBody>
          <a:bodyPr/>
          <a:lstStyle/>
          <a:p>
            <a:fld id="{B82CCC60-E8CD-4174-8B1A-7DF615B22EEF}" type="slidenum">
              <a:rPr lang="en-US" smtClean="0"/>
              <a:pPr/>
              <a:t>24</a:t>
            </a:fld>
            <a:endParaRPr lang="en-US" dirty="0"/>
          </a:p>
        </p:txBody>
      </p:sp>
    </p:spTree>
    <p:extLst>
      <p:ext uri="{BB962C8B-B14F-4D97-AF65-F5344CB8AC3E}">
        <p14:creationId xmlns:p14="http://schemas.microsoft.com/office/powerpoint/2010/main" val="2791675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696C8EB-11BE-61AA-ED15-B68C217782A3}"/>
              </a:ext>
            </a:extLst>
          </p:cNvPr>
          <p:cNvPicPr>
            <a:picLocks noGrp="1" noChangeAspect="1"/>
          </p:cNvPicPr>
          <p:nvPr>
            <p:ph idx="1"/>
          </p:nvPr>
        </p:nvPicPr>
        <p:blipFill>
          <a:blip r:embed="rId3"/>
          <a:stretch>
            <a:fillRect/>
          </a:stretch>
        </p:blipFill>
        <p:spPr>
          <a:xfrm>
            <a:off x="876300" y="1090613"/>
            <a:ext cx="6347460" cy="3729430"/>
          </a:xfrm>
        </p:spPr>
      </p:pic>
      <p:sp>
        <p:nvSpPr>
          <p:cNvPr id="286" name="Google Shape;286;p46"/>
          <p:cNvSpPr txBox="1">
            <a:spLocks noGrp="1"/>
          </p:cNvSpPr>
          <p:nvPr>
            <p:ph type="title"/>
          </p:nvPr>
        </p:nvSpPr>
        <p:spPr/>
        <p:txBody>
          <a:bodyPr>
            <a:normAutofit fontScale="90000"/>
          </a:bodyPr>
          <a:lstStyle/>
          <a:p>
            <a:r>
              <a:rPr lang="en-US" dirty="0">
                <a:sym typeface="Arial"/>
              </a:rPr>
              <a:t>Go to StudentAid.gov</a:t>
            </a:r>
            <a:br>
              <a:rPr lang="en-US" dirty="0">
                <a:sym typeface="Arial"/>
              </a:rPr>
            </a:br>
            <a:r>
              <a:rPr lang="en-US" dirty="0">
                <a:sym typeface="Arial"/>
              </a:rPr>
              <a:t>Click the “Create Account” Button</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25</a:t>
            </a:fld>
            <a:endParaRPr lang="en-US" dirty="0"/>
          </a:p>
        </p:txBody>
      </p:sp>
      <p:sp>
        <p:nvSpPr>
          <p:cNvPr id="7" name="Rectangle: Rounded Corners 6">
            <a:extLst>
              <a:ext uri="{FF2B5EF4-FFF2-40B4-BE49-F238E27FC236}">
                <a16:creationId xmlns:a16="http://schemas.microsoft.com/office/drawing/2014/main" id="{AD4CE670-8D2B-6B36-0007-70904A39CCF4}"/>
              </a:ext>
            </a:extLst>
          </p:cNvPr>
          <p:cNvSpPr/>
          <p:nvPr/>
        </p:nvSpPr>
        <p:spPr>
          <a:xfrm>
            <a:off x="6642601" y="1290665"/>
            <a:ext cx="463639" cy="1352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011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B0C20-DE2B-6B4E-F505-7D13BC7C3919}"/>
              </a:ext>
            </a:extLst>
          </p:cNvPr>
          <p:cNvSpPr>
            <a:spLocks noGrp="1"/>
          </p:cNvSpPr>
          <p:nvPr>
            <p:ph type="title"/>
          </p:nvPr>
        </p:nvSpPr>
        <p:spPr/>
        <p:txBody>
          <a:bodyPr/>
          <a:lstStyle/>
          <a:p>
            <a:r>
              <a:rPr lang="en-US" dirty="0"/>
              <a:t>Create an Account</a:t>
            </a:r>
          </a:p>
        </p:txBody>
      </p:sp>
      <p:pic>
        <p:nvPicPr>
          <p:cNvPr id="6" name="Content Placeholder 5">
            <a:extLst>
              <a:ext uri="{FF2B5EF4-FFF2-40B4-BE49-F238E27FC236}">
                <a16:creationId xmlns:a16="http://schemas.microsoft.com/office/drawing/2014/main" id="{FF96580D-DA38-90F1-5F9C-D01899D13FA0}"/>
              </a:ext>
            </a:extLst>
          </p:cNvPr>
          <p:cNvPicPr>
            <a:picLocks noGrp="1" noChangeAspect="1"/>
          </p:cNvPicPr>
          <p:nvPr>
            <p:ph idx="1"/>
          </p:nvPr>
        </p:nvPicPr>
        <p:blipFill>
          <a:blip r:embed="rId2"/>
          <a:stretch>
            <a:fillRect/>
          </a:stretch>
        </p:blipFill>
        <p:spPr>
          <a:xfrm>
            <a:off x="631704" y="1013339"/>
            <a:ext cx="3089653" cy="3419475"/>
          </a:xfrm>
        </p:spPr>
      </p:pic>
      <p:sp>
        <p:nvSpPr>
          <p:cNvPr id="4" name="Slide Number Placeholder 3">
            <a:extLst>
              <a:ext uri="{FF2B5EF4-FFF2-40B4-BE49-F238E27FC236}">
                <a16:creationId xmlns:a16="http://schemas.microsoft.com/office/drawing/2014/main" id="{5C792317-6155-C1AE-A026-DCE195134113}"/>
              </a:ext>
            </a:extLst>
          </p:cNvPr>
          <p:cNvSpPr>
            <a:spLocks noGrp="1"/>
          </p:cNvSpPr>
          <p:nvPr>
            <p:ph type="sldNum" sz="quarter" idx="12"/>
          </p:nvPr>
        </p:nvSpPr>
        <p:spPr/>
        <p:txBody>
          <a:bodyPr/>
          <a:lstStyle/>
          <a:p>
            <a:fld id="{B82CCC60-E8CD-4174-8B1A-7DF615B22EEF}" type="slidenum">
              <a:rPr lang="en-US" smtClean="0"/>
              <a:pPr/>
              <a:t>26</a:t>
            </a:fld>
            <a:endParaRPr lang="en-US" dirty="0"/>
          </a:p>
        </p:txBody>
      </p:sp>
      <p:sp>
        <p:nvSpPr>
          <p:cNvPr id="7" name="TextBox 6">
            <a:extLst>
              <a:ext uri="{FF2B5EF4-FFF2-40B4-BE49-F238E27FC236}">
                <a16:creationId xmlns:a16="http://schemas.microsoft.com/office/drawing/2014/main" id="{D9D05CD6-E144-4892-D49D-AA6ADE4A0D8F}"/>
              </a:ext>
            </a:extLst>
          </p:cNvPr>
          <p:cNvSpPr txBox="1"/>
          <p:nvPr/>
        </p:nvSpPr>
        <p:spPr>
          <a:xfrm>
            <a:off x="4095482" y="1013339"/>
            <a:ext cx="3470856"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t>Click on “Get Started”</a:t>
            </a:r>
          </a:p>
        </p:txBody>
      </p:sp>
      <p:cxnSp>
        <p:nvCxnSpPr>
          <p:cNvPr id="9" name="Straight Arrow Connector 8">
            <a:extLst>
              <a:ext uri="{FF2B5EF4-FFF2-40B4-BE49-F238E27FC236}">
                <a16:creationId xmlns:a16="http://schemas.microsoft.com/office/drawing/2014/main" id="{DE20D1B1-E797-B006-5254-714044C7CD80}"/>
              </a:ext>
            </a:extLst>
          </p:cNvPr>
          <p:cNvCxnSpPr>
            <a:cxnSpLocks/>
          </p:cNvCxnSpPr>
          <p:nvPr/>
        </p:nvCxnSpPr>
        <p:spPr>
          <a:xfrm flipH="1">
            <a:off x="1757966" y="1275008"/>
            <a:ext cx="2595093" cy="6053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996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6"/>
          <p:cNvSpPr txBox="1">
            <a:spLocks noGrp="1"/>
          </p:cNvSpPr>
          <p:nvPr>
            <p:ph type="title"/>
          </p:nvPr>
        </p:nvSpPr>
        <p:spPr/>
        <p:txBody>
          <a:bodyPr>
            <a:normAutofit/>
          </a:bodyPr>
          <a:lstStyle/>
          <a:p>
            <a:r>
              <a:rPr lang="en-US" dirty="0">
                <a:sym typeface="Arial"/>
              </a:rPr>
              <a:t>FSA ID</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27</a:t>
            </a:fld>
            <a:endParaRPr lang="en-US" dirty="0"/>
          </a:p>
        </p:txBody>
      </p:sp>
      <p:sp>
        <p:nvSpPr>
          <p:cNvPr id="3" name="Content Placeholder 2"/>
          <p:cNvSpPr>
            <a:spLocks noGrp="1"/>
          </p:cNvSpPr>
          <p:nvPr>
            <p:ph idx="1"/>
          </p:nvPr>
        </p:nvSpPr>
        <p:spPr>
          <a:xfrm>
            <a:off x="448966" y="776311"/>
            <a:ext cx="8246070" cy="4089832"/>
          </a:xfrm>
        </p:spPr>
        <p:txBody>
          <a:bodyPr>
            <a:normAutofit/>
          </a:bodyPr>
          <a:lstStyle/>
          <a:p>
            <a:endParaRPr lang="en-US" dirty="0"/>
          </a:p>
        </p:txBody>
      </p:sp>
      <p:pic>
        <p:nvPicPr>
          <p:cNvPr id="5" name="Picture 4">
            <a:extLst>
              <a:ext uri="{FF2B5EF4-FFF2-40B4-BE49-F238E27FC236}">
                <a16:creationId xmlns:a16="http://schemas.microsoft.com/office/drawing/2014/main" id="{3EC0108D-0B5C-A559-4477-313CDA9006E9}"/>
              </a:ext>
            </a:extLst>
          </p:cNvPr>
          <p:cNvPicPr>
            <a:picLocks noChangeAspect="1"/>
          </p:cNvPicPr>
          <p:nvPr/>
        </p:nvPicPr>
        <p:blipFill>
          <a:blip r:embed="rId3"/>
          <a:stretch>
            <a:fillRect/>
          </a:stretch>
        </p:blipFill>
        <p:spPr>
          <a:xfrm>
            <a:off x="553792" y="776311"/>
            <a:ext cx="7018985" cy="3815987"/>
          </a:xfrm>
          <a:prstGeom prst="rect">
            <a:avLst/>
          </a:prstGeom>
        </p:spPr>
      </p:pic>
    </p:spTree>
    <p:extLst>
      <p:ext uri="{BB962C8B-B14F-4D97-AF65-F5344CB8AC3E}">
        <p14:creationId xmlns:p14="http://schemas.microsoft.com/office/powerpoint/2010/main" val="2859977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a:spLocks noGrp="1"/>
          </p:cNvSpPr>
          <p:nvPr>
            <p:ph type="title"/>
          </p:nvPr>
        </p:nvSpPr>
        <p:spPr>
          <a:xfrm>
            <a:off x="628650" y="51369"/>
            <a:ext cx="8248222" cy="1017141"/>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4400"/>
            </a:pPr>
            <a:r>
              <a:rPr lang="en-US" sz="4000" b="1" dirty="0">
                <a:latin typeface="Calibri" panose="020F0502020204030204" pitchFamily="34" charset="0"/>
                <a:cs typeface="Calibri" panose="020F0502020204030204" pitchFamily="34" charset="0"/>
              </a:rPr>
              <a:t>Important Tips for Creating the FSA ID</a:t>
            </a:r>
            <a:endParaRPr sz="4000" b="1" dirty="0">
              <a:latin typeface="Calibri" panose="020F0502020204030204" pitchFamily="34" charset="0"/>
              <a:cs typeface="Calibri" panose="020F0502020204030204" pitchFamily="34" charset="0"/>
            </a:endParaRPr>
          </a:p>
        </p:txBody>
      </p:sp>
      <p:sp>
        <p:nvSpPr>
          <p:cNvPr id="303" name="Google Shape;303;p48"/>
          <p:cNvSpPr txBox="1">
            <a:spLocks noGrp="1"/>
          </p:cNvSpPr>
          <p:nvPr>
            <p:ph type="body" idx="1"/>
          </p:nvPr>
        </p:nvSpPr>
        <p:spPr>
          <a:xfrm>
            <a:off x="708239" y="940527"/>
            <a:ext cx="7886700" cy="3654844"/>
          </a:xfrm>
          <a:prstGeom prst="rect">
            <a:avLst/>
          </a:prstGeom>
          <a:noFill/>
          <a:ln>
            <a:noFill/>
          </a:ln>
        </p:spPr>
        <p:txBody>
          <a:bodyPr spcFirstLastPara="1" vert="horz" wrap="square" lIns="68569" tIns="34275" rIns="68569" bIns="34275" numCol="2" rtlCol="0" anchor="t" anchorCtr="0">
            <a:noAutofit/>
          </a:bodyPr>
          <a:lstStyle/>
          <a:p>
            <a:pPr marL="0" indent="0" algn="l">
              <a:spcBef>
                <a:spcPts val="0"/>
              </a:spcBef>
              <a:spcAft>
                <a:spcPts val="600"/>
              </a:spcAft>
              <a:buClr>
                <a:schemeClr val="bg1"/>
              </a:buClr>
              <a:buSzPts val="2590"/>
              <a:buNone/>
            </a:pPr>
            <a:r>
              <a:rPr lang="en-US" sz="1943" b="1" dirty="0">
                <a:latin typeface="Calibri" panose="020F0502020204030204" pitchFamily="34" charset="0"/>
                <a:ea typeface="Arial"/>
                <a:cs typeface="Calibri" panose="020F0502020204030204" pitchFamily="34" charset="0"/>
                <a:sym typeface="Arial"/>
              </a:rPr>
              <a:t>Email:</a:t>
            </a:r>
            <a:endParaRPr b="1" dirty="0">
              <a:latin typeface="Calibri" panose="020F0502020204030204" pitchFamily="34" charset="0"/>
              <a:cs typeface="Calibri" panose="020F0502020204030204" pitchFamily="34" charset="0"/>
            </a:endParaRPr>
          </a:p>
          <a:p>
            <a:pPr marL="225425" indent="-225425" algn="l">
              <a:spcBef>
                <a:spcPts val="0"/>
              </a:spcBef>
              <a:spcAft>
                <a:spcPts val="600"/>
              </a:spcAft>
              <a:buSzPct val="100000"/>
            </a:pPr>
            <a:r>
              <a:rPr lang="en-US" sz="1943" dirty="0">
                <a:latin typeface="Calibri" panose="020F0502020204030204" pitchFamily="34" charset="0"/>
                <a:ea typeface="Arial"/>
                <a:cs typeface="Calibri" panose="020F0502020204030204" pitchFamily="34" charset="0"/>
                <a:sym typeface="Arial"/>
              </a:rPr>
              <a:t>Optional but strongly </a:t>
            </a:r>
            <a:br>
              <a:rPr lang="en-US" sz="1943" dirty="0">
                <a:latin typeface="Calibri" panose="020F0502020204030204" pitchFamily="34" charset="0"/>
                <a:ea typeface="Arial"/>
                <a:cs typeface="Calibri" panose="020F0502020204030204" pitchFamily="34" charset="0"/>
                <a:sym typeface="Arial"/>
              </a:rPr>
            </a:br>
            <a:r>
              <a:rPr lang="en-US" sz="1943" dirty="0">
                <a:latin typeface="Calibri" panose="020F0502020204030204" pitchFamily="34" charset="0"/>
                <a:ea typeface="Arial"/>
                <a:cs typeface="Calibri" panose="020F0502020204030204" pitchFamily="34" charset="0"/>
                <a:sym typeface="Arial"/>
              </a:rPr>
              <a:t>recommended</a:t>
            </a:r>
            <a:endParaRPr dirty="0">
              <a:latin typeface="Calibri" panose="020F0502020204030204" pitchFamily="34" charset="0"/>
              <a:cs typeface="Calibri" panose="020F0502020204030204" pitchFamily="34" charset="0"/>
            </a:endParaRPr>
          </a:p>
          <a:p>
            <a:pPr marL="225425" indent="-225425" algn="l">
              <a:spcBef>
                <a:spcPts val="0"/>
              </a:spcBef>
              <a:spcAft>
                <a:spcPts val="600"/>
              </a:spcAft>
              <a:buSzPct val="100000"/>
            </a:pPr>
            <a:r>
              <a:rPr lang="en-US" sz="1943" dirty="0">
                <a:latin typeface="Calibri" panose="020F0502020204030204" pitchFamily="34" charset="0"/>
                <a:ea typeface="Arial"/>
                <a:cs typeface="Calibri" panose="020F0502020204030204" pitchFamily="34" charset="0"/>
                <a:sym typeface="Arial"/>
              </a:rPr>
              <a:t>Each FSA ID must have a unique email address (student and</a:t>
            </a:r>
            <a:br>
              <a:rPr lang="en-US" sz="1943" dirty="0">
                <a:latin typeface="Calibri" panose="020F0502020204030204" pitchFamily="34" charset="0"/>
                <a:ea typeface="Arial"/>
                <a:cs typeface="Calibri" panose="020F0502020204030204" pitchFamily="34" charset="0"/>
                <a:sym typeface="Arial"/>
              </a:rPr>
            </a:br>
            <a:r>
              <a:rPr lang="en-US" sz="1943" dirty="0">
                <a:latin typeface="Calibri" panose="020F0502020204030204" pitchFamily="34" charset="0"/>
                <a:ea typeface="Arial"/>
                <a:cs typeface="Calibri" panose="020F0502020204030204" pitchFamily="34" charset="0"/>
                <a:sym typeface="Arial"/>
              </a:rPr>
              <a:t>parent cannot use the same </a:t>
            </a:r>
            <a:br>
              <a:rPr lang="en-US" sz="1943" dirty="0">
                <a:latin typeface="Calibri" panose="020F0502020204030204" pitchFamily="34" charset="0"/>
                <a:ea typeface="Arial"/>
                <a:cs typeface="Calibri" panose="020F0502020204030204" pitchFamily="34" charset="0"/>
                <a:sym typeface="Arial"/>
              </a:rPr>
            </a:br>
            <a:r>
              <a:rPr lang="en-US" sz="1943" dirty="0">
                <a:latin typeface="Calibri" panose="020F0502020204030204" pitchFamily="34" charset="0"/>
                <a:ea typeface="Arial"/>
                <a:cs typeface="Calibri" panose="020F0502020204030204" pitchFamily="34" charset="0"/>
                <a:sym typeface="Arial"/>
              </a:rPr>
              <a:t>email address).</a:t>
            </a:r>
            <a:endParaRPr dirty="0">
              <a:latin typeface="Calibri" panose="020F0502020204030204" pitchFamily="34" charset="0"/>
              <a:cs typeface="Calibri" panose="020F0502020204030204" pitchFamily="34" charset="0"/>
            </a:endParaRPr>
          </a:p>
          <a:p>
            <a:pPr marL="225425" indent="-225425" algn="l">
              <a:spcBef>
                <a:spcPts val="0"/>
              </a:spcBef>
              <a:spcAft>
                <a:spcPts val="600"/>
              </a:spcAft>
              <a:buSzPct val="100000"/>
            </a:pPr>
            <a:r>
              <a:rPr lang="en-US" sz="1943" dirty="0">
                <a:latin typeface="Calibri" panose="020F0502020204030204" pitchFamily="34" charset="0"/>
                <a:ea typeface="Arial"/>
                <a:cs typeface="Calibri" panose="020F0502020204030204" pitchFamily="34" charset="0"/>
                <a:sym typeface="Arial"/>
              </a:rPr>
              <a:t>You must have access to this </a:t>
            </a:r>
            <a:br>
              <a:rPr lang="en-US" sz="1943" dirty="0">
                <a:latin typeface="Calibri" panose="020F0502020204030204" pitchFamily="34" charset="0"/>
                <a:ea typeface="Arial"/>
                <a:cs typeface="Calibri" panose="020F0502020204030204" pitchFamily="34" charset="0"/>
                <a:sym typeface="Arial"/>
              </a:rPr>
            </a:br>
            <a:r>
              <a:rPr lang="en-US" sz="1943" dirty="0">
                <a:latin typeface="Calibri" panose="020F0502020204030204" pitchFamily="34" charset="0"/>
                <a:ea typeface="Arial"/>
                <a:cs typeface="Calibri" panose="020F0502020204030204" pitchFamily="34" charset="0"/>
                <a:sym typeface="Arial"/>
              </a:rPr>
              <a:t>email account.</a:t>
            </a:r>
            <a:endParaRPr dirty="0">
              <a:latin typeface="Calibri" panose="020F0502020204030204" pitchFamily="34" charset="0"/>
              <a:cs typeface="Calibri" panose="020F0502020204030204" pitchFamily="34" charset="0"/>
            </a:endParaRPr>
          </a:p>
          <a:p>
            <a:pPr marL="0" indent="0" algn="l">
              <a:spcBef>
                <a:spcPts val="0"/>
              </a:spcBef>
              <a:spcAft>
                <a:spcPts val="600"/>
              </a:spcAft>
              <a:buClr>
                <a:schemeClr val="bg1"/>
              </a:buClr>
              <a:buSzPts val="2590"/>
              <a:buNone/>
            </a:pPr>
            <a:endParaRPr lang="en-US" sz="1943" b="1" dirty="0">
              <a:latin typeface="Calibri" panose="020F0502020204030204" pitchFamily="34" charset="0"/>
              <a:ea typeface="Arial"/>
              <a:cs typeface="Calibri" panose="020F0502020204030204" pitchFamily="34" charset="0"/>
              <a:sym typeface="Arial"/>
            </a:endParaRPr>
          </a:p>
          <a:p>
            <a:pPr marL="0" indent="0" algn="l">
              <a:spcBef>
                <a:spcPts val="0"/>
              </a:spcBef>
              <a:spcAft>
                <a:spcPts val="600"/>
              </a:spcAft>
              <a:buClr>
                <a:schemeClr val="bg1"/>
              </a:buClr>
              <a:buSzPts val="2590"/>
              <a:buNone/>
            </a:pPr>
            <a:endParaRPr lang="en-US" sz="1943" b="1" dirty="0">
              <a:latin typeface="Calibri" panose="020F0502020204030204" pitchFamily="34" charset="0"/>
              <a:ea typeface="Arial"/>
              <a:cs typeface="Calibri" panose="020F0502020204030204" pitchFamily="34" charset="0"/>
              <a:sym typeface="Arial"/>
            </a:endParaRPr>
          </a:p>
          <a:p>
            <a:pPr marL="0" indent="0" algn="l">
              <a:spcBef>
                <a:spcPts val="0"/>
              </a:spcBef>
              <a:spcAft>
                <a:spcPts val="600"/>
              </a:spcAft>
              <a:buClr>
                <a:schemeClr val="bg1"/>
              </a:buClr>
              <a:buSzPts val="2590"/>
              <a:buNone/>
            </a:pPr>
            <a:endParaRPr lang="en-US" sz="1943" b="1" dirty="0">
              <a:latin typeface="Calibri" panose="020F0502020204030204" pitchFamily="34" charset="0"/>
              <a:ea typeface="Arial"/>
              <a:cs typeface="Calibri" panose="020F0502020204030204" pitchFamily="34" charset="0"/>
              <a:sym typeface="Arial"/>
            </a:endParaRPr>
          </a:p>
          <a:p>
            <a:pPr marL="0" indent="0" algn="l">
              <a:spcBef>
                <a:spcPts val="0"/>
              </a:spcBef>
              <a:spcAft>
                <a:spcPts val="600"/>
              </a:spcAft>
              <a:buClr>
                <a:schemeClr val="bg1"/>
              </a:buClr>
              <a:buSzPts val="2590"/>
              <a:buNone/>
            </a:pPr>
            <a:r>
              <a:rPr lang="en-US" sz="1943" b="1" dirty="0">
                <a:latin typeface="Calibri" panose="020F0502020204030204" pitchFamily="34" charset="0"/>
                <a:ea typeface="Arial"/>
                <a:cs typeface="Calibri" panose="020F0502020204030204" pitchFamily="34" charset="0"/>
                <a:sym typeface="Arial"/>
              </a:rPr>
              <a:t>Username:</a:t>
            </a:r>
            <a:endParaRPr b="1" dirty="0">
              <a:latin typeface="Calibri" panose="020F0502020204030204" pitchFamily="34" charset="0"/>
              <a:cs typeface="Calibri" panose="020F0502020204030204" pitchFamily="34" charset="0"/>
            </a:endParaRPr>
          </a:p>
          <a:p>
            <a:pPr marL="225425" indent="-225425" algn="l">
              <a:spcBef>
                <a:spcPts val="0"/>
              </a:spcBef>
              <a:spcAft>
                <a:spcPts val="600"/>
              </a:spcAft>
              <a:buSzPct val="100000"/>
            </a:pPr>
            <a:r>
              <a:rPr lang="en-US" sz="1943" u="sng" dirty="0">
                <a:latin typeface="Calibri" panose="020F0502020204030204" pitchFamily="34" charset="0"/>
                <a:ea typeface="Arial"/>
                <a:cs typeface="Calibri" panose="020F0502020204030204" pitchFamily="34" charset="0"/>
                <a:sym typeface="Arial"/>
              </a:rPr>
              <a:t>Suggest using email address or phone number. (Parents and students can use their phone number as a username.</a:t>
            </a:r>
            <a:endParaRPr dirty="0">
              <a:latin typeface="Calibri" panose="020F0502020204030204" pitchFamily="34" charset="0"/>
              <a:cs typeface="Calibri" panose="020F0502020204030204" pitchFamily="34" charset="0"/>
            </a:endParaRPr>
          </a:p>
          <a:p>
            <a:pPr marL="225425" indent="-225425" algn="l">
              <a:spcBef>
                <a:spcPts val="0"/>
              </a:spcBef>
              <a:spcAft>
                <a:spcPts val="600"/>
              </a:spcAft>
              <a:buSzPct val="100000"/>
            </a:pPr>
            <a:r>
              <a:rPr lang="en-US" sz="1943" dirty="0">
                <a:latin typeface="Calibri" panose="020F0502020204030204" pitchFamily="34" charset="0"/>
                <a:ea typeface="Arial"/>
                <a:cs typeface="Calibri" panose="020F0502020204030204" pitchFamily="34" charset="0"/>
                <a:sym typeface="Arial"/>
              </a:rPr>
              <a:t>Do not include personal info such </a:t>
            </a:r>
            <a:br>
              <a:rPr lang="en-US" sz="1943" dirty="0">
                <a:latin typeface="Calibri" panose="020F0502020204030204" pitchFamily="34" charset="0"/>
                <a:ea typeface="Arial"/>
                <a:cs typeface="Calibri" panose="020F0502020204030204" pitchFamily="34" charset="0"/>
                <a:sym typeface="Arial"/>
              </a:rPr>
            </a:br>
            <a:r>
              <a:rPr lang="en-US" sz="1943" dirty="0">
                <a:latin typeface="Calibri" panose="020F0502020204030204" pitchFamily="34" charset="0"/>
                <a:ea typeface="Arial"/>
                <a:cs typeface="Calibri" panose="020F0502020204030204" pitchFamily="34" charset="0"/>
                <a:sym typeface="Arial"/>
              </a:rPr>
              <a:t>as date of birth or name.</a:t>
            </a:r>
            <a:endParaRPr dirty="0">
              <a:latin typeface="Calibri" panose="020F0502020204030204" pitchFamily="34" charset="0"/>
              <a:cs typeface="Calibri" panose="020F0502020204030204" pitchFamily="34" charset="0"/>
            </a:endParaRPr>
          </a:p>
          <a:p>
            <a:pPr marL="225425" indent="-225425" algn="l">
              <a:spcBef>
                <a:spcPts val="0"/>
              </a:spcBef>
              <a:spcAft>
                <a:spcPts val="600"/>
              </a:spcAft>
              <a:buSzPct val="100000"/>
            </a:pPr>
            <a:r>
              <a:rPr lang="en-US" sz="1943" dirty="0">
                <a:latin typeface="Calibri" panose="020F0502020204030204" pitchFamily="34" charset="0"/>
                <a:ea typeface="Arial"/>
                <a:cs typeface="Calibri" panose="020F0502020204030204" pitchFamily="34" charset="0"/>
                <a:sym typeface="Arial"/>
              </a:rPr>
              <a:t>If you see a message “Username taken, create a different username,” then someone has already used </a:t>
            </a:r>
            <a:br>
              <a:rPr lang="en-US" sz="1943" dirty="0">
                <a:latin typeface="Calibri" panose="020F0502020204030204" pitchFamily="34" charset="0"/>
                <a:ea typeface="Arial"/>
                <a:cs typeface="Calibri" panose="020F0502020204030204" pitchFamily="34" charset="0"/>
                <a:sym typeface="Arial"/>
              </a:rPr>
            </a:br>
            <a:r>
              <a:rPr lang="en-US" sz="1943" dirty="0">
                <a:latin typeface="Calibri" panose="020F0502020204030204" pitchFamily="34" charset="0"/>
                <a:ea typeface="Arial"/>
                <a:cs typeface="Calibri" panose="020F0502020204030204" pitchFamily="34" charset="0"/>
                <a:sym typeface="Arial"/>
              </a:rPr>
              <a:t>that username.</a:t>
            </a:r>
            <a:endParaRPr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B82CCC60-E8CD-4174-8B1A-7DF615B22EEF}" type="slidenum">
              <a:rPr lang="en-US" smtClean="0"/>
              <a:pPr/>
              <a:t>28</a:t>
            </a:fld>
            <a:endParaRPr lang="en-US" dirty="0"/>
          </a:p>
        </p:txBody>
      </p:sp>
    </p:spTree>
    <p:extLst>
      <p:ext uri="{BB962C8B-B14F-4D97-AF65-F5344CB8AC3E}">
        <p14:creationId xmlns:p14="http://schemas.microsoft.com/office/powerpoint/2010/main" val="2342711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7" name="Google Shape;218;p35">
            <a:extLst>
              <a:ext uri="{FF2B5EF4-FFF2-40B4-BE49-F238E27FC236}">
                <a16:creationId xmlns:a16="http://schemas.microsoft.com/office/drawing/2014/main" id="{EE27E4C1-F48F-4025-9BE1-1F83D4617AB6}"/>
              </a:ext>
            </a:extLst>
          </p:cNvPr>
          <p:cNvSpPr txBox="1">
            <a:spLocks noGrp="1"/>
          </p:cNvSpPr>
          <p:nvPr>
            <p:ph type="title"/>
          </p:nvPr>
        </p:nvSpPr>
        <p:spPr/>
        <p:txBody>
          <a:bodyPr/>
          <a:lstStyle/>
          <a:p>
            <a:r>
              <a:rPr lang="en-US" dirty="0"/>
              <a:t>FAFSA</a:t>
            </a:r>
          </a:p>
        </p:txBody>
      </p:sp>
      <p:sp>
        <p:nvSpPr>
          <p:cNvPr id="219" name="Google Shape;219;p35"/>
          <p:cNvSpPr txBox="1">
            <a:spLocks noGrp="1"/>
          </p:cNvSpPr>
          <p:nvPr>
            <p:ph type="body" idx="1"/>
          </p:nvPr>
        </p:nvSpPr>
        <p:spPr/>
        <p:txBody>
          <a:bodyPr/>
          <a:lstStyle/>
          <a:p>
            <a:r>
              <a:rPr lang="en-US" dirty="0">
                <a:sym typeface="Arial"/>
              </a:rPr>
              <a:t>Produced by the U.S. Department of Education</a:t>
            </a:r>
          </a:p>
          <a:p>
            <a:r>
              <a:rPr lang="en-US" dirty="0">
                <a:sym typeface="Arial"/>
              </a:rPr>
              <a:t>Collects family’s personal and financial information used to calculate student’s SAI (Student Aid Index)</a:t>
            </a:r>
          </a:p>
          <a:p>
            <a:r>
              <a:rPr lang="en-US" dirty="0">
                <a:sym typeface="Arial"/>
              </a:rPr>
              <a:t>Required to receive any Federal Aid including grants and loans (and some scholarships)</a:t>
            </a:r>
          </a:p>
          <a:p>
            <a:r>
              <a:rPr lang="en-US" dirty="0">
                <a:sym typeface="Arial"/>
              </a:rPr>
              <a:t>Available in English and Spanish</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29</a:t>
            </a:fld>
            <a:endParaRPr lang="en-US" dirty="0"/>
          </a:p>
        </p:txBody>
      </p:sp>
    </p:spTree>
    <p:extLst>
      <p:ext uri="{BB962C8B-B14F-4D97-AF65-F5344CB8AC3E}">
        <p14:creationId xmlns:p14="http://schemas.microsoft.com/office/powerpoint/2010/main" val="3198397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p:txBody>
          <a:bodyPr/>
          <a:lstStyle/>
          <a:p>
            <a:r>
              <a:rPr lang="en-US" dirty="0"/>
              <a:t>What is Financial Aid?</a:t>
            </a:r>
          </a:p>
        </p:txBody>
      </p:sp>
      <p:sp>
        <p:nvSpPr>
          <p:cNvPr id="98" name="Google Shape;98;p15"/>
          <p:cNvSpPr txBox="1">
            <a:spLocks noGrp="1"/>
          </p:cNvSpPr>
          <p:nvPr>
            <p:ph type="body" idx="1"/>
          </p:nvPr>
        </p:nvSpPr>
        <p:spPr>
          <a:xfrm>
            <a:off x="448966" y="1091382"/>
            <a:ext cx="4225344" cy="3419072"/>
          </a:xfrm>
        </p:spPr>
        <p:txBody>
          <a:bodyPr/>
          <a:lstStyle/>
          <a:p>
            <a:pPr marL="0" indent="0">
              <a:buNone/>
            </a:pPr>
            <a:r>
              <a:rPr lang="en-US" dirty="0"/>
              <a:t>Financial aid consists of funds provided to students and families to help pay for postsecondary educational expenses.</a:t>
            </a:r>
          </a:p>
        </p:txBody>
      </p:sp>
      <p:sp>
        <p:nvSpPr>
          <p:cNvPr id="2" name="Slide Number Placeholder 1"/>
          <p:cNvSpPr>
            <a:spLocks noGrp="1"/>
          </p:cNvSpPr>
          <p:nvPr>
            <p:ph type="sldNum" sz="quarter" idx="12"/>
          </p:nvPr>
        </p:nvSpPr>
        <p:spPr/>
        <p:txBody>
          <a:bodyPr/>
          <a:lstStyle/>
          <a:p>
            <a:fld id="{B82CCC60-E8CD-4174-8B1A-7DF615B22EEF}" type="slidenum">
              <a:rPr lang="en-US" smtClean="0"/>
              <a:pPr/>
              <a:t>3</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731" y="834863"/>
            <a:ext cx="3314700" cy="3314700"/>
          </a:xfrm>
          <a:prstGeom prst="rect">
            <a:avLst/>
          </a:prstGeom>
        </p:spPr>
      </p:pic>
    </p:spTree>
    <p:extLst>
      <p:ext uri="{BB962C8B-B14F-4D97-AF65-F5344CB8AC3E}">
        <p14:creationId xmlns:p14="http://schemas.microsoft.com/office/powerpoint/2010/main" val="3229133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3" name="Google Shape;218;p35">
            <a:extLst>
              <a:ext uri="{FF2B5EF4-FFF2-40B4-BE49-F238E27FC236}">
                <a16:creationId xmlns:a16="http://schemas.microsoft.com/office/drawing/2014/main" id="{216F21E0-BB7D-41C5-9E32-8F56478B78D1}"/>
              </a:ext>
            </a:extLst>
          </p:cNvPr>
          <p:cNvSpPr txBox="1">
            <a:spLocks noGrp="1"/>
          </p:cNvSpPr>
          <p:nvPr>
            <p:ph type="title"/>
          </p:nvPr>
        </p:nvSpPr>
        <p:spPr>
          <a:xfrm>
            <a:off x="628650" y="76213"/>
            <a:ext cx="7886700" cy="994172"/>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4400"/>
            </a:pPr>
            <a:r>
              <a:rPr lang="en-US" sz="4800" b="1" dirty="0">
                <a:latin typeface="Calibri" panose="020F0502020204030204" pitchFamily="34" charset="0"/>
                <a:cs typeface="Calibri" panose="020F0502020204030204" pitchFamily="34" charset="0"/>
              </a:rPr>
              <a:t>FAFSA on the WEB (FOTW)</a:t>
            </a:r>
            <a:endParaRPr sz="4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B82CCC60-E8CD-4174-8B1A-7DF615B22EEF}" type="slidenum">
              <a:rPr lang="en-US" smtClean="0"/>
              <a:pPr/>
              <a:t>30</a:t>
            </a:fld>
            <a:endParaRPr lang="en-US" dirty="0"/>
          </a:p>
        </p:txBody>
      </p:sp>
      <p:pic>
        <p:nvPicPr>
          <p:cNvPr id="7" name="Content Placeholder 6">
            <a:extLst>
              <a:ext uri="{FF2B5EF4-FFF2-40B4-BE49-F238E27FC236}">
                <a16:creationId xmlns:a16="http://schemas.microsoft.com/office/drawing/2014/main" id="{AFDA6BDF-B7C7-4643-A845-364AFC9C4296}"/>
              </a:ext>
            </a:extLst>
          </p:cNvPr>
          <p:cNvPicPr>
            <a:picLocks noGrp="1" noChangeAspect="1"/>
          </p:cNvPicPr>
          <p:nvPr>
            <p:ph idx="1"/>
          </p:nvPr>
        </p:nvPicPr>
        <p:blipFill>
          <a:blip r:embed="rId3"/>
          <a:stretch>
            <a:fillRect/>
          </a:stretch>
        </p:blipFill>
        <p:spPr>
          <a:xfrm>
            <a:off x="1415562" y="1090613"/>
            <a:ext cx="6312876" cy="3419475"/>
          </a:xfrm>
          <a:prstGeom prst="rect">
            <a:avLst/>
          </a:prstGeom>
        </p:spPr>
      </p:pic>
    </p:spTree>
    <p:extLst>
      <p:ext uri="{BB962C8B-B14F-4D97-AF65-F5344CB8AC3E}">
        <p14:creationId xmlns:p14="http://schemas.microsoft.com/office/powerpoint/2010/main" val="4137160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3" name="Google Shape;218;p35">
            <a:extLst>
              <a:ext uri="{FF2B5EF4-FFF2-40B4-BE49-F238E27FC236}">
                <a16:creationId xmlns:a16="http://schemas.microsoft.com/office/drawing/2014/main" id="{216F21E0-BB7D-41C5-9E32-8F56478B78D1}"/>
              </a:ext>
            </a:extLst>
          </p:cNvPr>
          <p:cNvSpPr txBox="1">
            <a:spLocks noGrp="1"/>
          </p:cNvSpPr>
          <p:nvPr>
            <p:ph type="title"/>
          </p:nvPr>
        </p:nvSpPr>
        <p:spPr>
          <a:xfrm>
            <a:off x="628650" y="76213"/>
            <a:ext cx="7886700" cy="994172"/>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4400"/>
            </a:pPr>
            <a:r>
              <a:rPr lang="en-US" sz="4800" b="1" dirty="0">
                <a:latin typeface="Calibri" panose="020F0502020204030204" pitchFamily="34" charset="0"/>
                <a:cs typeface="Calibri" panose="020F0502020204030204" pitchFamily="34" charset="0"/>
              </a:rPr>
              <a:t>FAFSA on the WEB (FOTW)</a:t>
            </a:r>
            <a:endParaRPr sz="4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B82CCC60-E8CD-4174-8B1A-7DF615B22EEF}" type="slidenum">
              <a:rPr lang="en-US" smtClean="0"/>
              <a:pPr/>
              <a:t>31</a:t>
            </a:fld>
            <a:endParaRPr lang="en-US" dirty="0"/>
          </a:p>
        </p:txBody>
      </p:sp>
      <p:pic>
        <p:nvPicPr>
          <p:cNvPr id="5" name="Picture 4">
            <a:extLst>
              <a:ext uri="{FF2B5EF4-FFF2-40B4-BE49-F238E27FC236}">
                <a16:creationId xmlns:a16="http://schemas.microsoft.com/office/drawing/2014/main" id="{1B3A74C5-A314-3C30-BBFB-F9C65C262FEE}"/>
              </a:ext>
            </a:extLst>
          </p:cNvPr>
          <p:cNvPicPr>
            <a:picLocks noChangeAspect="1"/>
          </p:cNvPicPr>
          <p:nvPr/>
        </p:nvPicPr>
        <p:blipFill>
          <a:blip r:embed="rId3"/>
          <a:stretch>
            <a:fillRect/>
          </a:stretch>
        </p:blipFill>
        <p:spPr>
          <a:xfrm>
            <a:off x="576263" y="821965"/>
            <a:ext cx="6891338" cy="4164372"/>
          </a:xfrm>
          <a:prstGeom prst="rect">
            <a:avLst/>
          </a:prstGeom>
        </p:spPr>
      </p:pic>
    </p:spTree>
    <p:extLst>
      <p:ext uri="{BB962C8B-B14F-4D97-AF65-F5344CB8AC3E}">
        <p14:creationId xmlns:p14="http://schemas.microsoft.com/office/powerpoint/2010/main" val="1949450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1"/>
          <p:cNvSpPr txBox="1">
            <a:spLocks noGrp="1"/>
          </p:cNvSpPr>
          <p:nvPr>
            <p:ph type="title"/>
          </p:nvPr>
        </p:nvSpPr>
        <p:spPr/>
        <p:txBody>
          <a:bodyPr/>
          <a:lstStyle/>
          <a:p>
            <a:r>
              <a:rPr lang="en-US" dirty="0"/>
              <a:t>FAFSA</a:t>
            </a:r>
          </a:p>
        </p:txBody>
      </p:sp>
      <p:sp>
        <p:nvSpPr>
          <p:cNvPr id="5" name="Content Placeholder 4">
            <a:extLst>
              <a:ext uri="{FF2B5EF4-FFF2-40B4-BE49-F238E27FC236}">
                <a16:creationId xmlns:a16="http://schemas.microsoft.com/office/drawing/2014/main" id="{C31D2556-3F33-4C59-9DEB-FF6149CE8DAF}"/>
              </a:ext>
            </a:extLst>
          </p:cNvPr>
          <p:cNvSpPr>
            <a:spLocks noGrp="1"/>
          </p:cNvSpPr>
          <p:nvPr>
            <p:ph idx="1"/>
          </p:nvPr>
        </p:nvSpPr>
        <p:spPr>
          <a:xfrm>
            <a:off x="5067837" y="1091382"/>
            <a:ext cx="3902297" cy="3419072"/>
          </a:xfrm>
        </p:spPr>
        <p:txBody>
          <a:bodyPr>
            <a:normAutofit/>
          </a:bodyPr>
          <a:lstStyle/>
          <a:p>
            <a:pPr marL="225425" indent="-215900">
              <a:buSzPct val="100000"/>
            </a:pPr>
            <a:r>
              <a:rPr lang="en-US" sz="1800" dirty="0">
                <a:latin typeface="Calibri" panose="020F0502020204030204" pitchFamily="34" charset="0"/>
                <a:cs typeface="Calibri" panose="020F0502020204030204" pitchFamily="34" charset="0"/>
                <a:sym typeface="Arial"/>
              </a:rPr>
              <a:t>Website: </a:t>
            </a:r>
            <a:r>
              <a:rPr lang="en-US" sz="1800" u="sng" dirty="0">
                <a:latin typeface="Calibri" panose="020F0502020204030204" pitchFamily="34" charset="0"/>
                <a:cs typeface="Calibri" panose="020F0502020204030204" pitchFamily="34" charset="0"/>
                <a:sym typeface="Arial"/>
                <a:hlinkClick r:id="rId3"/>
              </a:rPr>
              <a:t>https://studentaid.gov</a:t>
            </a:r>
            <a:endParaRPr lang="en-US" sz="1800" dirty="0">
              <a:latin typeface="Calibri" panose="020F0502020204030204" pitchFamily="34" charset="0"/>
              <a:cs typeface="Calibri" panose="020F0502020204030204" pitchFamily="34" charset="0"/>
              <a:sym typeface="Arial"/>
            </a:endParaRPr>
          </a:p>
          <a:p>
            <a:pPr marL="225425" marR="85725" indent="-215900">
              <a:spcBef>
                <a:spcPts val="1350"/>
              </a:spcBef>
              <a:buSzPct val="100000"/>
            </a:pPr>
            <a:r>
              <a:rPr lang="en-US" sz="1800" dirty="0">
                <a:latin typeface="Calibri" panose="020F0502020204030204" pitchFamily="34" charset="0"/>
                <a:cs typeface="Calibri" panose="020F0502020204030204" pitchFamily="34" charset="0"/>
                <a:sym typeface="Arial"/>
              </a:rPr>
              <a:t>Available October 1 for the new academic year.</a:t>
            </a:r>
          </a:p>
          <a:p>
            <a:pPr marL="625475" marR="85725" lvl="1" indent="-215900">
              <a:spcBef>
                <a:spcPts val="1350"/>
              </a:spcBef>
              <a:buSzPct val="100000"/>
            </a:pPr>
            <a:r>
              <a:rPr lang="en-US" sz="1300" dirty="0">
                <a:latin typeface="Calibri" panose="020F0502020204030204" pitchFamily="34" charset="0"/>
                <a:cs typeface="Calibri" panose="020F0502020204030204" pitchFamily="34" charset="0"/>
                <a:sym typeface="Arial"/>
              </a:rPr>
              <a:t>December release for 2024-2025</a:t>
            </a:r>
            <a:endParaRPr lang="en-US" sz="1300" dirty="0">
              <a:latin typeface="Calibri" panose="020F0502020204030204" pitchFamily="34" charset="0"/>
              <a:cs typeface="Calibri" panose="020F0502020204030204" pitchFamily="34" charset="0"/>
            </a:endParaRPr>
          </a:p>
          <a:p>
            <a:pPr marL="225425" marR="85725" indent="-215900">
              <a:spcBef>
                <a:spcPts val="1350"/>
              </a:spcBef>
              <a:buSzPct val="100000"/>
            </a:pPr>
            <a:r>
              <a:rPr lang="en-US" sz="1800" dirty="0">
                <a:latin typeface="Calibri" panose="020F0502020204030204" pitchFamily="34" charset="0"/>
                <a:cs typeface="Calibri" panose="020F0502020204030204" pitchFamily="34" charset="0"/>
                <a:sym typeface="Arial"/>
              </a:rPr>
              <a:t>[Your School Code]: {XXXXXX]</a:t>
            </a:r>
          </a:p>
          <a:p>
            <a:pPr marL="225425" marR="715327" indent="-215900">
              <a:spcBef>
                <a:spcPts val="1350"/>
              </a:spcBef>
              <a:buSzPct val="100000"/>
            </a:pPr>
            <a:r>
              <a:rPr lang="en-US" sz="1800" dirty="0">
                <a:latin typeface="Calibri" panose="020F0502020204030204" pitchFamily="34" charset="0"/>
                <a:cs typeface="Calibri" panose="020F0502020204030204" pitchFamily="34" charset="0"/>
                <a:sym typeface="Arial"/>
              </a:rPr>
              <a:t>FAFSA on the Web Worksheet: Used as  optional “pre-application” checklist</a:t>
            </a:r>
            <a:endParaRPr lang="en-US" sz="1800" dirty="0">
              <a:latin typeface="Calibri" panose="020F0502020204030204" pitchFamily="34" charset="0"/>
              <a:cs typeface="Calibri" panose="020F0502020204030204" pitchFamily="34" charset="0"/>
            </a:endParaRPr>
          </a:p>
          <a:p>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32</a:t>
            </a:fld>
            <a:endParaRPr lang="en-US" dirty="0"/>
          </a:p>
        </p:txBody>
      </p:sp>
      <p:pic>
        <p:nvPicPr>
          <p:cNvPr id="3" name="Picture 2">
            <a:extLst>
              <a:ext uri="{FF2B5EF4-FFF2-40B4-BE49-F238E27FC236}">
                <a16:creationId xmlns:a16="http://schemas.microsoft.com/office/drawing/2014/main" id="{64E0AF04-7683-4504-B20C-7C6D6B4484D2}"/>
              </a:ext>
            </a:extLst>
          </p:cNvPr>
          <p:cNvPicPr>
            <a:picLocks noChangeAspect="1"/>
          </p:cNvPicPr>
          <p:nvPr/>
        </p:nvPicPr>
        <p:blipFill>
          <a:blip r:embed="rId4"/>
          <a:stretch>
            <a:fillRect/>
          </a:stretch>
        </p:blipFill>
        <p:spPr>
          <a:xfrm>
            <a:off x="803031" y="1685925"/>
            <a:ext cx="4132383" cy="2238374"/>
          </a:xfrm>
          <a:prstGeom prst="rect">
            <a:avLst/>
          </a:prstGeom>
        </p:spPr>
      </p:pic>
    </p:spTree>
    <p:extLst>
      <p:ext uri="{BB962C8B-B14F-4D97-AF65-F5344CB8AC3E}">
        <p14:creationId xmlns:p14="http://schemas.microsoft.com/office/powerpoint/2010/main" val="3829752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txBox="1">
            <a:spLocks noGrp="1"/>
          </p:cNvSpPr>
          <p:nvPr>
            <p:ph type="title"/>
          </p:nvPr>
        </p:nvSpPr>
        <p:spPr/>
        <p:txBody>
          <a:bodyPr/>
          <a:lstStyle/>
          <a:p>
            <a:r>
              <a:rPr lang="en-US" dirty="0"/>
              <a:t>FAFSA Cont.</a:t>
            </a:r>
          </a:p>
        </p:txBody>
      </p:sp>
      <p:sp>
        <p:nvSpPr>
          <p:cNvPr id="263" name="Google Shape;263;p42"/>
          <p:cNvSpPr txBox="1">
            <a:spLocks noGrp="1"/>
          </p:cNvSpPr>
          <p:nvPr>
            <p:ph type="body" idx="1"/>
          </p:nvPr>
        </p:nvSpPr>
        <p:spPr/>
        <p:txBody>
          <a:bodyPr>
            <a:normAutofit fontScale="92500" lnSpcReduction="20000"/>
          </a:bodyPr>
          <a:lstStyle/>
          <a:p>
            <a:r>
              <a:rPr lang="en-US" sz="2500" dirty="0">
                <a:latin typeface="Calibri" panose="020F0502020204030204" pitchFamily="34" charset="0"/>
                <a:ea typeface="Arial"/>
                <a:cs typeface="Calibri" panose="020F0502020204030204" pitchFamily="34" charset="0"/>
                <a:sym typeface="Arial"/>
              </a:rPr>
              <a:t>Benefits of filing electronically:</a:t>
            </a:r>
            <a:endParaRPr lang="en-US" sz="2500" dirty="0">
              <a:latin typeface="Calibri" panose="020F0502020204030204" pitchFamily="34" charset="0"/>
              <a:cs typeface="Calibri" panose="020F0502020204030204" pitchFamily="34" charset="0"/>
            </a:endParaRPr>
          </a:p>
          <a:p>
            <a:pPr lvl="1"/>
            <a:r>
              <a:rPr lang="en-US" dirty="0">
                <a:sym typeface="Arial"/>
              </a:rPr>
              <a:t>Built-in edits to help prevent costly errors</a:t>
            </a:r>
            <a:endParaRPr lang="en-US" dirty="0"/>
          </a:p>
          <a:p>
            <a:pPr lvl="1"/>
            <a:r>
              <a:rPr lang="en-US" dirty="0">
                <a:sym typeface="Arial"/>
              </a:rPr>
              <a:t>Simplification: Skip-logic allows student and/or parent to skip unnecessary questions</a:t>
            </a:r>
            <a:endParaRPr lang="en-US" dirty="0"/>
          </a:p>
          <a:p>
            <a:pPr lvl="1"/>
            <a:r>
              <a:rPr lang="en-US" dirty="0">
                <a:sym typeface="Arial"/>
              </a:rPr>
              <a:t>Immediate submission of original application and any necessary corrections</a:t>
            </a:r>
            <a:endParaRPr lang="en-US" dirty="0"/>
          </a:p>
          <a:p>
            <a:pPr lvl="1"/>
            <a:r>
              <a:rPr lang="en-US" dirty="0">
                <a:sym typeface="Arial"/>
              </a:rPr>
              <a:t>More detailed instructions than space allows on the pdf version of the FAFSA</a:t>
            </a:r>
            <a:endParaRPr lang="en-US" dirty="0"/>
          </a:p>
          <a:p>
            <a:pPr lvl="1"/>
            <a:r>
              <a:rPr lang="en-US" dirty="0">
                <a:sym typeface="Arial"/>
              </a:rPr>
              <a:t>Help &amp; Live Chat Assistance Options</a:t>
            </a:r>
            <a:endParaRPr lang="en-US" dirty="0"/>
          </a:p>
          <a:p>
            <a:pPr lvl="1"/>
            <a:r>
              <a:rPr lang="en-US" dirty="0">
                <a:sym typeface="Arial"/>
              </a:rPr>
              <a:t>Ability to check application status on-line</a:t>
            </a:r>
            <a:endParaRPr lang="en-US" dirty="0"/>
          </a:p>
          <a:p>
            <a:pPr lvl="1"/>
            <a:r>
              <a:rPr lang="en-US" dirty="0">
                <a:sym typeface="Arial"/>
              </a:rPr>
              <a:t>Simplified application process in subsequent years</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33</a:t>
            </a:fld>
            <a:endParaRPr lang="en-US" dirty="0"/>
          </a:p>
        </p:txBody>
      </p:sp>
    </p:spTree>
    <p:extLst>
      <p:ext uri="{BB962C8B-B14F-4D97-AF65-F5344CB8AC3E}">
        <p14:creationId xmlns:p14="http://schemas.microsoft.com/office/powerpoint/2010/main" val="922390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6" name="Google Shape;320;p51">
            <a:extLst>
              <a:ext uri="{FF2B5EF4-FFF2-40B4-BE49-F238E27FC236}">
                <a16:creationId xmlns:a16="http://schemas.microsoft.com/office/drawing/2014/main" id="{58DA5045-9E7B-4BC9-9098-E6188CB677CD}"/>
              </a:ext>
            </a:extLst>
          </p:cNvPr>
          <p:cNvSpPr txBox="1">
            <a:spLocks noGrp="1"/>
          </p:cNvSpPr>
          <p:nvPr>
            <p:ph type="title"/>
          </p:nvPr>
        </p:nvSpPr>
        <p:spPr/>
        <p:txBody>
          <a:bodyPr/>
          <a:lstStyle/>
          <a:p>
            <a:r>
              <a:rPr lang="en-US" dirty="0"/>
              <a:t>FAFSA on the Web Worksheet</a:t>
            </a:r>
          </a:p>
        </p:txBody>
      </p:sp>
      <p:sp>
        <p:nvSpPr>
          <p:cNvPr id="321" name="Google Shape;321;p51"/>
          <p:cNvSpPr txBox="1">
            <a:spLocks noGrp="1"/>
          </p:cNvSpPr>
          <p:nvPr>
            <p:ph type="body" idx="1"/>
          </p:nvPr>
        </p:nvSpPr>
        <p:spPr/>
        <p:txBody>
          <a:bodyPr>
            <a:normAutofit fontScale="92500" lnSpcReduction="20000"/>
          </a:bodyPr>
          <a:lstStyle/>
          <a:p>
            <a:r>
              <a:rPr lang="en-US" dirty="0">
                <a:sym typeface="Arial"/>
              </a:rPr>
              <a:t>Helpful tool that includes questions that may be applicable to all students</a:t>
            </a:r>
          </a:p>
          <a:p>
            <a:r>
              <a:rPr lang="en-US" dirty="0">
                <a:sym typeface="Arial"/>
              </a:rPr>
              <a:t>Smart Logic means all students will not see same number and sets of questions on FOTW</a:t>
            </a:r>
          </a:p>
          <a:p>
            <a:r>
              <a:rPr lang="en-US" dirty="0">
                <a:sym typeface="Arial"/>
              </a:rPr>
              <a:t>Available in English &amp; Spanish</a:t>
            </a:r>
          </a:p>
          <a:p>
            <a:r>
              <a:rPr lang="en-US" dirty="0">
                <a:sym typeface="Arial"/>
              </a:rPr>
              <a:t>Has four sections</a:t>
            </a:r>
            <a:endParaRPr lang="en-US" dirty="0"/>
          </a:p>
          <a:p>
            <a:pPr lvl="1"/>
            <a:r>
              <a:rPr lang="en-US" dirty="0">
                <a:sym typeface="Arial"/>
              </a:rPr>
              <a:t>Student General Info</a:t>
            </a:r>
            <a:endParaRPr lang="en-US" dirty="0"/>
          </a:p>
          <a:p>
            <a:pPr lvl="1"/>
            <a:r>
              <a:rPr lang="en-US" dirty="0">
                <a:sym typeface="Arial"/>
              </a:rPr>
              <a:t>Dependency Status Questions</a:t>
            </a:r>
            <a:endParaRPr lang="en-US" dirty="0"/>
          </a:p>
          <a:p>
            <a:pPr lvl="1"/>
            <a:r>
              <a:rPr lang="en-US" dirty="0">
                <a:sym typeface="Arial"/>
              </a:rPr>
              <a:t>Student Information (Including financial)</a:t>
            </a:r>
            <a:endParaRPr lang="en-US" dirty="0"/>
          </a:p>
          <a:p>
            <a:pPr lvl="1"/>
            <a:r>
              <a:rPr lang="en-US" dirty="0">
                <a:sym typeface="Arial"/>
              </a:rPr>
              <a:t>Parent Information (Including financial)</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34</a:t>
            </a:fld>
            <a:endParaRPr lang="en-US" dirty="0"/>
          </a:p>
        </p:txBody>
      </p:sp>
    </p:spTree>
    <p:extLst>
      <p:ext uri="{BB962C8B-B14F-4D97-AF65-F5344CB8AC3E}">
        <p14:creationId xmlns:p14="http://schemas.microsoft.com/office/powerpoint/2010/main" val="329475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FAFSA Demo Site</a:t>
            </a:r>
          </a:p>
        </p:txBody>
      </p:sp>
      <p:sp>
        <p:nvSpPr>
          <p:cNvPr id="3" name="Content Placeholder 2"/>
          <p:cNvSpPr>
            <a:spLocks noGrp="1"/>
          </p:cNvSpPr>
          <p:nvPr>
            <p:ph idx="1"/>
          </p:nvPr>
        </p:nvSpPr>
        <p:spPr/>
        <p:txBody>
          <a:bodyPr/>
          <a:lstStyle/>
          <a:p>
            <a:r>
              <a:rPr lang="en-US" dirty="0"/>
              <a:t>FAFSA on the Web and FAA Access to CPS Online demonstration sites    </a:t>
            </a:r>
          </a:p>
          <a:p>
            <a:r>
              <a:rPr lang="en-US" dirty="0"/>
              <a:t>To access site:  </a:t>
            </a:r>
            <a:r>
              <a:rPr lang="en-US" dirty="0">
                <a:hlinkClick r:id="rId2"/>
              </a:rPr>
              <a:t>https://fafsademo.test.ed.gov</a:t>
            </a:r>
            <a:endParaRPr lang="en-US" dirty="0"/>
          </a:p>
          <a:p>
            <a:r>
              <a:rPr lang="en-US" dirty="0"/>
              <a:t>Login credentials:</a:t>
            </a:r>
          </a:p>
          <a:p>
            <a:pPr marL="0" indent="0">
              <a:buNone/>
            </a:pPr>
            <a:r>
              <a:rPr lang="en-US" dirty="0"/>
              <a:t>	Username – eddemo</a:t>
            </a:r>
          </a:p>
          <a:p>
            <a:pPr marL="0" indent="0">
              <a:buNone/>
            </a:pPr>
            <a:r>
              <a:rPr lang="en-US" dirty="0"/>
              <a:t>	Password - fafsatest</a:t>
            </a:r>
          </a:p>
        </p:txBody>
      </p:sp>
      <p:sp>
        <p:nvSpPr>
          <p:cNvPr id="4" name="Slide Number Placeholder 3"/>
          <p:cNvSpPr>
            <a:spLocks noGrp="1"/>
          </p:cNvSpPr>
          <p:nvPr>
            <p:ph type="sldNum" sz="quarter" idx="12"/>
          </p:nvPr>
        </p:nvSpPr>
        <p:spPr/>
        <p:txBody>
          <a:bodyPr/>
          <a:lstStyle/>
          <a:p>
            <a:fld id="{B82CCC60-E8CD-4174-8B1A-7DF615B22EEF}" type="slidenum">
              <a:rPr lang="en-US" smtClean="0"/>
              <a:pPr/>
              <a:t>35</a:t>
            </a:fld>
            <a:endParaRPr lang="en-US" dirty="0"/>
          </a:p>
        </p:txBody>
      </p:sp>
      <p:pic>
        <p:nvPicPr>
          <p:cNvPr id="5" name="Picture 4"/>
          <p:cNvPicPr>
            <a:picLocks noChangeAspect="1"/>
          </p:cNvPicPr>
          <p:nvPr/>
        </p:nvPicPr>
        <p:blipFill>
          <a:blip r:embed="rId3"/>
          <a:stretch>
            <a:fillRect/>
          </a:stretch>
        </p:blipFill>
        <p:spPr>
          <a:xfrm>
            <a:off x="4777333" y="2461167"/>
            <a:ext cx="3551733" cy="2443018"/>
          </a:xfrm>
          <a:prstGeom prst="rect">
            <a:avLst/>
          </a:prstGeom>
        </p:spPr>
      </p:pic>
      <p:sp>
        <p:nvSpPr>
          <p:cNvPr id="6" name="TextBox 5"/>
          <p:cNvSpPr txBox="1"/>
          <p:nvPr/>
        </p:nvSpPr>
        <p:spPr>
          <a:xfrm>
            <a:off x="5708073" y="3084945"/>
            <a:ext cx="1477818" cy="215444"/>
          </a:xfrm>
          <a:prstGeom prst="rect">
            <a:avLst/>
          </a:prstGeom>
          <a:noFill/>
        </p:spPr>
        <p:txBody>
          <a:bodyPr wrap="square" rtlCol="0">
            <a:spAutoFit/>
          </a:bodyPr>
          <a:lstStyle/>
          <a:p>
            <a:r>
              <a:rPr lang="en-US" sz="800" dirty="0"/>
              <a:t>https://fafsademo.test.ed.gov</a:t>
            </a:r>
          </a:p>
        </p:txBody>
      </p:sp>
    </p:spTree>
    <p:extLst>
      <p:ext uri="{BB962C8B-B14F-4D97-AF65-F5344CB8AC3E}">
        <p14:creationId xmlns:p14="http://schemas.microsoft.com/office/powerpoint/2010/main" val="2994566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9"/>
          <p:cNvSpPr txBox="1">
            <a:spLocks noGrp="1"/>
          </p:cNvSpPr>
          <p:nvPr>
            <p:ph type="title"/>
          </p:nvPr>
        </p:nvSpPr>
        <p:spPr/>
        <p:txBody>
          <a:bodyPr>
            <a:normAutofit fontScale="90000"/>
          </a:bodyPr>
          <a:lstStyle/>
          <a:p>
            <a:r>
              <a:rPr lang="en-US" dirty="0"/>
              <a:t>IRS Data Retrieval Tool -&gt; Direct Data Exchange</a:t>
            </a:r>
          </a:p>
        </p:txBody>
      </p:sp>
      <p:sp>
        <p:nvSpPr>
          <p:cNvPr id="309" name="Google Shape;309;p49"/>
          <p:cNvSpPr txBox="1">
            <a:spLocks noGrp="1"/>
          </p:cNvSpPr>
          <p:nvPr>
            <p:ph type="body" idx="1"/>
          </p:nvPr>
        </p:nvSpPr>
        <p:spPr/>
        <p:txBody>
          <a:bodyPr>
            <a:normAutofit fontScale="92500" lnSpcReduction="20000"/>
          </a:bodyPr>
          <a:lstStyle/>
          <a:p>
            <a:r>
              <a:rPr lang="en-US" dirty="0">
                <a:highlight>
                  <a:srgbClr val="FFFF00"/>
                </a:highlight>
                <a:sym typeface="Arial"/>
              </a:rPr>
              <a:t>2024-2025: Income will </a:t>
            </a:r>
            <a:r>
              <a:rPr lang="en-US" dirty="0">
                <a:highlight>
                  <a:srgbClr val="FFFF00"/>
                </a:highlight>
              </a:rPr>
              <a:t>come through a direct data sharing process between the IRS and Department of Education – FUTURE ACT &amp; DIRECT DATA EXCHANGE FA-DDX</a:t>
            </a:r>
          </a:p>
          <a:p>
            <a:pPr lvl="1"/>
            <a:r>
              <a:rPr lang="en-US" dirty="0">
                <a:sym typeface="Arial"/>
              </a:rPr>
              <a:t>All contributors on the FAFSA must provide consent to have information transferred directly from IRS using the DDX</a:t>
            </a:r>
          </a:p>
          <a:p>
            <a:r>
              <a:rPr lang="en-US" dirty="0">
                <a:sym typeface="Arial"/>
              </a:rPr>
              <a:t>Students completing a 2023-2024 Free Application for Federal Student Aid on the Web (FOTW) will be able to utilize IRS Data Retrieval Tool in October 2022</a:t>
            </a:r>
            <a:endParaRPr lang="en-US" dirty="0">
              <a:sym typeface="Times New Roman"/>
            </a:endParaRPr>
          </a:p>
          <a:p>
            <a:r>
              <a:rPr lang="en-US" dirty="0">
                <a:sym typeface="Arial"/>
              </a:rPr>
              <a:t>Data available in English and Spanish</a:t>
            </a:r>
            <a:endParaRPr lang="en-US" dirty="0">
              <a:sym typeface="Times New Roman"/>
            </a:endParaRPr>
          </a:p>
          <a:p>
            <a:r>
              <a:rPr lang="en-US" dirty="0">
                <a:sym typeface="Arial"/>
              </a:rPr>
              <a:t>Reduces documents requested by financial aid office</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36</a:t>
            </a:fld>
            <a:endParaRPr lang="en-US" dirty="0"/>
          </a:p>
        </p:txBody>
      </p:sp>
    </p:spTree>
    <p:extLst>
      <p:ext uri="{BB962C8B-B14F-4D97-AF65-F5344CB8AC3E}">
        <p14:creationId xmlns:p14="http://schemas.microsoft.com/office/powerpoint/2010/main" val="1309811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Title 2">
            <a:extLst>
              <a:ext uri="{FF2B5EF4-FFF2-40B4-BE49-F238E27FC236}">
                <a16:creationId xmlns:a16="http://schemas.microsoft.com/office/drawing/2014/main" id="{71C6BA83-3547-4115-A1F2-7E00B5BB18BD}"/>
              </a:ext>
            </a:extLst>
          </p:cNvPr>
          <p:cNvSpPr>
            <a:spLocks noGrp="1"/>
          </p:cNvSpPr>
          <p:nvPr>
            <p:ph type="title"/>
          </p:nvPr>
        </p:nvSpPr>
        <p:spPr/>
        <p:txBody>
          <a:bodyPr/>
          <a:lstStyle/>
          <a:p>
            <a:r>
              <a:rPr lang="en-US" dirty="0"/>
              <a:t>IRS Data Retrieval Tool</a:t>
            </a:r>
          </a:p>
        </p:txBody>
      </p:sp>
      <p:sp>
        <p:nvSpPr>
          <p:cNvPr id="315" name="Google Shape;315;p50"/>
          <p:cNvSpPr txBox="1">
            <a:spLocks noGrp="1"/>
          </p:cNvSpPr>
          <p:nvPr>
            <p:ph type="body" idx="1"/>
          </p:nvPr>
        </p:nvSpPr>
        <p:spPr/>
        <p:txBody>
          <a:bodyPr>
            <a:normAutofit fontScale="92500" lnSpcReduction="10000"/>
          </a:bodyPr>
          <a:lstStyle/>
          <a:p>
            <a:r>
              <a:rPr lang="en-US" dirty="0">
                <a:sym typeface="Arial"/>
              </a:rPr>
              <a:t>FOTW includes logic/questions to determine if applicant is eligible to use the IRS Data Retrieval Tool</a:t>
            </a:r>
            <a:endParaRPr lang="en-US" dirty="0">
              <a:sym typeface="Times New Roman"/>
            </a:endParaRPr>
          </a:p>
          <a:p>
            <a:r>
              <a:rPr lang="en-US" dirty="0">
                <a:sym typeface="Arial"/>
              </a:rPr>
              <a:t>Applicant’s response will take him or her to the IRS system or provide a message that the applicant should use their own financial figures to complete FOTW</a:t>
            </a:r>
            <a:endParaRPr lang="en-US" dirty="0"/>
          </a:p>
          <a:p>
            <a:r>
              <a:rPr lang="en-US" dirty="0">
                <a:sym typeface="Arial"/>
              </a:rPr>
              <a:t>“Unmarried and both parents living together” not eligible to use the IRS Data Retrieval</a:t>
            </a:r>
            <a:endParaRPr lang="en-US" dirty="0">
              <a:sym typeface="Times New Roman"/>
            </a:endParaRPr>
          </a:p>
          <a:p>
            <a:r>
              <a:rPr lang="en-US" dirty="0">
                <a:sym typeface="Arial"/>
              </a:rPr>
              <a:t>Same gender married couples using “married filing jointly” status can use IRS Data Retrieval</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37</a:t>
            </a:fld>
            <a:endParaRPr lang="en-US" dirty="0"/>
          </a:p>
        </p:txBody>
      </p:sp>
    </p:spTree>
    <p:extLst>
      <p:ext uri="{BB962C8B-B14F-4D97-AF65-F5344CB8AC3E}">
        <p14:creationId xmlns:p14="http://schemas.microsoft.com/office/powerpoint/2010/main" val="400367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6877F-CC9C-6517-F7BE-ECBA36657917}"/>
              </a:ext>
            </a:extLst>
          </p:cNvPr>
          <p:cNvSpPr>
            <a:spLocks noGrp="1"/>
          </p:cNvSpPr>
          <p:nvPr>
            <p:ph type="title"/>
          </p:nvPr>
        </p:nvSpPr>
        <p:spPr/>
        <p:txBody>
          <a:bodyPr/>
          <a:lstStyle/>
          <a:p>
            <a:r>
              <a:rPr lang="en-US" dirty="0"/>
              <a:t>Direct Data Exchange</a:t>
            </a:r>
          </a:p>
        </p:txBody>
      </p:sp>
      <p:pic>
        <p:nvPicPr>
          <p:cNvPr id="6" name="Content Placeholder 5">
            <a:extLst>
              <a:ext uri="{FF2B5EF4-FFF2-40B4-BE49-F238E27FC236}">
                <a16:creationId xmlns:a16="http://schemas.microsoft.com/office/drawing/2014/main" id="{4055D866-65FF-2F09-4727-53AFBAF24FDC}"/>
              </a:ext>
            </a:extLst>
          </p:cNvPr>
          <p:cNvPicPr>
            <a:picLocks noGrp="1" noChangeAspect="1"/>
          </p:cNvPicPr>
          <p:nvPr>
            <p:ph idx="1"/>
          </p:nvPr>
        </p:nvPicPr>
        <p:blipFill>
          <a:blip r:embed="rId2"/>
          <a:stretch>
            <a:fillRect/>
          </a:stretch>
        </p:blipFill>
        <p:spPr>
          <a:xfrm>
            <a:off x="931214" y="1090613"/>
            <a:ext cx="7281572" cy="3419475"/>
          </a:xfrm>
        </p:spPr>
      </p:pic>
      <p:sp>
        <p:nvSpPr>
          <p:cNvPr id="4" name="Slide Number Placeholder 3">
            <a:extLst>
              <a:ext uri="{FF2B5EF4-FFF2-40B4-BE49-F238E27FC236}">
                <a16:creationId xmlns:a16="http://schemas.microsoft.com/office/drawing/2014/main" id="{F0278CD7-F8E9-E413-F131-BE99B56EB862}"/>
              </a:ext>
            </a:extLst>
          </p:cNvPr>
          <p:cNvSpPr>
            <a:spLocks noGrp="1"/>
          </p:cNvSpPr>
          <p:nvPr>
            <p:ph type="sldNum" sz="quarter" idx="12"/>
          </p:nvPr>
        </p:nvSpPr>
        <p:spPr/>
        <p:txBody>
          <a:bodyPr/>
          <a:lstStyle/>
          <a:p>
            <a:fld id="{B82CCC60-E8CD-4174-8B1A-7DF615B22EEF}" type="slidenum">
              <a:rPr lang="en-US" smtClean="0"/>
              <a:pPr/>
              <a:t>38</a:t>
            </a:fld>
            <a:endParaRPr lang="en-US" dirty="0"/>
          </a:p>
        </p:txBody>
      </p:sp>
    </p:spTree>
    <p:extLst>
      <p:ext uri="{BB962C8B-B14F-4D97-AF65-F5344CB8AC3E}">
        <p14:creationId xmlns:p14="http://schemas.microsoft.com/office/powerpoint/2010/main" val="3439098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E72F-EF14-A21C-2A2A-DA5A90CDC9BC}"/>
              </a:ext>
            </a:extLst>
          </p:cNvPr>
          <p:cNvSpPr>
            <a:spLocks noGrp="1"/>
          </p:cNvSpPr>
          <p:nvPr>
            <p:ph type="title"/>
          </p:nvPr>
        </p:nvSpPr>
        <p:spPr>
          <a:xfrm>
            <a:off x="457200" y="205979"/>
            <a:ext cx="8229600" cy="857250"/>
          </a:xfrm>
        </p:spPr>
        <p:txBody>
          <a:bodyPr anchor="ctr">
            <a:normAutofit/>
          </a:bodyPr>
          <a:lstStyle/>
          <a:p>
            <a:r>
              <a:rPr lang="en-US"/>
              <a:t>Direct Data Exchange</a:t>
            </a:r>
            <a:endParaRPr lang="en-US" dirty="0"/>
          </a:p>
        </p:txBody>
      </p:sp>
      <p:sp>
        <p:nvSpPr>
          <p:cNvPr id="11" name="Content Placeholder 2">
            <a:extLst>
              <a:ext uri="{FF2B5EF4-FFF2-40B4-BE49-F238E27FC236}">
                <a16:creationId xmlns:a16="http://schemas.microsoft.com/office/drawing/2014/main" id="{CB0C74ED-DDB1-25A4-765E-E2BF485D4039}"/>
              </a:ext>
            </a:extLst>
          </p:cNvPr>
          <p:cNvSpPr>
            <a:spLocks noGrp="1"/>
          </p:cNvSpPr>
          <p:nvPr>
            <p:ph sz="half" idx="1"/>
          </p:nvPr>
        </p:nvSpPr>
        <p:spPr>
          <a:xfrm>
            <a:off x="457200" y="1200151"/>
            <a:ext cx="4038600" cy="3394472"/>
          </a:xfrm>
        </p:spPr>
        <p:txBody>
          <a:bodyPr/>
          <a:lstStyle/>
          <a:p>
            <a:r>
              <a:rPr lang="en-US" dirty="0"/>
              <a:t>If a contributor declines consent, the following message will appear -&gt;</a:t>
            </a:r>
          </a:p>
        </p:txBody>
      </p:sp>
      <p:pic>
        <p:nvPicPr>
          <p:cNvPr id="6" name="Content Placeholder 5">
            <a:extLst>
              <a:ext uri="{FF2B5EF4-FFF2-40B4-BE49-F238E27FC236}">
                <a16:creationId xmlns:a16="http://schemas.microsoft.com/office/drawing/2014/main" id="{2B3FE728-3DF0-6B01-0CD7-3BA0E2D8372F}"/>
              </a:ext>
            </a:extLst>
          </p:cNvPr>
          <p:cNvPicPr>
            <a:picLocks noGrp="1" noChangeAspect="1"/>
          </p:cNvPicPr>
          <p:nvPr>
            <p:ph sz="half" idx="2"/>
          </p:nvPr>
        </p:nvPicPr>
        <p:blipFill>
          <a:blip r:embed="rId2"/>
          <a:stretch>
            <a:fillRect/>
          </a:stretch>
        </p:blipFill>
        <p:spPr>
          <a:xfrm>
            <a:off x="4648200" y="1640373"/>
            <a:ext cx="4038600" cy="2514028"/>
          </a:xfrm>
          <a:noFill/>
        </p:spPr>
      </p:pic>
      <p:sp>
        <p:nvSpPr>
          <p:cNvPr id="4" name="Slide Number Placeholder 3">
            <a:extLst>
              <a:ext uri="{FF2B5EF4-FFF2-40B4-BE49-F238E27FC236}">
                <a16:creationId xmlns:a16="http://schemas.microsoft.com/office/drawing/2014/main" id="{5AC1D8B7-B657-4F0F-968D-04784E9CEDDD}"/>
              </a:ext>
            </a:extLst>
          </p:cNvPr>
          <p:cNvSpPr>
            <a:spLocks noGrp="1"/>
          </p:cNvSpPr>
          <p:nvPr>
            <p:ph type="sldNum" sz="quarter" idx="12"/>
          </p:nvPr>
        </p:nvSpPr>
        <p:spPr>
          <a:xfrm>
            <a:off x="6553200" y="4767263"/>
            <a:ext cx="2133600" cy="273844"/>
          </a:xfrm>
        </p:spPr>
        <p:txBody>
          <a:bodyPr anchor="ctr">
            <a:normAutofit/>
          </a:bodyPr>
          <a:lstStyle/>
          <a:p>
            <a:pPr>
              <a:lnSpc>
                <a:spcPct val="90000"/>
              </a:lnSpc>
              <a:spcAft>
                <a:spcPts val="600"/>
              </a:spcAft>
            </a:pPr>
            <a:fld id="{B82CCC60-E8CD-4174-8B1A-7DF615B22EEF}" type="slidenum">
              <a:rPr lang="en-US" smtClean="0"/>
              <a:pPr>
                <a:lnSpc>
                  <a:spcPct val="90000"/>
                </a:lnSpc>
                <a:spcAft>
                  <a:spcPts val="600"/>
                </a:spcAft>
              </a:pPr>
              <a:t>39</a:t>
            </a:fld>
            <a:endParaRPr lang="en-US"/>
          </a:p>
        </p:txBody>
      </p:sp>
    </p:spTree>
    <p:extLst>
      <p:ext uri="{BB962C8B-B14F-4D97-AF65-F5344CB8AC3E}">
        <p14:creationId xmlns:p14="http://schemas.microsoft.com/office/powerpoint/2010/main" val="6183476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p:txBody>
          <a:bodyPr/>
          <a:lstStyle/>
          <a:p>
            <a:r>
              <a:rPr lang="en-US" dirty="0">
                <a:sym typeface="Calibri"/>
              </a:rPr>
              <a:t>General</a:t>
            </a:r>
            <a:r>
              <a:rPr lang="en-US" dirty="0"/>
              <a:t> Eligibility Requirements</a:t>
            </a:r>
          </a:p>
        </p:txBody>
      </p:sp>
      <p:sp>
        <p:nvSpPr>
          <p:cNvPr id="104" name="Google Shape;104;p16"/>
          <p:cNvSpPr txBox="1">
            <a:spLocks noGrp="1"/>
          </p:cNvSpPr>
          <p:nvPr>
            <p:ph type="body" idx="1"/>
          </p:nvPr>
        </p:nvSpPr>
        <p:spPr/>
        <p:txBody>
          <a:bodyPr>
            <a:normAutofit lnSpcReduction="10000"/>
          </a:bodyPr>
          <a:lstStyle/>
          <a:p>
            <a:r>
              <a:rPr lang="en-US" dirty="0"/>
              <a:t>Must be enrolled at least ½ time and pursuing an eligible degree or certificate</a:t>
            </a:r>
          </a:p>
          <a:p>
            <a:r>
              <a:rPr lang="en-US" dirty="0"/>
              <a:t>Must be a U.S. citizen or eligible noncitizen</a:t>
            </a:r>
          </a:p>
          <a:p>
            <a:r>
              <a:rPr lang="en-US" strike="sngStrike" dirty="0"/>
              <a:t>Must be registered with Selective Service </a:t>
            </a:r>
            <a:br>
              <a:rPr lang="en-US" strike="sngStrike" dirty="0"/>
            </a:br>
            <a:r>
              <a:rPr lang="en-US" strike="sngStrike" dirty="0"/>
              <a:t>(if male and required to register)</a:t>
            </a:r>
            <a:r>
              <a:rPr lang="en-US" dirty="0"/>
              <a:t>*</a:t>
            </a:r>
          </a:p>
          <a:p>
            <a:r>
              <a:rPr lang="en-US" strike="sngStrike" dirty="0"/>
              <a:t>Must not have a recent drug-related conviction</a:t>
            </a:r>
            <a:r>
              <a:rPr lang="en-US" dirty="0"/>
              <a:t>*</a:t>
            </a:r>
          </a:p>
          <a:p>
            <a:r>
              <a:rPr lang="en-US" dirty="0"/>
              <a:t>Must have a valid Social Security Number</a:t>
            </a:r>
          </a:p>
          <a:p>
            <a:r>
              <a:rPr lang="en-US" dirty="0"/>
              <a:t>Must have graduated high school or earned a GED</a:t>
            </a:r>
          </a:p>
        </p:txBody>
      </p:sp>
      <p:sp>
        <p:nvSpPr>
          <p:cNvPr id="2" name="Slide Number Placeholder 1"/>
          <p:cNvSpPr>
            <a:spLocks noGrp="1"/>
          </p:cNvSpPr>
          <p:nvPr>
            <p:ph type="sldNum" sz="quarter" idx="12"/>
          </p:nvPr>
        </p:nvSpPr>
        <p:spPr/>
        <p:txBody>
          <a:bodyPr/>
          <a:lstStyle/>
          <a:p>
            <a:fld id="{B82CCC60-E8CD-4174-8B1A-7DF615B22EEF}" type="slidenum">
              <a:rPr lang="en-US" smtClean="0"/>
              <a:pPr/>
              <a:t>4</a:t>
            </a:fld>
            <a:endParaRPr lang="en-US" dirty="0"/>
          </a:p>
        </p:txBody>
      </p:sp>
      <p:sp>
        <p:nvSpPr>
          <p:cNvPr id="3" name="TextBox 2">
            <a:extLst>
              <a:ext uri="{FF2B5EF4-FFF2-40B4-BE49-F238E27FC236}">
                <a16:creationId xmlns:a16="http://schemas.microsoft.com/office/drawing/2014/main" id="{C305A207-0FCC-4A24-86BD-2BEA4B8E4E48}"/>
              </a:ext>
            </a:extLst>
          </p:cNvPr>
          <p:cNvSpPr txBox="1"/>
          <p:nvPr/>
        </p:nvSpPr>
        <p:spPr>
          <a:xfrm>
            <a:off x="275099" y="4534853"/>
            <a:ext cx="8061181" cy="369332"/>
          </a:xfrm>
          <a:prstGeom prst="rect">
            <a:avLst/>
          </a:prstGeom>
          <a:noFill/>
        </p:spPr>
        <p:txBody>
          <a:bodyPr wrap="none" rtlCol="0">
            <a:spAutoFit/>
          </a:bodyPr>
          <a:lstStyle/>
          <a:p>
            <a:r>
              <a:rPr lang="en-US" dirty="0"/>
              <a:t>*No longer requested for federal aid, however it is still required for Texas State Aid.  </a:t>
            </a:r>
          </a:p>
        </p:txBody>
      </p:sp>
    </p:spTree>
    <p:extLst>
      <p:ext uri="{BB962C8B-B14F-4D97-AF65-F5344CB8AC3E}">
        <p14:creationId xmlns:p14="http://schemas.microsoft.com/office/powerpoint/2010/main" val="1012244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597828" y="175965"/>
            <a:ext cx="7886700" cy="794668"/>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rgbClr val="083344"/>
              </a:buClr>
              <a:buSzPts val="4400"/>
            </a:pPr>
            <a:r>
              <a:rPr lang="en-US" sz="4000" b="1" dirty="0">
                <a:latin typeface="Calibri" panose="020F0502020204030204" pitchFamily="34" charset="0"/>
                <a:ea typeface="Arial"/>
                <a:cs typeface="Calibri" panose="020F0502020204030204" pitchFamily="34" charset="0"/>
                <a:sym typeface="Arial"/>
              </a:rPr>
              <a:t>Frequent FAFSA Errors</a:t>
            </a:r>
            <a:endParaRPr dirty="0"/>
          </a:p>
        </p:txBody>
      </p:sp>
      <p:sp>
        <p:nvSpPr>
          <p:cNvPr id="333" name="Google Shape;333;p53"/>
          <p:cNvSpPr txBox="1">
            <a:spLocks noGrp="1"/>
          </p:cNvSpPr>
          <p:nvPr>
            <p:ph type="body" idx="1"/>
          </p:nvPr>
        </p:nvSpPr>
        <p:spPr>
          <a:xfrm>
            <a:off x="698643" y="1268016"/>
            <a:ext cx="7674796" cy="3180694"/>
          </a:xfrm>
          <a:prstGeom prst="rect">
            <a:avLst/>
          </a:prstGeom>
          <a:noFill/>
          <a:ln>
            <a:noFill/>
          </a:ln>
        </p:spPr>
        <p:txBody>
          <a:bodyPr spcFirstLastPara="1" vert="horz" wrap="square" lIns="68569" tIns="34275" rIns="68569" bIns="34275" numCol="2" rtlCol="0" anchor="t" anchorCtr="0">
            <a:noAutofit/>
          </a:bodyPr>
          <a:lstStyle/>
          <a:p>
            <a:pPr marL="225425" indent="-225425" algn="l">
              <a:spcBef>
                <a:spcPts val="0"/>
              </a:spcBef>
              <a:spcAft>
                <a:spcPts val="600"/>
              </a:spcAft>
              <a:buSzPct val="100000"/>
            </a:pPr>
            <a:r>
              <a:rPr lang="en-US" sz="1800" dirty="0">
                <a:latin typeface="Arial"/>
                <a:ea typeface="Arial"/>
                <a:cs typeface="Arial"/>
                <a:sym typeface="Arial"/>
              </a:rPr>
              <a:t>Parent and Student Social </a:t>
            </a:r>
            <a:br>
              <a:rPr lang="en-US" sz="1800" dirty="0">
                <a:latin typeface="Arial"/>
                <a:ea typeface="Arial"/>
                <a:cs typeface="Arial"/>
                <a:sym typeface="Arial"/>
              </a:rPr>
            </a:br>
            <a:r>
              <a:rPr lang="en-US" sz="1800" dirty="0">
                <a:latin typeface="Arial"/>
                <a:ea typeface="Arial"/>
                <a:cs typeface="Arial"/>
                <a:sym typeface="Arial"/>
              </a:rPr>
              <a:t>Security Numbers</a:t>
            </a:r>
            <a:endParaRPr sz="1800" dirty="0"/>
          </a:p>
          <a:p>
            <a:pPr marL="225425" indent="-225425" algn="l">
              <a:spcBef>
                <a:spcPts val="0"/>
              </a:spcBef>
              <a:spcAft>
                <a:spcPts val="600"/>
              </a:spcAft>
              <a:buSzPct val="100000"/>
            </a:pPr>
            <a:r>
              <a:rPr lang="en-US" sz="1800" dirty="0">
                <a:latin typeface="Arial"/>
                <a:ea typeface="Arial"/>
                <a:cs typeface="Arial"/>
                <a:sym typeface="Arial"/>
              </a:rPr>
              <a:t>Divorced/remarried/unmarried </a:t>
            </a:r>
            <a:br>
              <a:rPr lang="en-US" sz="1800" dirty="0">
                <a:latin typeface="Arial"/>
                <a:ea typeface="Arial"/>
                <a:cs typeface="Arial"/>
                <a:sym typeface="Arial"/>
              </a:rPr>
            </a:br>
            <a:r>
              <a:rPr lang="en-US" sz="1800" dirty="0">
                <a:latin typeface="Arial"/>
                <a:ea typeface="Arial"/>
                <a:cs typeface="Arial"/>
                <a:sym typeface="Arial"/>
              </a:rPr>
              <a:t>but living together parental information-which belongs </a:t>
            </a:r>
            <a:br>
              <a:rPr lang="en-US" sz="1800" dirty="0">
                <a:latin typeface="Arial"/>
                <a:ea typeface="Arial"/>
                <a:cs typeface="Arial"/>
                <a:sym typeface="Arial"/>
              </a:rPr>
            </a:br>
            <a:r>
              <a:rPr lang="en-US" sz="1800" dirty="0">
                <a:latin typeface="Arial"/>
                <a:ea typeface="Arial"/>
                <a:cs typeface="Arial"/>
                <a:sym typeface="Arial"/>
              </a:rPr>
              <a:t>on the form</a:t>
            </a:r>
            <a:endParaRPr sz="1800" dirty="0"/>
          </a:p>
          <a:p>
            <a:pPr marL="225425" indent="-225425" algn="l">
              <a:spcBef>
                <a:spcPts val="0"/>
              </a:spcBef>
              <a:spcAft>
                <a:spcPts val="600"/>
              </a:spcAft>
              <a:buSzPct val="100000"/>
            </a:pPr>
            <a:r>
              <a:rPr lang="en-US" sz="1800" dirty="0">
                <a:latin typeface="Arial"/>
                <a:ea typeface="Arial"/>
                <a:cs typeface="Arial"/>
                <a:sym typeface="Arial"/>
              </a:rPr>
              <a:t>Income earned by parents/stepparents</a:t>
            </a:r>
            <a:endParaRPr sz="1800" dirty="0"/>
          </a:p>
          <a:p>
            <a:pPr marL="225425" indent="-225425" algn="l">
              <a:spcBef>
                <a:spcPts val="0"/>
              </a:spcBef>
              <a:spcAft>
                <a:spcPts val="600"/>
              </a:spcAft>
              <a:buSzPct val="100000"/>
            </a:pPr>
            <a:r>
              <a:rPr lang="en-US" sz="1800" dirty="0">
                <a:latin typeface="Arial"/>
                <a:ea typeface="Arial"/>
                <a:cs typeface="Arial"/>
                <a:sym typeface="Arial"/>
              </a:rPr>
              <a:t>Untaxed income</a:t>
            </a:r>
            <a:endParaRPr sz="1800" dirty="0"/>
          </a:p>
          <a:p>
            <a:pPr marL="225425" indent="-225425" algn="l">
              <a:spcBef>
                <a:spcPts val="0"/>
              </a:spcBef>
              <a:spcAft>
                <a:spcPts val="600"/>
              </a:spcAft>
              <a:buSzPct val="100000"/>
            </a:pPr>
            <a:r>
              <a:rPr lang="en-US" sz="1800" dirty="0">
                <a:latin typeface="Arial"/>
                <a:ea typeface="Arial"/>
                <a:cs typeface="Arial"/>
                <a:sym typeface="Arial"/>
              </a:rPr>
              <a:t>U.S. income taxes paid</a:t>
            </a:r>
            <a:endParaRPr sz="1800" dirty="0"/>
          </a:p>
          <a:p>
            <a:pPr marL="225425" indent="-225425" algn="l">
              <a:spcBef>
                <a:spcPts val="0"/>
              </a:spcBef>
              <a:spcAft>
                <a:spcPts val="600"/>
              </a:spcAft>
              <a:buSzPct val="100000"/>
            </a:pPr>
            <a:r>
              <a:rPr lang="en-US" sz="1800" dirty="0">
                <a:latin typeface="Arial"/>
                <a:ea typeface="Arial"/>
                <a:cs typeface="Arial"/>
                <a:sym typeface="Arial"/>
              </a:rPr>
              <a:t>Verifying FSA ID info</a:t>
            </a:r>
            <a:endParaRPr sz="1800" dirty="0"/>
          </a:p>
          <a:p>
            <a:pPr marL="225425" indent="-225425" algn="l">
              <a:spcBef>
                <a:spcPts val="0"/>
              </a:spcBef>
              <a:spcAft>
                <a:spcPts val="600"/>
              </a:spcAft>
              <a:buSzPct val="100000"/>
            </a:pPr>
            <a:r>
              <a:rPr lang="en-US" sz="1800" dirty="0">
                <a:latin typeface="Arial"/>
                <a:ea typeface="Arial"/>
                <a:cs typeface="Arial"/>
                <a:sym typeface="Arial"/>
              </a:rPr>
              <a:t>Household size</a:t>
            </a:r>
            <a:endParaRPr sz="1800" dirty="0"/>
          </a:p>
          <a:p>
            <a:pPr marL="225425" indent="-225425" algn="l">
              <a:spcBef>
                <a:spcPts val="0"/>
              </a:spcBef>
              <a:spcAft>
                <a:spcPts val="600"/>
              </a:spcAft>
              <a:buSzPct val="100000"/>
            </a:pPr>
            <a:r>
              <a:rPr lang="en-US" sz="1800" dirty="0">
                <a:latin typeface="Arial"/>
                <a:ea typeface="Arial"/>
                <a:cs typeface="Arial"/>
                <a:sym typeface="Arial"/>
              </a:rPr>
              <a:t>Real estate and investment </a:t>
            </a:r>
            <a:br>
              <a:rPr lang="en-US" sz="1800" dirty="0">
                <a:latin typeface="Arial"/>
                <a:ea typeface="Arial"/>
                <a:cs typeface="Arial"/>
                <a:sym typeface="Arial"/>
              </a:rPr>
            </a:br>
            <a:r>
              <a:rPr lang="en-US" sz="1800" dirty="0">
                <a:latin typeface="Arial"/>
                <a:ea typeface="Arial"/>
                <a:cs typeface="Arial"/>
                <a:sym typeface="Arial"/>
              </a:rPr>
              <a:t>net worth</a:t>
            </a:r>
            <a:endParaRPr sz="1800" dirty="0"/>
          </a:p>
          <a:p>
            <a:pPr marL="225425" marR="3810" indent="-225425" algn="l">
              <a:spcBef>
                <a:spcPts val="0"/>
              </a:spcBef>
              <a:spcAft>
                <a:spcPts val="600"/>
              </a:spcAft>
              <a:buSzPct val="100000"/>
            </a:pPr>
            <a:r>
              <a:rPr lang="en-US" sz="1800" dirty="0">
                <a:latin typeface="Arial"/>
                <a:ea typeface="Arial"/>
                <a:cs typeface="Arial"/>
                <a:sym typeface="Arial"/>
              </a:rPr>
              <a:t>Not electronically signing the FAFSA or submitting the required paper signature page</a:t>
            </a:r>
            <a:endParaRPr sz="1800" dirty="0">
              <a:latin typeface="Arial"/>
              <a:ea typeface="Arial"/>
              <a:cs typeface="Arial"/>
              <a:sym typeface="Arial"/>
            </a:endParaRPr>
          </a:p>
        </p:txBody>
      </p:sp>
      <p:sp>
        <p:nvSpPr>
          <p:cNvPr id="2" name="Slide Number Placeholder 1"/>
          <p:cNvSpPr>
            <a:spLocks noGrp="1"/>
          </p:cNvSpPr>
          <p:nvPr>
            <p:ph type="sldNum" sz="quarter" idx="12"/>
          </p:nvPr>
        </p:nvSpPr>
        <p:spPr/>
        <p:txBody>
          <a:bodyPr/>
          <a:lstStyle/>
          <a:p>
            <a:fld id="{B82CCC60-E8CD-4174-8B1A-7DF615B22EEF}" type="slidenum">
              <a:rPr lang="en-US" smtClean="0"/>
              <a:pPr/>
              <a:t>40</a:t>
            </a:fld>
            <a:endParaRPr lang="en-US" dirty="0"/>
          </a:p>
        </p:txBody>
      </p:sp>
    </p:spTree>
    <p:extLst>
      <p:ext uri="{BB962C8B-B14F-4D97-AF65-F5344CB8AC3E}">
        <p14:creationId xmlns:p14="http://schemas.microsoft.com/office/powerpoint/2010/main" val="1927133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722313" y="2381010"/>
            <a:ext cx="7772400" cy="1021556"/>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4400"/>
            </a:pPr>
            <a:r>
              <a:rPr lang="en-US" sz="3600" b="1" dirty="0">
                <a:latin typeface="Calibri" panose="020F0502020204030204" pitchFamily="34" charset="0"/>
                <a:cs typeface="Calibri" panose="020F0502020204030204" pitchFamily="34" charset="0"/>
              </a:rPr>
              <a:t>AFTER The FAFSA</a:t>
            </a:r>
            <a:endParaRPr sz="3600" b="1"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A15EB955-FCA3-48E3-9025-4E6CCE33D454}"/>
              </a:ext>
            </a:extLst>
          </p:cNvPr>
          <p:cNvSpPr>
            <a:spLocks noGrp="1"/>
          </p:cNvSpPr>
          <p:nvPr>
            <p:ph type="body" idx="1"/>
          </p:nvPr>
        </p:nvSpPr>
        <p:spPr>
          <a:xfrm>
            <a:off x="722313" y="3648108"/>
            <a:ext cx="7772400" cy="756112"/>
          </a:xfrm>
        </p:spPr>
        <p:txBody>
          <a:bodyPr>
            <a:normAutofit lnSpcReduction="10000"/>
          </a:bodyPr>
          <a:lstStyle/>
          <a:p>
            <a:pPr>
              <a:spcBef>
                <a:spcPts val="750"/>
              </a:spcBef>
            </a:pPr>
            <a:r>
              <a:rPr lang="en-US" b="1" dirty="0">
                <a:latin typeface="Calibri" panose="020F0502020204030204" pitchFamily="34" charset="0"/>
                <a:cs typeface="Calibri" panose="020F0502020204030204" pitchFamily="34" charset="0"/>
              </a:rPr>
              <a:t>Presented by:</a:t>
            </a:r>
          </a:p>
          <a:p>
            <a:pPr>
              <a:spcBef>
                <a:spcPts val="750"/>
              </a:spcBef>
            </a:pPr>
            <a:r>
              <a:rPr lang="en-US" b="1" dirty="0">
                <a:latin typeface="Calibri" panose="020F0502020204030204" pitchFamily="34" charset="0"/>
                <a:cs typeface="Calibri" panose="020F0502020204030204" pitchFamily="34" charset="0"/>
              </a:rPr>
              <a:t>TASFAA EARLY AWARENESS COMMITTEE</a:t>
            </a:r>
          </a:p>
        </p:txBody>
      </p:sp>
      <p:pic>
        <p:nvPicPr>
          <p:cNvPr id="7" name="Picture 6">
            <a:extLst>
              <a:ext uri="{FF2B5EF4-FFF2-40B4-BE49-F238E27FC236}">
                <a16:creationId xmlns:a16="http://schemas.microsoft.com/office/drawing/2014/main" id="{ECFE8C76-E7B1-442F-A122-8D97A255C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171" y="393970"/>
            <a:ext cx="1277061" cy="119619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41</a:t>
            </a:fld>
            <a:endParaRPr lang="en-US" dirty="0"/>
          </a:p>
        </p:txBody>
      </p:sp>
    </p:spTree>
    <p:extLst>
      <p:ext uri="{BB962C8B-B14F-4D97-AF65-F5344CB8AC3E}">
        <p14:creationId xmlns:p14="http://schemas.microsoft.com/office/powerpoint/2010/main" val="11096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FAFSA Processing Results</a:t>
            </a:r>
          </a:p>
        </p:txBody>
      </p:sp>
      <p:sp>
        <p:nvSpPr>
          <p:cNvPr id="4" name="Slide Number Placeholder 3"/>
          <p:cNvSpPr>
            <a:spLocks noGrp="1"/>
          </p:cNvSpPr>
          <p:nvPr>
            <p:ph type="sldNum" sz="quarter" idx="12"/>
          </p:nvPr>
        </p:nvSpPr>
        <p:spPr/>
        <p:txBody>
          <a:bodyPr/>
          <a:lstStyle/>
          <a:p>
            <a:fld id="{B82CCC60-E8CD-4174-8B1A-7DF615B22EEF}" type="slidenum">
              <a:rPr lang="en-US" smtClean="0"/>
              <a:pPr/>
              <a:t>42</a:t>
            </a:fld>
            <a:endParaRPr lang="en-US" dirty="0"/>
          </a:p>
        </p:txBody>
      </p:sp>
      <p:grpSp>
        <p:nvGrpSpPr>
          <p:cNvPr id="5" name="Group 4">
            <a:extLst>
              <a:ext uri="{FF2B5EF4-FFF2-40B4-BE49-F238E27FC236}">
                <a16:creationId xmlns:a16="http://schemas.microsoft.com/office/drawing/2014/main" id="{C1CCF391-CF45-4630-B666-B4BD91F8AD11}"/>
              </a:ext>
            </a:extLst>
          </p:cNvPr>
          <p:cNvGrpSpPr/>
          <p:nvPr/>
        </p:nvGrpSpPr>
        <p:grpSpPr>
          <a:xfrm>
            <a:off x="1157387" y="794663"/>
            <a:ext cx="6292096" cy="4072838"/>
            <a:chOff x="1206571" y="1040360"/>
            <a:chExt cx="6058886" cy="4364251"/>
          </a:xfrm>
        </p:grpSpPr>
        <p:grpSp>
          <p:nvGrpSpPr>
            <p:cNvPr id="6" name="Group 5">
              <a:extLst>
                <a:ext uri="{FF2B5EF4-FFF2-40B4-BE49-F238E27FC236}">
                  <a16:creationId xmlns:a16="http://schemas.microsoft.com/office/drawing/2014/main" id="{15289CD0-BEC4-4741-ADD2-02E2643FB189}"/>
                </a:ext>
              </a:extLst>
            </p:cNvPr>
            <p:cNvGrpSpPr/>
            <p:nvPr/>
          </p:nvGrpSpPr>
          <p:grpSpPr>
            <a:xfrm>
              <a:off x="2557288" y="1040360"/>
              <a:ext cx="4708169" cy="4322707"/>
              <a:chOff x="2557288" y="1040360"/>
              <a:chExt cx="4708169" cy="4322707"/>
            </a:xfrm>
          </p:grpSpPr>
          <p:grpSp>
            <p:nvGrpSpPr>
              <p:cNvPr id="11" name="Group 10">
                <a:extLst>
                  <a:ext uri="{FF2B5EF4-FFF2-40B4-BE49-F238E27FC236}">
                    <a16:creationId xmlns:a16="http://schemas.microsoft.com/office/drawing/2014/main" id="{27E187BF-AFBA-4CE7-BD7C-E7E4DBA5CEE0}"/>
                  </a:ext>
                </a:extLst>
              </p:cNvPr>
              <p:cNvGrpSpPr/>
              <p:nvPr/>
            </p:nvGrpSpPr>
            <p:grpSpPr>
              <a:xfrm>
                <a:off x="5482377" y="3625707"/>
                <a:ext cx="1737360" cy="1737360"/>
                <a:chOff x="5482377" y="3625707"/>
                <a:chExt cx="1737360" cy="1737360"/>
              </a:xfrm>
            </p:grpSpPr>
            <p:sp>
              <p:nvSpPr>
                <p:cNvPr id="21" name="Oval 20">
                  <a:extLst>
                    <a:ext uri="{FF2B5EF4-FFF2-40B4-BE49-F238E27FC236}">
                      <a16:creationId xmlns:a16="http://schemas.microsoft.com/office/drawing/2014/main" id="{499733C8-8320-4CF0-8754-7D6D44F6E56D}"/>
                    </a:ext>
                  </a:extLst>
                </p:cNvPr>
                <p:cNvSpPr>
                  <a:spLocks noChangeAspect="1"/>
                </p:cNvSpPr>
                <p:nvPr/>
              </p:nvSpPr>
              <p:spPr>
                <a:xfrm>
                  <a:off x="5482377" y="3625707"/>
                  <a:ext cx="1737360" cy="1737360"/>
                </a:xfrm>
                <a:prstGeom prst="ellipse">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9C1C6B-8288-437B-89FC-735ACF9DA1EB}"/>
                    </a:ext>
                  </a:extLst>
                </p:cNvPr>
                <p:cNvSpPr txBox="1"/>
                <p:nvPr/>
              </p:nvSpPr>
              <p:spPr>
                <a:xfrm>
                  <a:off x="5805576" y="4858143"/>
                  <a:ext cx="10427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Student</a:t>
                  </a:r>
                </a:p>
              </p:txBody>
            </p:sp>
          </p:grpSp>
          <p:pic>
            <p:nvPicPr>
              <p:cNvPr id="12" name="Graphic 5">
                <a:extLst>
                  <a:ext uri="{FF2B5EF4-FFF2-40B4-BE49-F238E27FC236}">
                    <a16:creationId xmlns:a16="http://schemas.microsoft.com/office/drawing/2014/main" id="{3C281BB1-61A6-4900-9B40-BFBD10A763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657" y="3363210"/>
                <a:ext cx="1828800" cy="1828800"/>
              </a:xfrm>
              <a:prstGeom prst="rect">
                <a:avLst/>
              </a:prstGeom>
            </p:spPr>
          </p:pic>
          <p:grpSp>
            <p:nvGrpSpPr>
              <p:cNvPr id="13" name="Group 12">
                <a:extLst>
                  <a:ext uri="{FF2B5EF4-FFF2-40B4-BE49-F238E27FC236}">
                    <a16:creationId xmlns:a16="http://schemas.microsoft.com/office/drawing/2014/main" id="{52212643-4FCF-441E-B97F-97DEE8481EFF}"/>
                  </a:ext>
                </a:extLst>
              </p:cNvPr>
              <p:cNvGrpSpPr/>
              <p:nvPr/>
            </p:nvGrpSpPr>
            <p:grpSpPr>
              <a:xfrm>
                <a:off x="2557288" y="1040360"/>
                <a:ext cx="2988116" cy="2653985"/>
                <a:chOff x="2557288" y="1040360"/>
                <a:chExt cx="2988116" cy="2653985"/>
              </a:xfrm>
            </p:grpSpPr>
            <p:grpSp>
              <p:nvGrpSpPr>
                <p:cNvPr id="14" name="Group 13">
                  <a:extLst>
                    <a:ext uri="{FF2B5EF4-FFF2-40B4-BE49-F238E27FC236}">
                      <a16:creationId xmlns:a16="http://schemas.microsoft.com/office/drawing/2014/main" id="{1A3A350D-4CB5-45D2-8BD4-4D04C5485D1C}"/>
                    </a:ext>
                  </a:extLst>
                </p:cNvPr>
                <p:cNvGrpSpPr/>
                <p:nvPr/>
              </p:nvGrpSpPr>
              <p:grpSpPr>
                <a:xfrm>
                  <a:off x="3294635" y="1040360"/>
                  <a:ext cx="1737360" cy="1801138"/>
                  <a:chOff x="3294635" y="1040360"/>
                  <a:chExt cx="1737360" cy="1801138"/>
                </a:xfrm>
              </p:grpSpPr>
              <p:grpSp>
                <p:nvGrpSpPr>
                  <p:cNvPr id="17" name="Group 16">
                    <a:extLst>
                      <a:ext uri="{FF2B5EF4-FFF2-40B4-BE49-F238E27FC236}">
                        <a16:creationId xmlns:a16="http://schemas.microsoft.com/office/drawing/2014/main" id="{785088A1-495E-4EAB-A7F7-4E80DBD8BC04}"/>
                      </a:ext>
                    </a:extLst>
                  </p:cNvPr>
                  <p:cNvGrpSpPr/>
                  <p:nvPr/>
                </p:nvGrpSpPr>
                <p:grpSpPr>
                  <a:xfrm>
                    <a:off x="3294635" y="1104138"/>
                    <a:ext cx="1737360" cy="1737360"/>
                    <a:chOff x="3294635" y="1104138"/>
                    <a:chExt cx="1737360" cy="1737360"/>
                  </a:xfrm>
                </p:grpSpPr>
                <p:sp>
                  <p:nvSpPr>
                    <p:cNvPr id="19" name="Oval 18">
                      <a:extLst>
                        <a:ext uri="{FF2B5EF4-FFF2-40B4-BE49-F238E27FC236}">
                          <a16:creationId xmlns:a16="http://schemas.microsoft.com/office/drawing/2014/main" id="{7E4D7512-25FB-4B8A-8D06-70F4D612D5E1}"/>
                        </a:ext>
                      </a:extLst>
                    </p:cNvPr>
                    <p:cNvSpPr>
                      <a:spLocks noChangeAspect="1"/>
                    </p:cNvSpPr>
                    <p:nvPr/>
                  </p:nvSpPr>
                  <p:spPr>
                    <a:xfrm>
                      <a:off x="3294635" y="1104138"/>
                      <a:ext cx="1737360" cy="1737360"/>
                    </a:xfrm>
                    <a:prstGeom prst="ellipse">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1D05D6F-D416-46DA-91BE-8B8C6CE55177}"/>
                        </a:ext>
                      </a:extLst>
                    </p:cNvPr>
                    <p:cNvSpPr txBox="1"/>
                    <p:nvPr/>
                  </p:nvSpPr>
                  <p:spPr>
                    <a:xfrm>
                      <a:off x="3839453" y="2415389"/>
                      <a:ext cx="68580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CPS</a:t>
                      </a:r>
                    </a:p>
                  </p:txBody>
                </p:sp>
              </p:grpSp>
              <p:pic>
                <p:nvPicPr>
                  <p:cNvPr id="18" name="Picture 17">
                    <a:extLst>
                      <a:ext uri="{FF2B5EF4-FFF2-40B4-BE49-F238E27FC236}">
                        <a16:creationId xmlns:a16="http://schemas.microsoft.com/office/drawing/2014/main" id="{876D393F-205B-4B48-B071-EFB8956A97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088" y="1040360"/>
                    <a:ext cx="1645920" cy="1645920"/>
                  </a:xfrm>
                  <a:prstGeom prst="rect">
                    <a:avLst/>
                  </a:prstGeom>
                </p:spPr>
              </p:pic>
            </p:grpSp>
            <p:sp>
              <p:nvSpPr>
                <p:cNvPr id="15" name="Arrow: Right 12">
                  <a:extLst>
                    <a:ext uri="{FF2B5EF4-FFF2-40B4-BE49-F238E27FC236}">
                      <a16:creationId xmlns:a16="http://schemas.microsoft.com/office/drawing/2014/main" id="{6843D1B6-ABDE-4998-9F0F-9FA10872153E}"/>
                    </a:ext>
                  </a:extLst>
                </p:cNvPr>
                <p:cNvSpPr/>
                <p:nvPr/>
              </p:nvSpPr>
              <p:spPr>
                <a:xfrm rot="8184329">
                  <a:off x="2557288" y="2912109"/>
                  <a:ext cx="978408" cy="484632"/>
                </a:xfrm>
                <a:prstGeom prst="rightArrow">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Arrow: Right 13">
                  <a:extLst>
                    <a:ext uri="{FF2B5EF4-FFF2-40B4-BE49-F238E27FC236}">
                      <a16:creationId xmlns:a16="http://schemas.microsoft.com/office/drawing/2014/main" id="{A6C5E6F0-48F0-4410-B620-2589FCA103CF}"/>
                    </a:ext>
                  </a:extLst>
                </p:cNvPr>
                <p:cNvSpPr/>
                <p:nvPr/>
              </p:nvSpPr>
              <p:spPr>
                <a:xfrm rot="2961703">
                  <a:off x="4813884" y="2962825"/>
                  <a:ext cx="978408" cy="484632"/>
                </a:xfrm>
                <a:prstGeom prst="rightArrow">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grpSp>
        </p:grpSp>
        <p:grpSp>
          <p:nvGrpSpPr>
            <p:cNvPr id="7" name="Group 6">
              <a:extLst>
                <a:ext uri="{FF2B5EF4-FFF2-40B4-BE49-F238E27FC236}">
                  <a16:creationId xmlns:a16="http://schemas.microsoft.com/office/drawing/2014/main" id="{866C3863-CC55-472B-B76A-A37127726F04}"/>
                </a:ext>
              </a:extLst>
            </p:cNvPr>
            <p:cNvGrpSpPr/>
            <p:nvPr/>
          </p:nvGrpSpPr>
          <p:grpSpPr>
            <a:xfrm>
              <a:off x="1206571" y="3536742"/>
              <a:ext cx="1737360" cy="1867869"/>
              <a:chOff x="1206571" y="3536742"/>
              <a:chExt cx="1737360" cy="1867869"/>
            </a:xfrm>
          </p:grpSpPr>
          <p:sp>
            <p:nvSpPr>
              <p:cNvPr id="8" name="Oval 7">
                <a:extLst>
                  <a:ext uri="{FF2B5EF4-FFF2-40B4-BE49-F238E27FC236}">
                    <a16:creationId xmlns:a16="http://schemas.microsoft.com/office/drawing/2014/main" id="{FFE6DEF3-7E2F-4374-85E4-C39EA1F97307}"/>
                  </a:ext>
                </a:extLst>
              </p:cNvPr>
              <p:cNvSpPr>
                <a:spLocks noChangeAspect="1"/>
              </p:cNvSpPr>
              <p:nvPr/>
            </p:nvSpPr>
            <p:spPr>
              <a:xfrm>
                <a:off x="1206571" y="3667251"/>
                <a:ext cx="1737360" cy="1737360"/>
              </a:xfrm>
              <a:prstGeom prst="ellipse">
                <a:avLst/>
              </a:prstGeom>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pic>
            <p:nvPicPr>
              <p:cNvPr id="9" name="Graphic 9">
                <a:extLst>
                  <a:ext uri="{FF2B5EF4-FFF2-40B4-BE49-F238E27FC236}">
                    <a16:creationId xmlns:a16="http://schemas.microsoft.com/office/drawing/2014/main" id="{9B6A51AE-2757-4423-91FC-E3B11ECBC6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3577" y="3536742"/>
                <a:ext cx="1554480" cy="1554480"/>
              </a:xfrm>
              <a:prstGeom prst="rect">
                <a:avLst/>
              </a:prstGeom>
            </p:spPr>
          </p:pic>
          <p:sp>
            <p:nvSpPr>
              <p:cNvPr id="10" name="TextBox 9">
                <a:extLst>
                  <a:ext uri="{FF2B5EF4-FFF2-40B4-BE49-F238E27FC236}">
                    <a16:creationId xmlns:a16="http://schemas.microsoft.com/office/drawing/2014/main" id="{8A981705-558B-453A-9764-10FE9D4DE5B3}"/>
                  </a:ext>
                </a:extLst>
              </p:cNvPr>
              <p:cNvSpPr txBox="1"/>
              <p:nvPr/>
            </p:nvSpPr>
            <p:spPr>
              <a:xfrm>
                <a:off x="1599343" y="4906556"/>
                <a:ext cx="1042780" cy="369332"/>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College</a:t>
                </a:r>
              </a:p>
            </p:txBody>
          </p:sp>
        </p:grpSp>
      </p:grpSp>
    </p:spTree>
    <p:extLst>
      <p:ext uri="{BB962C8B-B14F-4D97-AF65-F5344CB8AC3E}">
        <p14:creationId xmlns:p14="http://schemas.microsoft.com/office/powerpoint/2010/main" val="2434560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91974-CC2E-3E46-A799-23897B470EC9}"/>
              </a:ext>
            </a:extLst>
          </p:cNvPr>
          <p:cNvSpPr>
            <a:spLocks noGrp="1"/>
          </p:cNvSpPr>
          <p:nvPr>
            <p:ph type="title"/>
          </p:nvPr>
        </p:nvSpPr>
        <p:spPr/>
        <p:txBody>
          <a:bodyPr/>
          <a:lstStyle/>
          <a:p>
            <a:r>
              <a:rPr lang="en-US" dirty="0"/>
              <a:t>FAFSA Processing Results</a:t>
            </a:r>
          </a:p>
        </p:txBody>
      </p:sp>
      <p:sp>
        <p:nvSpPr>
          <p:cNvPr id="4" name="Slide Number Placeholder 3">
            <a:extLst>
              <a:ext uri="{FF2B5EF4-FFF2-40B4-BE49-F238E27FC236}">
                <a16:creationId xmlns:a16="http://schemas.microsoft.com/office/drawing/2014/main" id="{792CACC3-3439-6646-93B4-F86F04DCFC41}"/>
              </a:ext>
            </a:extLst>
          </p:cNvPr>
          <p:cNvSpPr>
            <a:spLocks noGrp="1"/>
          </p:cNvSpPr>
          <p:nvPr>
            <p:ph type="sldNum" sz="quarter" idx="12"/>
          </p:nvPr>
        </p:nvSpPr>
        <p:spPr/>
        <p:txBody>
          <a:bodyPr/>
          <a:lstStyle/>
          <a:p>
            <a:fld id="{B82CCC60-E8CD-4174-8B1A-7DF615B22EEF}" type="slidenum">
              <a:rPr lang="en-US" smtClean="0"/>
              <a:pPr/>
              <a:t>43</a:t>
            </a:fld>
            <a:endParaRPr lang="en-US" dirty="0"/>
          </a:p>
        </p:txBody>
      </p:sp>
      <p:pic>
        <p:nvPicPr>
          <p:cNvPr id="8" name="Content Placeholder 7">
            <a:extLst>
              <a:ext uri="{FF2B5EF4-FFF2-40B4-BE49-F238E27FC236}">
                <a16:creationId xmlns:a16="http://schemas.microsoft.com/office/drawing/2014/main" id="{126C26C5-3C19-0428-021C-29DE1EEA62E3}"/>
              </a:ext>
            </a:extLst>
          </p:cNvPr>
          <p:cNvPicPr>
            <a:picLocks noGrp="1" noChangeAspect="1"/>
          </p:cNvPicPr>
          <p:nvPr>
            <p:ph idx="1"/>
          </p:nvPr>
        </p:nvPicPr>
        <p:blipFill>
          <a:blip r:embed="rId2"/>
          <a:stretch>
            <a:fillRect/>
          </a:stretch>
        </p:blipFill>
        <p:spPr>
          <a:xfrm>
            <a:off x="1912621" y="1090613"/>
            <a:ext cx="4713360" cy="3923412"/>
          </a:xfrm>
        </p:spPr>
      </p:pic>
    </p:spTree>
    <p:extLst>
      <p:ext uri="{BB962C8B-B14F-4D97-AF65-F5344CB8AC3E}">
        <p14:creationId xmlns:p14="http://schemas.microsoft.com/office/powerpoint/2010/main" val="1056340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5F4DE-152B-A261-7852-22AB2CFDC159}"/>
              </a:ext>
            </a:extLst>
          </p:cNvPr>
          <p:cNvSpPr>
            <a:spLocks noGrp="1"/>
          </p:cNvSpPr>
          <p:nvPr>
            <p:ph type="title"/>
          </p:nvPr>
        </p:nvSpPr>
        <p:spPr/>
        <p:txBody>
          <a:bodyPr/>
          <a:lstStyle/>
          <a:p>
            <a:r>
              <a:rPr lang="en-US" dirty="0"/>
              <a:t>FAFSA Processing Results</a:t>
            </a:r>
          </a:p>
        </p:txBody>
      </p:sp>
      <p:pic>
        <p:nvPicPr>
          <p:cNvPr id="6" name="Content Placeholder 5">
            <a:extLst>
              <a:ext uri="{FF2B5EF4-FFF2-40B4-BE49-F238E27FC236}">
                <a16:creationId xmlns:a16="http://schemas.microsoft.com/office/drawing/2014/main" id="{0890A3A7-271C-00E5-7D26-07FE0DE598B5}"/>
              </a:ext>
            </a:extLst>
          </p:cNvPr>
          <p:cNvPicPr>
            <a:picLocks noGrp="1" noChangeAspect="1"/>
          </p:cNvPicPr>
          <p:nvPr>
            <p:ph idx="1"/>
          </p:nvPr>
        </p:nvPicPr>
        <p:blipFill>
          <a:blip r:embed="rId2"/>
          <a:stretch>
            <a:fillRect/>
          </a:stretch>
        </p:blipFill>
        <p:spPr>
          <a:xfrm>
            <a:off x="1485900" y="867840"/>
            <a:ext cx="5890259" cy="4144286"/>
          </a:xfrm>
        </p:spPr>
      </p:pic>
      <p:sp>
        <p:nvSpPr>
          <p:cNvPr id="4" name="Slide Number Placeholder 3">
            <a:extLst>
              <a:ext uri="{FF2B5EF4-FFF2-40B4-BE49-F238E27FC236}">
                <a16:creationId xmlns:a16="http://schemas.microsoft.com/office/drawing/2014/main" id="{5F77E5A0-0466-9E88-ADA9-E208F37E3ED5}"/>
              </a:ext>
            </a:extLst>
          </p:cNvPr>
          <p:cNvSpPr>
            <a:spLocks noGrp="1"/>
          </p:cNvSpPr>
          <p:nvPr>
            <p:ph type="sldNum" sz="quarter" idx="12"/>
          </p:nvPr>
        </p:nvSpPr>
        <p:spPr/>
        <p:txBody>
          <a:bodyPr/>
          <a:lstStyle/>
          <a:p>
            <a:fld id="{B82CCC60-E8CD-4174-8B1A-7DF615B22EEF}" type="slidenum">
              <a:rPr lang="en-US" smtClean="0"/>
              <a:pPr/>
              <a:t>44</a:t>
            </a:fld>
            <a:endParaRPr lang="en-US" dirty="0"/>
          </a:p>
        </p:txBody>
      </p:sp>
    </p:spTree>
    <p:extLst>
      <p:ext uri="{BB962C8B-B14F-4D97-AF65-F5344CB8AC3E}">
        <p14:creationId xmlns:p14="http://schemas.microsoft.com/office/powerpoint/2010/main" val="2863167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1316-C4EC-CEF6-0315-77A32375B1F4}"/>
              </a:ext>
            </a:extLst>
          </p:cNvPr>
          <p:cNvSpPr>
            <a:spLocks noGrp="1"/>
          </p:cNvSpPr>
          <p:nvPr>
            <p:ph type="title"/>
          </p:nvPr>
        </p:nvSpPr>
        <p:spPr/>
        <p:txBody>
          <a:bodyPr>
            <a:noAutofit/>
          </a:bodyPr>
          <a:lstStyle/>
          <a:p>
            <a:r>
              <a:rPr lang="en-US" sz="3600" dirty="0"/>
              <a:t>FAFSA Submission Summary Landing Page</a:t>
            </a:r>
          </a:p>
        </p:txBody>
      </p:sp>
      <p:sp>
        <p:nvSpPr>
          <p:cNvPr id="9" name="Content Placeholder 8">
            <a:extLst>
              <a:ext uri="{FF2B5EF4-FFF2-40B4-BE49-F238E27FC236}">
                <a16:creationId xmlns:a16="http://schemas.microsoft.com/office/drawing/2014/main" id="{4C383BA1-7F72-2AF9-854E-F1FBCE6B062B}"/>
              </a:ext>
            </a:extLst>
          </p:cNvPr>
          <p:cNvSpPr>
            <a:spLocks noGrp="1"/>
          </p:cNvSpPr>
          <p:nvPr>
            <p:ph sz="half" idx="1"/>
          </p:nvPr>
        </p:nvSpPr>
        <p:spPr/>
        <p:txBody>
          <a:bodyPr>
            <a:normAutofit fontScale="85000" lnSpcReduction="10000"/>
          </a:bodyPr>
          <a:lstStyle/>
          <a:p>
            <a:pPr algn="l"/>
            <a:endParaRPr lang="en-US" sz="1800" b="0" i="0" u="none" strike="noStrike" baseline="0" dirty="0">
              <a:solidFill>
                <a:srgbClr val="000000"/>
              </a:solidFill>
              <a:latin typeface="Arial" panose="020B0604020202020204" pitchFamily="34" charset="0"/>
            </a:endParaRPr>
          </a:p>
          <a:p>
            <a:pPr marR="110980" algn="l"/>
            <a:r>
              <a:rPr lang="en-US" sz="1800" b="0" i="0" u="none" strike="noStrike" baseline="0" dirty="0">
                <a:solidFill>
                  <a:srgbClr val="181817"/>
                </a:solidFill>
                <a:latin typeface="Arial" panose="020B0604020202020204" pitchFamily="34" charset="0"/>
              </a:rPr>
              <a:t>The student receives a FAFSA Submission Summary for their processed FAFSA and any subsequent corrections that they submit. The FAFSA Submission Summary is broken into four tabs: Eligibility Overview, FAFSA Form Answers, School Information, and Next Steps. At the top, the student will see information about when their form was received and processed. They also have the option to print their FAFSA Submission Summary to keep for their records. </a:t>
            </a:r>
          </a:p>
        </p:txBody>
      </p:sp>
      <p:pic>
        <p:nvPicPr>
          <p:cNvPr id="12" name="Content Placeholder 11">
            <a:extLst>
              <a:ext uri="{FF2B5EF4-FFF2-40B4-BE49-F238E27FC236}">
                <a16:creationId xmlns:a16="http://schemas.microsoft.com/office/drawing/2014/main" id="{0E7A4FA2-00AA-80CE-63DF-7DFA839E99EC}"/>
              </a:ext>
            </a:extLst>
          </p:cNvPr>
          <p:cNvPicPr>
            <a:picLocks noGrp="1" noChangeAspect="1"/>
          </p:cNvPicPr>
          <p:nvPr>
            <p:ph sz="half" idx="2"/>
          </p:nvPr>
        </p:nvPicPr>
        <p:blipFill>
          <a:blip r:embed="rId2"/>
          <a:stretch>
            <a:fillRect/>
          </a:stretch>
        </p:blipFill>
        <p:spPr>
          <a:xfrm>
            <a:off x="4234540" y="1471470"/>
            <a:ext cx="4812868" cy="1425917"/>
          </a:xfrm>
        </p:spPr>
      </p:pic>
      <p:sp>
        <p:nvSpPr>
          <p:cNvPr id="4" name="Slide Number Placeholder 3">
            <a:extLst>
              <a:ext uri="{FF2B5EF4-FFF2-40B4-BE49-F238E27FC236}">
                <a16:creationId xmlns:a16="http://schemas.microsoft.com/office/drawing/2014/main" id="{93726CE4-74B0-9528-8B8B-C2ED11902E67}"/>
              </a:ext>
            </a:extLst>
          </p:cNvPr>
          <p:cNvSpPr>
            <a:spLocks noGrp="1"/>
          </p:cNvSpPr>
          <p:nvPr>
            <p:ph type="sldNum" sz="quarter" idx="12"/>
          </p:nvPr>
        </p:nvSpPr>
        <p:spPr/>
        <p:txBody>
          <a:bodyPr/>
          <a:lstStyle/>
          <a:p>
            <a:fld id="{B82CCC60-E8CD-4174-8B1A-7DF615B22EEF}" type="slidenum">
              <a:rPr lang="en-US" smtClean="0"/>
              <a:pPr/>
              <a:t>45</a:t>
            </a:fld>
            <a:endParaRPr lang="en-US" dirty="0"/>
          </a:p>
        </p:txBody>
      </p:sp>
    </p:spTree>
    <p:extLst>
      <p:ext uri="{BB962C8B-B14F-4D97-AF65-F5344CB8AC3E}">
        <p14:creationId xmlns:p14="http://schemas.microsoft.com/office/powerpoint/2010/main" val="2206399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ADE9-ED10-7F55-AFFB-29A1FC16CA73}"/>
              </a:ext>
            </a:extLst>
          </p:cNvPr>
          <p:cNvSpPr>
            <a:spLocks noGrp="1"/>
          </p:cNvSpPr>
          <p:nvPr>
            <p:ph type="title"/>
          </p:nvPr>
        </p:nvSpPr>
        <p:spPr/>
        <p:txBody>
          <a:bodyPr/>
          <a:lstStyle/>
          <a:p>
            <a:r>
              <a:rPr lang="en-US" dirty="0"/>
              <a:t>Eligibility Overview</a:t>
            </a:r>
          </a:p>
        </p:txBody>
      </p:sp>
      <p:sp>
        <p:nvSpPr>
          <p:cNvPr id="3" name="Content Placeholder 2">
            <a:extLst>
              <a:ext uri="{FF2B5EF4-FFF2-40B4-BE49-F238E27FC236}">
                <a16:creationId xmlns:a16="http://schemas.microsoft.com/office/drawing/2014/main" id="{58E1D379-ECBF-515E-2331-88BB4674D0E7}"/>
              </a:ext>
            </a:extLst>
          </p:cNvPr>
          <p:cNvSpPr>
            <a:spLocks noGrp="1"/>
          </p:cNvSpPr>
          <p:nvPr>
            <p:ph sz="half" idx="1"/>
          </p:nvPr>
        </p:nvSpPr>
        <p:spPr/>
        <p:txBody>
          <a:bodyPr>
            <a:normAutofit fontScale="85000" lnSpcReduction="10000"/>
          </a:bodyPr>
          <a:lstStyle/>
          <a:p>
            <a:r>
              <a:rPr lang="en-US" dirty="0"/>
              <a:t>Contains information about what federal aid the student may be eligible for</a:t>
            </a:r>
          </a:p>
          <a:p>
            <a:r>
              <a:rPr lang="en-US" dirty="0"/>
              <a:t>Amounts listed are estimates only and not guaranteed</a:t>
            </a:r>
          </a:p>
          <a:p>
            <a:r>
              <a:rPr lang="en-US" dirty="0"/>
              <a:t>Final determination will be provided by the school’s financial aid office</a:t>
            </a:r>
          </a:p>
        </p:txBody>
      </p:sp>
      <p:pic>
        <p:nvPicPr>
          <p:cNvPr id="7" name="Content Placeholder 6">
            <a:extLst>
              <a:ext uri="{FF2B5EF4-FFF2-40B4-BE49-F238E27FC236}">
                <a16:creationId xmlns:a16="http://schemas.microsoft.com/office/drawing/2014/main" id="{3F421347-674D-5BE3-1FFA-8C799C547236}"/>
              </a:ext>
            </a:extLst>
          </p:cNvPr>
          <p:cNvPicPr>
            <a:picLocks noGrp="1" noChangeAspect="1"/>
          </p:cNvPicPr>
          <p:nvPr>
            <p:ph sz="half" idx="2"/>
          </p:nvPr>
        </p:nvPicPr>
        <p:blipFill>
          <a:blip r:embed="rId2"/>
          <a:stretch>
            <a:fillRect/>
          </a:stretch>
        </p:blipFill>
        <p:spPr>
          <a:xfrm>
            <a:off x="5181823" y="1200150"/>
            <a:ext cx="2971354" cy="3394075"/>
          </a:xfrm>
        </p:spPr>
      </p:pic>
      <p:sp>
        <p:nvSpPr>
          <p:cNvPr id="5" name="Slide Number Placeholder 4">
            <a:extLst>
              <a:ext uri="{FF2B5EF4-FFF2-40B4-BE49-F238E27FC236}">
                <a16:creationId xmlns:a16="http://schemas.microsoft.com/office/drawing/2014/main" id="{9595A29D-8CEC-2C04-031C-B0B2AF3C716F}"/>
              </a:ext>
            </a:extLst>
          </p:cNvPr>
          <p:cNvSpPr>
            <a:spLocks noGrp="1"/>
          </p:cNvSpPr>
          <p:nvPr>
            <p:ph type="sldNum" sz="quarter" idx="12"/>
          </p:nvPr>
        </p:nvSpPr>
        <p:spPr/>
        <p:txBody>
          <a:bodyPr/>
          <a:lstStyle/>
          <a:p>
            <a:fld id="{B82CCC60-E8CD-4174-8B1A-7DF615B22EEF}" type="slidenum">
              <a:rPr lang="en-US" smtClean="0"/>
              <a:pPr/>
              <a:t>46</a:t>
            </a:fld>
            <a:endParaRPr lang="en-US" dirty="0"/>
          </a:p>
        </p:txBody>
      </p:sp>
    </p:spTree>
    <p:extLst>
      <p:ext uri="{BB962C8B-B14F-4D97-AF65-F5344CB8AC3E}">
        <p14:creationId xmlns:p14="http://schemas.microsoft.com/office/powerpoint/2010/main" val="1012260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829D-B8B3-B605-EA45-7AB3A8757E2D}"/>
              </a:ext>
            </a:extLst>
          </p:cNvPr>
          <p:cNvSpPr>
            <a:spLocks noGrp="1"/>
          </p:cNvSpPr>
          <p:nvPr>
            <p:ph type="title"/>
          </p:nvPr>
        </p:nvSpPr>
        <p:spPr/>
        <p:txBody>
          <a:bodyPr/>
          <a:lstStyle/>
          <a:p>
            <a:r>
              <a:rPr lang="en-US" dirty="0"/>
              <a:t>FAFSA Form Answers</a:t>
            </a:r>
          </a:p>
        </p:txBody>
      </p:sp>
      <p:sp>
        <p:nvSpPr>
          <p:cNvPr id="5" name="Content Placeholder 4">
            <a:extLst>
              <a:ext uri="{FF2B5EF4-FFF2-40B4-BE49-F238E27FC236}">
                <a16:creationId xmlns:a16="http://schemas.microsoft.com/office/drawing/2014/main" id="{4461168D-6E7F-249E-9BCF-5DB9C491ACA7}"/>
              </a:ext>
            </a:extLst>
          </p:cNvPr>
          <p:cNvSpPr>
            <a:spLocks noGrp="1"/>
          </p:cNvSpPr>
          <p:nvPr>
            <p:ph sz="half" idx="1"/>
          </p:nvPr>
        </p:nvSpPr>
        <p:spPr/>
        <p:txBody>
          <a:bodyPr/>
          <a:lstStyle/>
          <a:p>
            <a:r>
              <a:rPr lang="en-US" dirty="0"/>
              <a:t>Shows answers from student and contributors</a:t>
            </a:r>
          </a:p>
          <a:p>
            <a:r>
              <a:rPr lang="en-US" dirty="0"/>
              <a:t>If answers are incorrect, the student can choose to start a correction</a:t>
            </a:r>
          </a:p>
        </p:txBody>
      </p:sp>
      <p:sp>
        <p:nvSpPr>
          <p:cNvPr id="4" name="Slide Number Placeholder 3">
            <a:extLst>
              <a:ext uri="{FF2B5EF4-FFF2-40B4-BE49-F238E27FC236}">
                <a16:creationId xmlns:a16="http://schemas.microsoft.com/office/drawing/2014/main" id="{AAB88AA0-35FF-4FF0-E7E3-27F919C6BD33}"/>
              </a:ext>
            </a:extLst>
          </p:cNvPr>
          <p:cNvSpPr>
            <a:spLocks noGrp="1"/>
          </p:cNvSpPr>
          <p:nvPr>
            <p:ph type="sldNum" sz="quarter" idx="12"/>
          </p:nvPr>
        </p:nvSpPr>
        <p:spPr/>
        <p:txBody>
          <a:bodyPr/>
          <a:lstStyle/>
          <a:p>
            <a:fld id="{B82CCC60-E8CD-4174-8B1A-7DF615B22EEF}" type="slidenum">
              <a:rPr lang="en-US" smtClean="0"/>
              <a:pPr/>
              <a:t>47</a:t>
            </a:fld>
            <a:endParaRPr lang="en-US" dirty="0"/>
          </a:p>
        </p:txBody>
      </p:sp>
      <p:pic>
        <p:nvPicPr>
          <p:cNvPr id="12" name="Content Placeholder 11">
            <a:extLst>
              <a:ext uri="{FF2B5EF4-FFF2-40B4-BE49-F238E27FC236}">
                <a16:creationId xmlns:a16="http://schemas.microsoft.com/office/drawing/2014/main" id="{A10EA560-03D7-09D1-3F01-6CE49E7840FC}"/>
              </a:ext>
            </a:extLst>
          </p:cNvPr>
          <p:cNvPicPr>
            <a:picLocks noGrp="1" noChangeAspect="1"/>
          </p:cNvPicPr>
          <p:nvPr>
            <p:ph sz="half" idx="2"/>
          </p:nvPr>
        </p:nvPicPr>
        <p:blipFill>
          <a:blip r:embed="rId2"/>
          <a:stretch>
            <a:fillRect/>
          </a:stretch>
        </p:blipFill>
        <p:spPr>
          <a:xfrm>
            <a:off x="5113691" y="1200150"/>
            <a:ext cx="3107618" cy="3394075"/>
          </a:xfrm>
        </p:spPr>
      </p:pic>
    </p:spTree>
    <p:extLst>
      <p:ext uri="{BB962C8B-B14F-4D97-AF65-F5344CB8AC3E}">
        <p14:creationId xmlns:p14="http://schemas.microsoft.com/office/powerpoint/2010/main" val="3495251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D6D1-E803-8E33-2D52-10522FD615F4}"/>
              </a:ext>
            </a:extLst>
          </p:cNvPr>
          <p:cNvSpPr>
            <a:spLocks noGrp="1"/>
          </p:cNvSpPr>
          <p:nvPr>
            <p:ph type="title"/>
          </p:nvPr>
        </p:nvSpPr>
        <p:spPr/>
        <p:txBody>
          <a:bodyPr/>
          <a:lstStyle/>
          <a:p>
            <a:r>
              <a:rPr lang="en-US" dirty="0"/>
              <a:t>School Information</a:t>
            </a:r>
          </a:p>
        </p:txBody>
      </p:sp>
      <p:pic>
        <p:nvPicPr>
          <p:cNvPr id="6" name="Content Placeholder 5">
            <a:extLst>
              <a:ext uri="{FF2B5EF4-FFF2-40B4-BE49-F238E27FC236}">
                <a16:creationId xmlns:a16="http://schemas.microsoft.com/office/drawing/2014/main" id="{E31E09A9-C2A0-4AE8-F451-4D6931746E89}"/>
              </a:ext>
            </a:extLst>
          </p:cNvPr>
          <p:cNvPicPr>
            <a:picLocks noGrp="1" noChangeAspect="1"/>
          </p:cNvPicPr>
          <p:nvPr>
            <p:ph idx="1"/>
          </p:nvPr>
        </p:nvPicPr>
        <p:blipFill>
          <a:blip r:embed="rId2"/>
          <a:stretch>
            <a:fillRect/>
          </a:stretch>
        </p:blipFill>
        <p:spPr>
          <a:xfrm>
            <a:off x="4457700" y="1052513"/>
            <a:ext cx="4427220" cy="3419475"/>
          </a:xfrm>
        </p:spPr>
      </p:pic>
      <p:sp>
        <p:nvSpPr>
          <p:cNvPr id="4" name="Slide Number Placeholder 3">
            <a:extLst>
              <a:ext uri="{FF2B5EF4-FFF2-40B4-BE49-F238E27FC236}">
                <a16:creationId xmlns:a16="http://schemas.microsoft.com/office/drawing/2014/main" id="{D7CC52EE-EC68-A392-3E50-A599F363CC51}"/>
              </a:ext>
            </a:extLst>
          </p:cNvPr>
          <p:cNvSpPr>
            <a:spLocks noGrp="1"/>
          </p:cNvSpPr>
          <p:nvPr>
            <p:ph type="sldNum" sz="quarter" idx="12"/>
          </p:nvPr>
        </p:nvSpPr>
        <p:spPr/>
        <p:txBody>
          <a:bodyPr/>
          <a:lstStyle/>
          <a:p>
            <a:fld id="{B82CCC60-E8CD-4174-8B1A-7DF615B22EEF}" type="slidenum">
              <a:rPr lang="en-US" smtClean="0"/>
              <a:pPr/>
              <a:t>48</a:t>
            </a:fld>
            <a:endParaRPr lang="en-US" dirty="0"/>
          </a:p>
        </p:txBody>
      </p:sp>
      <p:sp>
        <p:nvSpPr>
          <p:cNvPr id="7" name="TextBox 6">
            <a:extLst>
              <a:ext uri="{FF2B5EF4-FFF2-40B4-BE49-F238E27FC236}">
                <a16:creationId xmlns:a16="http://schemas.microsoft.com/office/drawing/2014/main" id="{6C52E385-7BAB-D4D6-37DB-E0A7705C219F}"/>
              </a:ext>
            </a:extLst>
          </p:cNvPr>
          <p:cNvSpPr txBox="1"/>
          <p:nvPr/>
        </p:nvSpPr>
        <p:spPr>
          <a:xfrm>
            <a:off x="448965" y="1104900"/>
            <a:ext cx="373441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Shows information about college(s) and/or career school(s) that the student has selected to send their FAFSA information</a:t>
            </a:r>
          </a:p>
          <a:p>
            <a:pPr marL="285750" indent="-285750">
              <a:buFont typeface="Arial" panose="020B0604020202020204" pitchFamily="34" charset="0"/>
              <a:buChar char="•"/>
            </a:pPr>
            <a:r>
              <a:rPr lang="en-US" dirty="0"/>
              <a:t>Students can compare graduation, retention, transfer, and default rates.</a:t>
            </a:r>
          </a:p>
        </p:txBody>
      </p:sp>
    </p:spTree>
    <p:extLst>
      <p:ext uri="{BB962C8B-B14F-4D97-AF65-F5344CB8AC3E}">
        <p14:creationId xmlns:p14="http://schemas.microsoft.com/office/powerpoint/2010/main" val="3353614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250A-58C8-431B-ED1B-E90E0C957850}"/>
              </a:ext>
            </a:extLst>
          </p:cNvPr>
          <p:cNvSpPr>
            <a:spLocks noGrp="1"/>
          </p:cNvSpPr>
          <p:nvPr>
            <p:ph type="title"/>
          </p:nvPr>
        </p:nvSpPr>
        <p:spPr/>
        <p:txBody>
          <a:bodyPr/>
          <a:lstStyle/>
          <a:p>
            <a:r>
              <a:rPr lang="en-US" dirty="0"/>
              <a:t>Next Steps</a:t>
            </a:r>
          </a:p>
        </p:txBody>
      </p:sp>
      <p:pic>
        <p:nvPicPr>
          <p:cNvPr id="6" name="Content Placeholder 5">
            <a:extLst>
              <a:ext uri="{FF2B5EF4-FFF2-40B4-BE49-F238E27FC236}">
                <a16:creationId xmlns:a16="http://schemas.microsoft.com/office/drawing/2014/main" id="{00D9DDD6-A7AD-17C6-CFDE-F8AEB9E84414}"/>
              </a:ext>
            </a:extLst>
          </p:cNvPr>
          <p:cNvPicPr>
            <a:picLocks noGrp="1" noChangeAspect="1"/>
          </p:cNvPicPr>
          <p:nvPr>
            <p:ph idx="1"/>
          </p:nvPr>
        </p:nvPicPr>
        <p:blipFill>
          <a:blip r:embed="rId2"/>
          <a:stretch>
            <a:fillRect/>
          </a:stretch>
        </p:blipFill>
        <p:spPr>
          <a:xfrm>
            <a:off x="5074920" y="894902"/>
            <a:ext cx="3398519" cy="3645918"/>
          </a:xfrm>
        </p:spPr>
      </p:pic>
      <p:sp>
        <p:nvSpPr>
          <p:cNvPr id="4" name="Slide Number Placeholder 3">
            <a:extLst>
              <a:ext uri="{FF2B5EF4-FFF2-40B4-BE49-F238E27FC236}">
                <a16:creationId xmlns:a16="http://schemas.microsoft.com/office/drawing/2014/main" id="{CC28E560-338E-1ACB-703E-71272C96B83A}"/>
              </a:ext>
            </a:extLst>
          </p:cNvPr>
          <p:cNvSpPr>
            <a:spLocks noGrp="1"/>
          </p:cNvSpPr>
          <p:nvPr>
            <p:ph type="sldNum" sz="quarter" idx="12"/>
          </p:nvPr>
        </p:nvSpPr>
        <p:spPr/>
        <p:txBody>
          <a:bodyPr/>
          <a:lstStyle/>
          <a:p>
            <a:fld id="{B82CCC60-E8CD-4174-8B1A-7DF615B22EEF}" type="slidenum">
              <a:rPr lang="en-US" smtClean="0"/>
              <a:pPr/>
              <a:t>49</a:t>
            </a:fld>
            <a:endParaRPr lang="en-US" dirty="0"/>
          </a:p>
        </p:txBody>
      </p:sp>
      <p:sp>
        <p:nvSpPr>
          <p:cNvPr id="7" name="TextBox 6">
            <a:extLst>
              <a:ext uri="{FF2B5EF4-FFF2-40B4-BE49-F238E27FC236}">
                <a16:creationId xmlns:a16="http://schemas.microsoft.com/office/drawing/2014/main" id="{FACB58E5-577B-1036-AF4F-96E3ED816FC8}"/>
              </a:ext>
            </a:extLst>
          </p:cNvPr>
          <p:cNvSpPr txBox="1"/>
          <p:nvPr/>
        </p:nvSpPr>
        <p:spPr>
          <a:xfrm>
            <a:off x="448965" y="1257300"/>
            <a:ext cx="438973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This tab shows comments that pertain to the FAFSA</a:t>
            </a:r>
          </a:p>
          <a:p>
            <a:pPr marL="285750" indent="-285750">
              <a:buFont typeface="Arial" panose="020B0604020202020204" pitchFamily="34" charset="0"/>
              <a:buChar char="•"/>
            </a:pPr>
            <a:r>
              <a:rPr lang="en-US" dirty="0"/>
              <a:t>Some comments may require the student to start a correction or send additional documentation to their school</a:t>
            </a:r>
          </a:p>
          <a:p>
            <a:pPr marL="285750" indent="-285750">
              <a:buFont typeface="Arial" panose="020B0604020202020204" pitchFamily="34" charset="0"/>
              <a:buChar char="•"/>
            </a:pPr>
            <a:r>
              <a:rPr lang="en-US" dirty="0"/>
              <a:t>Other comments may be informational and do not require any further action from the student</a:t>
            </a:r>
          </a:p>
        </p:txBody>
      </p:sp>
    </p:spTree>
    <p:extLst>
      <p:ext uri="{BB962C8B-B14F-4D97-AF65-F5344CB8AC3E}">
        <p14:creationId xmlns:p14="http://schemas.microsoft.com/office/powerpoint/2010/main" val="2958223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title"/>
          </p:nvPr>
        </p:nvSpPr>
        <p:spPr/>
        <p:txBody>
          <a:bodyPr/>
          <a:lstStyle/>
          <a:p>
            <a:r>
              <a:rPr lang="en-US" dirty="0"/>
              <a:t>General Requirements Continued</a:t>
            </a:r>
          </a:p>
        </p:txBody>
      </p:sp>
      <p:sp>
        <p:nvSpPr>
          <p:cNvPr id="110" name="Google Shape;110;p17"/>
          <p:cNvSpPr txBox="1">
            <a:spLocks noGrp="1"/>
          </p:cNvSpPr>
          <p:nvPr>
            <p:ph type="body" idx="1"/>
          </p:nvPr>
        </p:nvSpPr>
        <p:spPr/>
        <p:txBody>
          <a:bodyPr/>
          <a:lstStyle/>
          <a:p>
            <a:r>
              <a:rPr lang="en-US" dirty="0">
                <a:sym typeface="Arial"/>
              </a:rPr>
              <a:t>Once in school, continuing requirements:</a:t>
            </a:r>
          </a:p>
          <a:p>
            <a:pPr lvl="1"/>
            <a:r>
              <a:rPr lang="en-US" dirty="0">
                <a:sym typeface="Arial"/>
              </a:rPr>
              <a:t>Must not be in default on a federal student loan or owe repayment of a federal grant</a:t>
            </a:r>
          </a:p>
          <a:p>
            <a:pPr lvl="1"/>
            <a:r>
              <a:rPr lang="en-US" dirty="0">
                <a:sym typeface="Arial"/>
              </a:rPr>
              <a:t>Must be making satisfactory academic progress (SAP) as defined by the school</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5</a:t>
            </a:fld>
            <a:endParaRPr lang="en-US" dirty="0"/>
          </a:p>
        </p:txBody>
      </p:sp>
    </p:spTree>
    <p:extLst>
      <p:ext uri="{BB962C8B-B14F-4D97-AF65-F5344CB8AC3E}">
        <p14:creationId xmlns:p14="http://schemas.microsoft.com/office/powerpoint/2010/main" val="1392838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Institutional Student Information Record (ISIR)</a:t>
            </a:r>
          </a:p>
        </p:txBody>
      </p:sp>
      <p:sp>
        <p:nvSpPr>
          <p:cNvPr id="3" name="Content Placeholder 2"/>
          <p:cNvSpPr>
            <a:spLocks noGrp="1"/>
          </p:cNvSpPr>
          <p:nvPr>
            <p:ph idx="1"/>
          </p:nvPr>
        </p:nvSpPr>
        <p:spPr>
          <a:xfrm>
            <a:off x="5224228" y="1008223"/>
            <a:ext cx="3061565" cy="3645717"/>
          </a:xfrm>
        </p:spPr>
        <p:txBody>
          <a:bodyPr>
            <a:normAutofit lnSpcReduction="10000"/>
          </a:bodyPr>
          <a:lstStyle/>
          <a:p>
            <a:pPr>
              <a:buClr>
                <a:srgbClr val="005B99"/>
              </a:buClr>
            </a:pPr>
            <a:r>
              <a:rPr lang="en-US" dirty="0">
                <a:latin typeface="Arial" panose="020B0604020202020204" pitchFamily="34" charset="0"/>
                <a:cs typeface="Arial" panose="020B0604020202020204" pitchFamily="34" charset="0"/>
              </a:rPr>
              <a:t>FPS sends results to colleges listed on the FAFSA</a:t>
            </a:r>
          </a:p>
          <a:p>
            <a:pPr>
              <a:buClr>
                <a:srgbClr val="005B99"/>
              </a:buClr>
            </a:pPr>
            <a:r>
              <a:rPr lang="en-US" dirty="0">
                <a:latin typeface="Arial" panose="020B0604020202020204" pitchFamily="34" charset="0"/>
                <a:cs typeface="Arial" panose="020B0604020202020204" pitchFamily="34" charset="0"/>
              </a:rPr>
              <a:t>College reviews ISIR and may request additional documentation</a:t>
            </a: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50</a:t>
            </a:fld>
            <a:endParaRPr lang="en-US" dirty="0"/>
          </a:p>
        </p:txBody>
      </p:sp>
      <p:pic>
        <p:nvPicPr>
          <p:cNvPr id="5" name="Picture 4">
            <a:extLst>
              <a:ext uri="{FF2B5EF4-FFF2-40B4-BE49-F238E27FC236}">
                <a16:creationId xmlns:a16="http://schemas.microsoft.com/office/drawing/2014/main" id="{272E6914-40CE-4E52-9F7C-6B81278447ED}"/>
              </a:ext>
            </a:extLst>
          </p:cNvPr>
          <p:cNvPicPr>
            <a:picLocks noChangeAspect="1"/>
          </p:cNvPicPr>
          <p:nvPr/>
        </p:nvPicPr>
        <p:blipFill>
          <a:blip r:embed="rId2"/>
          <a:stretch>
            <a:fillRect/>
          </a:stretch>
        </p:blipFill>
        <p:spPr>
          <a:xfrm>
            <a:off x="1106207" y="894901"/>
            <a:ext cx="2873350" cy="38723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325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grpSp>
        <p:nvGrpSpPr>
          <p:cNvPr id="350" name="Google Shape;350;p56"/>
          <p:cNvGrpSpPr/>
          <p:nvPr/>
        </p:nvGrpSpPr>
        <p:grpSpPr>
          <a:xfrm>
            <a:off x="629427" y="1470991"/>
            <a:ext cx="7885146" cy="3117858"/>
            <a:chOff x="1036" y="58498"/>
            <a:chExt cx="10513528" cy="5124301"/>
          </a:xfrm>
        </p:grpSpPr>
        <p:sp>
          <p:nvSpPr>
            <p:cNvPr id="351" name="Google Shape;351;p56"/>
            <p:cNvSpPr/>
            <p:nvPr/>
          </p:nvSpPr>
          <p:spPr>
            <a:xfrm rot="16200000">
              <a:off x="1036" y="58498"/>
              <a:ext cx="5124301" cy="5124301"/>
            </a:xfrm>
            <a:prstGeom prst="downArrow">
              <a:avLst>
                <a:gd name="adj1" fmla="val 50000"/>
                <a:gd name="adj2" fmla="val 35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dirty="0"/>
            </a:p>
          </p:txBody>
        </p:sp>
        <p:sp>
          <p:nvSpPr>
            <p:cNvPr id="352" name="Google Shape;352;p56"/>
            <p:cNvSpPr txBox="1"/>
            <p:nvPr/>
          </p:nvSpPr>
          <p:spPr>
            <a:xfrm>
              <a:off x="1037" y="1339572"/>
              <a:ext cx="4227548" cy="2562151"/>
            </a:xfrm>
            <a:prstGeom prst="rect">
              <a:avLst/>
            </a:prstGeom>
            <a:noFill/>
            <a:ln>
              <a:noFill/>
            </a:ln>
          </p:spPr>
          <p:txBody>
            <a:bodyPr spcFirstLastPara="1" wrap="square" lIns="250688" tIns="250688" rIns="250688" bIns="250688" anchor="ctr" anchorCtr="0">
              <a:noAutofit/>
            </a:bodyPr>
            <a:lstStyle/>
            <a:p>
              <a:pPr algn="ctr">
                <a:lnSpc>
                  <a:spcPct val="90000"/>
                </a:lnSpc>
                <a:buClr>
                  <a:schemeClr val="lt1"/>
                </a:buClr>
                <a:buSzPts val="4700"/>
              </a:pPr>
              <a:r>
                <a:rPr lang="en-US" sz="3525" dirty="0">
                  <a:solidFill>
                    <a:schemeClr val="lt1"/>
                  </a:solidFill>
                  <a:latin typeface="Calibri"/>
                  <a:ea typeface="Calibri"/>
                  <a:cs typeface="Calibri"/>
                  <a:sym typeface="Calibri"/>
                </a:rPr>
                <a:t>Unusual Circumstances</a:t>
              </a:r>
              <a:endParaRPr sz="1350" dirty="0"/>
            </a:p>
          </p:txBody>
        </p:sp>
        <p:sp>
          <p:nvSpPr>
            <p:cNvPr id="353" name="Google Shape;353;p56"/>
            <p:cNvSpPr/>
            <p:nvPr/>
          </p:nvSpPr>
          <p:spPr>
            <a:xfrm rot="5400000">
              <a:off x="5390262" y="58498"/>
              <a:ext cx="5124301" cy="5124301"/>
            </a:xfrm>
            <a:prstGeom prst="downArrow">
              <a:avLst>
                <a:gd name="adj1" fmla="val 50000"/>
                <a:gd name="adj2" fmla="val 35000"/>
              </a:avLst>
            </a:prstGeom>
            <a:solidFill>
              <a:srgbClr val="33336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dirty="0"/>
            </a:p>
          </p:txBody>
        </p:sp>
        <p:sp>
          <p:nvSpPr>
            <p:cNvPr id="354" name="Google Shape;354;p56"/>
            <p:cNvSpPr txBox="1"/>
            <p:nvPr/>
          </p:nvSpPr>
          <p:spPr>
            <a:xfrm>
              <a:off x="6287016" y="1339573"/>
              <a:ext cx="4227548" cy="2562151"/>
            </a:xfrm>
            <a:prstGeom prst="rect">
              <a:avLst/>
            </a:prstGeom>
            <a:noFill/>
            <a:ln>
              <a:noFill/>
            </a:ln>
          </p:spPr>
          <p:txBody>
            <a:bodyPr spcFirstLastPara="1" wrap="square" lIns="250688" tIns="250688" rIns="250688" bIns="250688" anchor="ctr" anchorCtr="0">
              <a:noAutofit/>
            </a:bodyPr>
            <a:lstStyle/>
            <a:p>
              <a:pPr algn="ctr">
                <a:lnSpc>
                  <a:spcPct val="90000"/>
                </a:lnSpc>
                <a:buClr>
                  <a:schemeClr val="lt1"/>
                </a:buClr>
                <a:buSzPts val="4700"/>
              </a:pPr>
              <a:r>
                <a:rPr lang="en-US" sz="3525" dirty="0">
                  <a:solidFill>
                    <a:schemeClr val="lt1"/>
                  </a:solidFill>
                  <a:latin typeface="Calibri"/>
                  <a:ea typeface="Calibri"/>
                  <a:cs typeface="Calibri"/>
                  <a:sym typeface="Calibri"/>
                </a:rPr>
                <a:t>Dependency Status</a:t>
              </a:r>
              <a:endParaRPr sz="1350" dirty="0"/>
            </a:p>
          </p:txBody>
        </p:sp>
      </p:grpSp>
      <p:sp>
        <p:nvSpPr>
          <p:cNvPr id="4" name="Title 3">
            <a:extLst>
              <a:ext uri="{FF2B5EF4-FFF2-40B4-BE49-F238E27FC236}">
                <a16:creationId xmlns:a16="http://schemas.microsoft.com/office/drawing/2014/main" id="{53DE3759-7D17-4A43-AA35-0802D6C8A65C}"/>
              </a:ext>
            </a:extLst>
          </p:cNvPr>
          <p:cNvSpPr>
            <a:spLocks noGrp="1"/>
          </p:cNvSpPr>
          <p:nvPr>
            <p:ph type="title"/>
          </p:nvPr>
        </p:nvSpPr>
        <p:spPr/>
        <p:txBody>
          <a:bodyPr/>
          <a:lstStyle/>
          <a:p>
            <a:r>
              <a:rPr lang="en-US" dirty="0"/>
              <a:t>Determining Dependency Status</a:t>
            </a:r>
          </a:p>
        </p:txBody>
      </p:sp>
      <p:sp>
        <p:nvSpPr>
          <p:cNvPr id="2" name="Slide Number Placeholder 1"/>
          <p:cNvSpPr>
            <a:spLocks noGrp="1"/>
          </p:cNvSpPr>
          <p:nvPr>
            <p:ph type="sldNum" sz="quarter" idx="12"/>
          </p:nvPr>
        </p:nvSpPr>
        <p:spPr/>
        <p:txBody>
          <a:bodyPr/>
          <a:lstStyle/>
          <a:p>
            <a:fld id="{B82CCC60-E8CD-4174-8B1A-7DF615B22EEF}" type="slidenum">
              <a:rPr lang="en-US" smtClean="0"/>
              <a:pPr/>
              <a:t>51</a:t>
            </a:fld>
            <a:endParaRPr lang="en-US" dirty="0"/>
          </a:p>
        </p:txBody>
      </p:sp>
    </p:spTree>
    <p:extLst>
      <p:ext uri="{BB962C8B-B14F-4D97-AF65-F5344CB8AC3E}">
        <p14:creationId xmlns:p14="http://schemas.microsoft.com/office/powerpoint/2010/main" val="1223481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p:txBody>
          <a:bodyPr/>
          <a:lstStyle/>
          <a:p>
            <a:r>
              <a:rPr lang="en-US" dirty="0"/>
              <a:t>Dependent Status</a:t>
            </a:r>
          </a:p>
        </p:txBody>
      </p:sp>
      <p:sp>
        <p:nvSpPr>
          <p:cNvPr id="360" name="Google Shape;360;p57"/>
          <p:cNvSpPr txBox="1">
            <a:spLocks noGrp="1"/>
          </p:cNvSpPr>
          <p:nvPr>
            <p:ph type="body" idx="1"/>
          </p:nvPr>
        </p:nvSpPr>
        <p:spPr/>
        <p:txBody>
          <a:bodyPr/>
          <a:lstStyle/>
          <a:p>
            <a:r>
              <a:rPr lang="en-US" dirty="0">
                <a:sym typeface="Arial"/>
              </a:rPr>
              <a:t>A student who is under 24 years of age</a:t>
            </a:r>
            <a:endParaRPr lang="en-US" dirty="0"/>
          </a:p>
          <a:p>
            <a:r>
              <a:rPr lang="en-US" dirty="0">
                <a:sym typeface="Arial"/>
              </a:rPr>
              <a:t>Unmarried</a:t>
            </a:r>
            <a:endParaRPr lang="en-US" dirty="0"/>
          </a:p>
          <a:p>
            <a:r>
              <a:rPr lang="en-US" dirty="0">
                <a:sym typeface="Arial"/>
              </a:rPr>
              <a:t>Not an orphan or ward of the state</a:t>
            </a:r>
            <a:endParaRPr lang="en-US" dirty="0"/>
          </a:p>
          <a:p>
            <a:r>
              <a:rPr lang="en-US" dirty="0">
                <a:sym typeface="Arial"/>
              </a:rPr>
              <a:t>Has no legal dependent(s)</a:t>
            </a:r>
            <a:endParaRPr lang="en-US" dirty="0"/>
          </a:p>
          <a:p>
            <a:r>
              <a:rPr lang="en-US" dirty="0">
                <a:sym typeface="Arial"/>
              </a:rPr>
              <a:t>Not a veteran of the U.S. Armed forces</a:t>
            </a:r>
            <a:endParaRPr lang="en-US" dirty="0"/>
          </a:p>
          <a:p>
            <a:r>
              <a:rPr lang="en-US" dirty="0">
                <a:sym typeface="Arial"/>
              </a:rPr>
              <a:t>Is not working on a graduate degree</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52</a:t>
            </a:fld>
            <a:endParaRPr lang="en-US" dirty="0"/>
          </a:p>
        </p:txBody>
      </p:sp>
    </p:spTree>
    <p:extLst>
      <p:ext uri="{BB962C8B-B14F-4D97-AF65-F5344CB8AC3E}">
        <p14:creationId xmlns:p14="http://schemas.microsoft.com/office/powerpoint/2010/main" val="32329690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8"/>
          <p:cNvSpPr txBox="1">
            <a:spLocks noGrp="1"/>
          </p:cNvSpPr>
          <p:nvPr>
            <p:ph type="title"/>
          </p:nvPr>
        </p:nvSpPr>
        <p:spPr/>
        <p:txBody>
          <a:bodyPr/>
          <a:lstStyle/>
          <a:p>
            <a:r>
              <a:rPr lang="en-US" dirty="0"/>
              <a:t>Independent Status</a:t>
            </a:r>
          </a:p>
        </p:txBody>
      </p:sp>
      <p:sp>
        <p:nvSpPr>
          <p:cNvPr id="366" name="Google Shape;366;p58"/>
          <p:cNvSpPr txBox="1">
            <a:spLocks noGrp="1"/>
          </p:cNvSpPr>
          <p:nvPr>
            <p:ph type="body" idx="1"/>
          </p:nvPr>
        </p:nvSpPr>
        <p:spPr>
          <a:xfrm>
            <a:off x="448965" y="894901"/>
            <a:ext cx="8246070" cy="3717548"/>
          </a:xfrm>
        </p:spPr>
        <p:txBody>
          <a:bodyPr>
            <a:normAutofit fontScale="92500" lnSpcReduction="10000"/>
          </a:bodyPr>
          <a:lstStyle/>
          <a:p>
            <a:r>
              <a:rPr lang="en-US" dirty="0">
                <a:sym typeface="Arial"/>
              </a:rPr>
              <a:t>If a student answers yes to any of the questions in Step One of the FAFSA, then they are considered independent and do not have to provide parent information.</a:t>
            </a:r>
          </a:p>
          <a:p>
            <a:pPr marL="0" indent="0">
              <a:buNone/>
            </a:pPr>
            <a:endParaRPr lang="en-US" dirty="0">
              <a:sym typeface="Arial"/>
            </a:endParaRPr>
          </a:p>
          <a:p>
            <a:r>
              <a:rPr lang="en-US" dirty="0">
                <a:sym typeface="Arial"/>
              </a:rPr>
              <a:t>The following circumstances can also make a student independent:</a:t>
            </a:r>
            <a:endParaRPr lang="en-US" dirty="0"/>
          </a:p>
          <a:p>
            <a:pPr lvl="1"/>
            <a:r>
              <a:rPr lang="en-US" dirty="0">
                <a:sym typeface="Arial"/>
              </a:rPr>
              <a:t>Is emancipated</a:t>
            </a:r>
          </a:p>
          <a:p>
            <a:pPr lvl="1"/>
            <a:r>
              <a:rPr lang="en-US" dirty="0">
                <a:sym typeface="Arial"/>
              </a:rPr>
              <a:t>Is in a legal guardianship</a:t>
            </a:r>
            <a:endParaRPr lang="en-US" dirty="0"/>
          </a:p>
          <a:p>
            <a:pPr lvl="1"/>
            <a:r>
              <a:rPr lang="en-US" dirty="0">
                <a:sym typeface="Arial"/>
              </a:rPr>
              <a:t>Is homeless or at risk of being homeless</a:t>
            </a:r>
          </a:p>
          <a:p>
            <a:pPr lvl="1"/>
            <a:r>
              <a:rPr lang="en-US" dirty="0">
                <a:sym typeface="Arial"/>
              </a:rPr>
              <a:t>Was in foster care any time AFTER turning 13 years old</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53</a:t>
            </a:fld>
            <a:endParaRPr lang="en-US" dirty="0"/>
          </a:p>
        </p:txBody>
      </p:sp>
    </p:spTree>
    <p:extLst>
      <p:ext uri="{BB962C8B-B14F-4D97-AF65-F5344CB8AC3E}">
        <p14:creationId xmlns:p14="http://schemas.microsoft.com/office/powerpoint/2010/main" val="2798148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9"/>
          <p:cNvSpPr txBox="1">
            <a:spLocks noGrp="1"/>
          </p:cNvSpPr>
          <p:nvPr>
            <p:ph type="title"/>
          </p:nvPr>
        </p:nvSpPr>
        <p:spPr/>
        <p:txBody>
          <a:bodyPr>
            <a:normAutofit fontScale="90000"/>
          </a:bodyPr>
          <a:lstStyle/>
          <a:p>
            <a:r>
              <a:rPr lang="en-US" dirty="0"/>
              <a:t>Unacceptable Reasons for Independent Status</a:t>
            </a:r>
          </a:p>
        </p:txBody>
      </p:sp>
      <p:sp>
        <p:nvSpPr>
          <p:cNvPr id="372" name="Google Shape;372;p59"/>
          <p:cNvSpPr txBox="1">
            <a:spLocks noGrp="1"/>
          </p:cNvSpPr>
          <p:nvPr>
            <p:ph type="body" idx="1"/>
          </p:nvPr>
        </p:nvSpPr>
        <p:spPr/>
        <p:txBody>
          <a:bodyPr/>
          <a:lstStyle/>
          <a:p>
            <a:r>
              <a:rPr lang="en-US" dirty="0">
                <a:sym typeface="Arial"/>
              </a:rPr>
              <a:t>Parents do not claim student on taxes</a:t>
            </a:r>
            <a:endParaRPr lang="en-US" dirty="0"/>
          </a:p>
          <a:p>
            <a:r>
              <a:rPr lang="en-US" dirty="0">
                <a:sym typeface="Arial"/>
              </a:rPr>
              <a:t>Student lives on own and supports self</a:t>
            </a:r>
            <a:endParaRPr lang="en-US" dirty="0"/>
          </a:p>
          <a:p>
            <a:r>
              <a:rPr lang="en-US" dirty="0">
                <a:sym typeface="Arial"/>
              </a:rPr>
              <a:t>Parents do not want to help pay for college</a:t>
            </a:r>
            <a:endParaRPr lang="en-US" dirty="0"/>
          </a:p>
          <a:p>
            <a:r>
              <a:rPr lang="en-US" dirty="0">
                <a:sym typeface="Arial"/>
              </a:rPr>
              <a:t>Parents/Stepparents refuse to provide information for FAFSA</a:t>
            </a:r>
          </a:p>
        </p:txBody>
      </p:sp>
      <p:sp>
        <p:nvSpPr>
          <p:cNvPr id="2" name="Slide Number Placeholder 1"/>
          <p:cNvSpPr>
            <a:spLocks noGrp="1"/>
          </p:cNvSpPr>
          <p:nvPr>
            <p:ph type="sldNum" sz="quarter" idx="12"/>
          </p:nvPr>
        </p:nvSpPr>
        <p:spPr/>
        <p:txBody>
          <a:bodyPr/>
          <a:lstStyle/>
          <a:p>
            <a:fld id="{B82CCC60-E8CD-4174-8B1A-7DF615B22EEF}" type="slidenum">
              <a:rPr lang="en-US" smtClean="0"/>
              <a:pPr/>
              <a:t>54</a:t>
            </a:fld>
            <a:endParaRPr lang="en-US" dirty="0"/>
          </a:p>
        </p:txBody>
      </p:sp>
    </p:spTree>
    <p:extLst>
      <p:ext uri="{BB962C8B-B14F-4D97-AF65-F5344CB8AC3E}">
        <p14:creationId xmlns:p14="http://schemas.microsoft.com/office/powerpoint/2010/main" val="4058121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8" name="TextBox 7">
            <a:extLst>
              <a:ext uri="{FF2B5EF4-FFF2-40B4-BE49-F238E27FC236}">
                <a16:creationId xmlns:a16="http://schemas.microsoft.com/office/drawing/2014/main" id="{038D448F-0346-7840-97B0-714296240070}"/>
              </a:ext>
            </a:extLst>
          </p:cNvPr>
          <p:cNvSpPr txBox="1"/>
          <p:nvPr/>
        </p:nvSpPr>
        <p:spPr>
          <a:xfrm>
            <a:off x="693235" y="4250198"/>
            <a:ext cx="7757530" cy="392159"/>
          </a:xfrm>
          <a:prstGeom prst="rect">
            <a:avLst/>
          </a:prstGeom>
          <a:noFill/>
          <a:effectLst/>
        </p:spPr>
        <p:txBody>
          <a:bodyPr wrap="square" rtlCol="0">
            <a:spAutoFit/>
          </a:bodyPr>
          <a:lstStyle/>
          <a:p>
            <a:pPr>
              <a:lnSpc>
                <a:spcPct val="115000"/>
              </a:lnSpc>
              <a:spcBef>
                <a:spcPts val="75"/>
              </a:spcBef>
              <a:buClr>
                <a:schemeClr val="dk1"/>
              </a:buClr>
              <a:buSzPts val="1100"/>
            </a:pPr>
            <a:r>
              <a:rPr lang="en-US" u="sng" dirty="0">
                <a:solidFill>
                  <a:srgbClr val="0343E5"/>
                </a:solidFill>
                <a:ea typeface="Arial"/>
                <a:cs typeface="Arial"/>
                <a:sym typeface="Arial"/>
                <a:hlinkClick r:id="rId3"/>
              </a:rPr>
              <a:t>https://studentaid.gov/help-center/answers/article/what-is-dependency-status</a:t>
            </a:r>
            <a:endParaRPr lang="en-US" dirty="0">
              <a:solidFill>
                <a:srgbClr val="0343E5"/>
              </a:solidFill>
            </a:endParaRPr>
          </a:p>
        </p:txBody>
      </p:sp>
      <p:sp>
        <p:nvSpPr>
          <p:cNvPr id="4" name="Title 3">
            <a:extLst>
              <a:ext uri="{FF2B5EF4-FFF2-40B4-BE49-F238E27FC236}">
                <a16:creationId xmlns:a16="http://schemas.microsoft.com/office/drawing/2014/main" id="{01F821A2-E54E-4056-BF29-406F8B3E530C}"/>
              </a:ext>
            </a:extLst>
          </p:cNvPr>
          <p:cNvSpPr>
            <a:spLocks noGrp="1"/>
          </p:cNvSpPr>
          <p:nvPr>
            <p:ph type="title"/>
          </p:nvPr>
        </p:nvSpPr>
        <p:spPr/>
        <p:txBody>
          <a:bodyPr/>
          <a:lstStyle/>
          <a:p>
            <a:r>
              <a:rPr lang="en-US" dirty="0"/>
              <a:t>Dependency Status</a:t>
            </a:r>
          </a:p>
        </p:txBody>
      </p:sp>
      <p:sp>
        <p:nvSpPr>
          <p:cNvPr id="2" name="Slide Number Placeholder 1"/>
          <p:cNvSpPr>
            <a:spLocks noGrp="1"/>
          </p:cNvSpPr>
          <p:nvPr>
            <p:ph type="sldNum" sz="quarter" idx="12"/>
          </p:nvPr>
        </p:nvSpPr>
        <p:spPr/>
        <p:txBody>
          <a:bodyPr/>
          <a:lstStyle/>
          <a:p>
            <a:fld id="{B82CCC60-E8CD-4174-8B1A-7DF615B22EEF}" type="slidenum">
              <a:rPr lang="en-US" smtClean="0"/>
              <a:pPr/>
              <a:t>55</a:t>
            </a:fld>
            <a:endParaRPr lang="en-US" dirty="0"/>
          </a:p>
        </p:txBody>
      </p:sp>
      <p:pic>
        <p:nvPicPr>
          <p:cNvPr id="5" name="Picture 4">
            <a:extLst>
              <a:ext uri="{FF2B5EF4-FFF2-40B4-BE49-F238E27FC236}">
                <a16:creationId xmlns:a16="http://schemas.microsoft.com/office/drawing/2014/main" id="{EF315A90-86ED-2E2D-B8D3-B210CDC992CE}"/>
              </a:ext>
            </a:extLst>
          </p:cNvPr>
          <p:cNvPicPr>
            <a:picLocks noChangeAspect="1"/>
          </p:cNvPicPr>
          <p:nvPr/>
        </p:nvPicPr>
        <p:blipFill>
          <a:blip r:embed="rId4"/>
          <a:stretch>
            <a:fillRect/>
          </a:stretch>
        </p:blipFill>
        <p:spPr>
          <a:xfrm>
            <a:off x="514639" y="865421"/>
            <a:ext cx="3838420" cy="3206511"/>
          </a:xfrm>
          <a:prstGeom prst="rect">
            <a:avLst/>
          </a:prstGeom>
        </p:spPr>
      </p:pic>
      <p:pic>
        <p:nvPicPr>
          <p:cNvPr id="7" name="Picture 6">
            <a:extLst>
              <a:ext uri="{FF2B5EF4-FFF2-40B4-BE49-F238E27FC236}">
                <a16:creationId xmlns:a16="http://schemas.microsoft.com/office/drawing/2014/main" id="{B5FBCC97-5ADA-2B92-A239-B7581869E475}"/>
              </a:ext>
            </a:extLst>
          </p:cNvPr>
          <p:cNvPicPr>
            <a:picLocks noChangeAspect="1"/>
          </p:cNvPicPr>
          <p:nvPr/>
        </p:nvPicPr>
        <p:blipFill>
          <a:blip r:embed="rId5"/>
          <a:stretch>
            <a:fillRect/>
          </a:stretch>
        </p:blipFill>
        <p:spPr>
          <a:xfrm>
            <a:off x="5393182" y="865421"/>
            <a:ext cx="2503808" cy="3206511"/>
          </a:xfrm>
          <a:prstGeom prst="rect">
            <a:avLst/>
          </a:prstGeom>
        </p:spPr>
      </p:pic>
    </p:spTree>
    <p:extLst>
      <p:ext uri="{BB962C8B-B14F-4D97-AF65-F5344CB8AC3E}">
        <p14:creationId xmlns:p14="http://schemas.microsoft.com/office/powerpoint/2010/main" val="3229347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492600-5047-4265-B528-C3944B64E514}"/>
              </a:ext>
            </a:extLst>
          </p:cNvPr>
          <p:cNvSpPr>
            <a:spLocks noGrp="1"/>
          </p:cNvSpPr>
          <p:nvPr>
            <p:ph type="title"/>
          </p:nvPr>
        </p:nvSpPr>
        <p:spPr/>
        <p:txBody>
          <a:bodyPr/>
          <a:lstStyle/>
          <a:p>
            <a:r>
              <a:rPr lang="en-US" dirty="0"/>
              <a:t>Dependency Overrides</a:t>
            </a:r>
          </a:p>
        </p:txBody>
      </p:sp>
      <p:sp>
        <p:nvSpPr>
          <p:cNvPr id="3" name="Text Placeholder 2">
            <a:extLst>
              <a:ext uri="{FF2B5EF4-FFF2-40B4-BE49-F238E27FC236}">
                <a16:creationId xmlns:a16="http://schemas.microsoft.com/office/drawing/2014/main" id="{050F30F9-6AE7-B844-B51D-4ACE5DEA18F2}"/>
              </a:ext>
            </a:extLst>
          </p:cNvPr>
          <p:cNvSpPr>
            <a:spLocks noGrp="1"/>
          </p:cNvSpPr>
          <p:nvPr>
            <p:ph type="body" idx="1"/>
          </p:nvPr>
        </p:nvSpPr>
        <p:spPr/>
        <p:txBody>
          <a:bodyPr/>
          <a:lstStyle/>
          <a:p>
            <a:r>
              <a:rPr lang="en-US" dirty="0"/>
              <a:t>Financial Aid Office has authority to change the filing status from dependent to independent</a:t>
            </a:r>
          </a:p>
          <a:p>
            <a:r>
              <a:rPr lang="en-US" dirty="0"/>
              <a:t>Student must present documentation of situation</a:t>
            </a:r>
          </a:p>
          <a:p>
            <a:r>
              <a:rPr lang="en-US" dirty="0"/>
              <a:t>Unusual circumstances include:</a:t>
            </a:r>
          </a:p>
          <a:p>
            <a:pPr lvl="1"/>
            <a:r>
              <a:rPr lang="en-US" dirty="0"/>
              <a:t>Abuse at home</a:t>
            </a:r>
          </a:p>
          <a:p>
            <a:pPr lvl="1"/>
            <a:r>
              <a:rPr lang="en-US" dirty="0"/>
              <a:t>Abandonment by parents</a:t>
            </a:r>
          </a:p>
          <a:p>
            <a:pPr lvl="1"/>
            <a:r>
              <a:rPr lang="en-US" dirty="0"/>
              <a:t>Death of parents or </a:t>
            </a:r>
            <a:r>
              <a:rPr lang="en-US" dirty="0" err="1"/>
              <a:t>encarceration</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56</a:t>
            </a:fld>
            <a:endParaRPr lang="en-US" dirty="0"/>
          </a:p>
        </p:txBody>
      </p:sp>
    </p:spTree>
    <p:extLst>
      <p:ext uri="{BB962C8B-B14F-4D97-AF65-F5344CB8AC3E}">
        <p14:creationId xmlns:p14="http://schemas.microsoft.com/office/powerpoint/2010/main" val="18996265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FBD283-F274-41B8-BCB1-71646096310A}"/>
              </a:ext>
            </a:extLst>
          </p:cNvPr>
          <p:cNvSpPr>
            <a:spLocks noGrp="1"/>
          </p:cNvSpPr>
          <p:nvPr>
            <p:ph type="title"/>
          </p:nvPr>
        </p:nvSpPr>
        <p:spPr/>
        <p:txBody>
          <a:bodyPr/>
          <a:lstStyle/>
          <a:p>
            <a:r>
              <a:rPr lang="en-US" dirty="0"/>
              <a:t>Dependency Overrides</a:t>
            </a:r>
          </a:p>
        </p:txBody>
      </p:sp>
      <p:sp>
        <p:nvSpPr>
          <p:cNvPr id="3" name="Text Placeholder 2">
            <a:extLst>
              <a:ext uri="{FF2B5EF4-FFF2-40B4-BE49-F238E27FC236}">
                <a16:creationId xmlns:a16="http://schemas.microsoft.com/office/drawing/2014/main" id="{AD34094A-E668-214C-8BF1-FFCAC9250552}"/>
              </a:ext>
            </a:extLst>
          </p:cNvPr>
          <p:cNvSpPr>
            <a:spLocks noGrp="1"/>
          </p:cNvSpPr>
          <p:nvPr>
            <p:ph type="body" idx="1"/>
          </p:nvPr>
        </p:nvSpPr>
        <p:spPr/>
        <p:txBody>
          <a:bodyPr/>
          <a:lstStyle/>
          <a:p>
            <a:r>
              <a:rPr lang="en-US" dirty="0"/>
              <a:t>Documentation from third party:</a:t>
            </a:r>
          </a:p>
          <a:p>
            <a:pPr lvl="1"/>
            <a:r>
              <a:rPr lang="en-US" dirty="0"/>
              <a:t>Teacher</a:t>
            </a:r>
          </a:p>
          <a:p>
            <a:pPr lvl="1"/>
            <a:r>
              <a:rPr lang="en-US" dirty="0"/>
              <a:t> Social worker</a:t>
            </a:r>
          </a:p>
          <a:p>
            <a:pPr lvl="1"/>
            <a:r>
              <a:rPr lang="en-US" dirty="0"/>
              <a:t> Member of clergy</a:t>
            </a:r>
          </a:p>
          <a:p>
            <a:pPr lvl="1"/>
            <a:r>
              <a:rPr lang="en-US" dirty="0"/>
              <a:t> Court system</a:t>
            </a:r>
          </a:p>
          <a:p>
            <a:pPr lvl="1"/>
            <a:r>
              <a:rPr lang="en-US" dirty="0"/>
              <a:t> Law enforcement</a:t>
            </a:r>
          </a:p>
        </p:txBody>
      </p:sp>
      <p:sp>
        <p:nvSpPr>
          <p:cNvPr id="2" name="Slide Number Placeholder 1"/>
          <p:cNvSpPr>
            <a:spLocks noGrp="1"/>
          </p:cNvSpPr>
          <p:nvPr>
            <p:ph type="sldNum" sz="quarter" idx="12"/>
          </p:nvPr>
        </p:nvSpPr>
        <p:spPr/>
        <p:txBody>
          <a:bodyPr/>
          <a:lstStyle/>
          <a:p>
            <a:fld id="{B82CCC60-E8CD-4174-8B1A-7DF615B22EEF}" type="slidenum">
              <a:rPr lang="en-US" smtClean="0"/>
              <a:pPr/>
              <a:t>57</a:t>
            </a:fld>
            <a:endParaRPr lang="en-US" dirty="0"/>
          </a:p>
        </p:txBody>
      </p:sp>
    </p:spTree>
    <p:extLst>
      <p:ext uri="{BB962C8B-B14F-4D97-AF65-F5344CB8AC3E}">
        <p14:creationId xmlns:p14="http://schemas.microsoft.com/office/powerpoint/2010/main" val="2373188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A8FFE20-C12E-4B57-86BE-83DAC18D5AC6}"/>
              </a:ext>
            </a:extLst>
          </p:cNvPr>
          <p:cNvSpPr>
            <a:spLocks noGrp="1"/>
          </p:cNvSpPr>
          <p:nvPr>
            <p:ph type="title"/>
          </p:nvPr>
        </p:nvSpPr>
        <p:spPr/>
        <p:txBody>
          <a:bodyPr/>
          <a:lstStyle/>
          <a:p>
            <a:r>
              <a:rPr lang="en-US" dirty="0"/>
              <a:t>Who is a parent?</a:t>
            </a:r>
          </a:p>
        </p:txBody>
      </p:sp>
      <p:sp>
        <p:nvSpPr>
          <p:cNvPr id="5" name="Text Placeholder 4">
            <a:extLst>
              <a:ext uri="{FF2B5EF4-FFF2-40B4-BE49-F238E27FC236}">
                <a16:creationId xmlns:a16="http://schemas.microsoft.com/office/drawing/2014/main" id="{30452BB4-EC78-6640-8957-8F64FBB77EF6}"/>
              </a:ext>
            </a:extLst>
          </p:cNvPr>
          <p:cNvSpPr>
            <a:spLocks noGrp="1"/>
          </p:cNvSpPr>
          <p:nvPr>
            <p:ph type="body" idx="1"/>
          </p:nvPr>
        </p:nvSpPr>
        <p:spPr/>
        <p:txBody>
          <a:bodyPr>
            <a:normAutofit/>
          </a:bodyPr>
          <a:lstStyle/>
          <a:p>
            <a:r>
              <a:rPr lang="en-US" dirty="0"/>
              <a:t>Biological parents</a:t>
            </a:r>
          </a:p>
          <a:p>
            <a:r>
              <a:rPr lang="en-US" dirty="0"/>
              <a:t>Adoptive parents</a:t>
            </a:r>
          </a:p>
          <a:p>
            <a:r>
              <a:rPr lang="en-US" dirty="0"/>
              <a:t>Stepparents, if they are married to the student’s biological or adoptive parent</a:t>
            </a:r>
          </a:p>
          <a:p>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58</a:t>
            </a:fld>
            <a:endParaRPr lang="en-US" dirty="0"/>
          </a:p>
        </p:txBody>
      </p:sp>
    </p:spTree>
    <p:extLst>
      <p:ext uri="{BB962C8B-B14F-4D97-AF65-F5344CB8AC3E}">
        <p14:creationId xmlns:p14="http://schemas.microsoft.com/office/powerpoint/2010/main" val="15798679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24274E6C-9AD0-4D6A-B7D7-109C408CADD4}"/>
              </a:ext>
            </a:extLst>
          </p:cNvPr>
          <p:cNvSpPr>
            <a:spLocks noGrp="1"/>
          </p:cNvSpPr>
          <p:nvPr>
            <p:ph type="title"/>
          </p:nvPr>
        </p:nvSpPr>
        <p:spPr/>
        <p:txBody>
          <a:bodyPr/>
          <a:lstStyle/>
          <a:p>
            <a:r>
              <a:rPr lang="en-US" dirty="0"/>
              <a:t>Who is not a parent?</a:t>
            </a:r>
          </a:p>
        </p:txBody>
      </p:sp>
      <p:sp>
        <p:nvSpPr>
          <p:cNvPr id="3" name="Text Placeholder 2">
            <a:extLst>
              <a:ext uri="{FF2B5EF4-FFF2-40B4-BE49-F238E27FC236}">
                <a16:creationId xmlns:a16="http://schemas.microsoft.com/office/drawing/2014/main" id="{9B9195A4-3427-3749-8496-C7E7FA4FB665}"/>
              </a:ext>
            </a:extLst>
          </p:cNvPr>
          <p:cNvSpPr>
            <a:spLocks noGrp="1"/>
          </p:cNvSpPr>
          <p:nvPr>
            <p:ph type="body" idx="1"/>
          </p:nvPr>
        </p:nvSpPr>
        <p:spPr/>
        <p:txBody>
          <a:bodyPr/>
          <a:lstStyle/>
          <a:p>
            <a:r>
              <a:rPr lang="en-US" dirty="0"/>
              <a:t>Foster parents</a:t>
            </a:r>
          </a:p>
          <a:p>
            <a:r>
              <a:rPr lang="en-US" dirty="0"/>
              <a:t>Legal guardians who have not adopted the student</a:t>
            </a:r>
          </a:p>
          <a:p>
            <a:r>
              <a:rPr lang="en-US" dirty="0"/>
              <a:t>Any relatives (including grandparents) who have not adopted the student</a:t>
            </a:r>
          </a:p>
          <a:p>
            <a:r>
              <a:rPr lang="en-US" dirty="0"/>
              <a:t>Widowed stepparents who have not adopted the student</a:t>
            </a:r>
          </a:p>
        </p:txBody>
      </p:sp>
      <p:sp>
        <p:nvSpPr>
          <p:cNvPr id="2" name="Slide Number Placeholder 1"/>
          <p:cNvSpPr>
            <a:spLocks noGrp="1"/>
          </p:cNvSpPr>
          <p:nvPr>
            <p:ph type="sldNum" sz="quarter" idx="12"/>
          </p:nvPr>
        </p:nvSpPr>
        <p:spPr/>
        <p:txBody>
          <a:bodyPr/>
          <a:lstStyle/>
          <a:p>
            <a:fld id="{B82CCC60-E8CD-4174-8B1A-7DF615B22EEF}" type="slidenum">
              <a:rPr lang="en-US" smtClean="0"/>
              <a:pPr/>
              <a:t>59</a:t>
            </a:fld>
            <a:endParaRPr lang="en-US" dirty="0"/>
          </a:p>
        </p:txBody>
      </p:sp>
    </p:spTree>
    <p:extLst>
      <p:ext uri="{BB962C8B-B14F-4D97-AF65-F5344CB8AC3E}">
        <p14:creationId xmlns:p14="http://schemas.microsoft.com/office/powerpoint/2010/main" val="222838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p:txBody>
          <a:bodyPr/>
          <a:lstStyle/>
          <a:p>
            <a:r>
              <a:rPr lang="en-US" dirty="0"/>
              <a:t>Terminology</a:t>
            </a:r>
          </a:p>
        </p:txBody>
      </p:sp>
      <p:sp>
        <p:nvSpPr>
          <p:cNvPr id="116" name="Google Shape;116;p18"/>
          <p:cNvSpPr txBox="1">
            <a:spLocks noGrp="1"/>
          </p:cNvSpPr>
          <p:nvPr>
            <p:ph type="body" idx="1"/>
          </p:nvPr>
        </p:nvSpPr>
        <p:spPr/>
        <p:txBody>
          <a:bodyPr/>
          <a:lstStyle/>
          <a:p>
            <a:r>
              <a:rPr lang="en-US" dirty="0">
                <a:sym typeface="Arial"/>
              </a:rPr>
              <a:t>The Department of Education uses information from the Free Application for Federal Student Aid (FAFSA) to calculate aid eligibility using a formula established by Congress. </a:t>
            </a:r>
          </a:p>
          <a:p>
            <a:r>
              <a:rPr lang="en-US" dirty="0">
                <a:sym typeface="Arial"/>
              </a:rPr>
              <a:t>To understand how the formula works, it helps to understand some of the terminology. </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6</a:t>
            </a:fld>
            <a:endParaRPr lang="en-US" dirty="0"/>
          </a:p>
        </p:txBody>
      </p:sp>
    </p:spTree>
    <p:extLst>
      <p:ext uri="{BB962C8B-B14F-4D97-AF65-F5344CB8AC3E}">
        <p14:creationId xmlns:p14="http://schemas.microsoft.com/office/powerpoint/2010/main" val="175565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2B99BB0-9552-4088-8DFB-156338F03D14}"/>
              </a:ext>
            </a:extLst>
          </p:cNvPr>
          <p:cNvSpPr>
            <a:spLocks noGrp="1"/>
          </p:cNvSpPr>
          <p:nvPr>
            <p:ph type="title"/>
          </p:nvPr>
        </p:nvSpPr>
        <p:spPr>
          <a:xfrm>
            <a:off x="173865" y="131375"/>
            <a:ext cx="8521170" cy="763526"/>
          </a:xfrm>
        </p:spPr>
        <p:txBody>
          <a:bodyPr>
            <a:noAutofit/>
          </a:bodyPr>
          <a:lstStyle/>
          <a:p>
            <a:r>
              <a:rPr lang="en-US" sz="2800" dirty="0"/>
              <a:t>Determining Parent When Filing For Dependent Students</a:t>
            </a:r>
          </a:p>
        </p:txBody>
      </p:sp>
      <p:sp>
        <p:nvSpPr>
          <p:cNvPr id="2" name="Slide Number Placeholder 1"/>
          <p:cNvSpPr>
            <a:spLocks noGrp="1"/>
          </p:cNvSpPr>
          <p:nvPr>
            <p:ph type="sldNum" sz="quarter" idx="12"/>
          </p:nvPr>
        </p:nvSpPr>
        <p:spPr/>
        <p:txBody>
          <a:bodyPr/>
          <a:lstStyle/>
          <a:p>
            <a:fld id="{B82CCC60-E8CD-4174-8B1A-7DF615B22EEF}" type="slidenum">
              <a:rPr lang="en-US" smtClean="0"/>
              <a:pPr/>
              <a:t>60</a:t>
            </a:fld>
            <a:endParaRPr lang="en-US" dirty="0"/>
          </a:p>
        </p:txBody>
      </p:sp>
      <p:sp>
        <p:nvSpPr>
          <p:cNvPr id="3" name="TextBox 2">
            <a:extLst>
              <a:ext uri="{FF2B5EF4-FFF2-40B4-BE49-F238E27FC236}">
                <a16:creationId xmlns:a16="http://schemas.microsoft.com/office/drawing/2014/main" id="{139A6FE0-0615-5859-C892-2D71FB140E02}"/>
              </a:ext>
            </a:extLst>
          </p:cNvPr>
          <p:cNvSpPr txBox="1"/>
          <p:nvPr/>
        </p:nvSpPr>
        <p:spPr>
          <a:xfrm>
            <a:off x="447970" y="965914"/>
            <a:ext cx="788831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Are parents living together?</a:t>
            </a:r>
          </a:p>
          <a:p>
            <a:pPr marL="742950" lvl="1" indent="-285750">
              <a:buFont typeface="Arial" panose="020B0604020202020204" pitchFamily="34" charset="0"/>
              <a:buChar char="•"/>
            </a:pPr>
            <a:r>
              <a:rPr lang="en-US" sz="2400" dirty="0"/>
              <a:t>Report information for both parents even if they were never married, are divorced, or are separated.</a:t>
            </a:r>
          </a:p>
          <a:p>
            <a:pPr marL="285750" indent="-285750">
              <a:buFont typeface="Arial" panose="020B0604020202020204" pitchFamily="34" charset="0"/>
              <a:buChar char="•"/>
            </a:pPr>
            <a:r>
              <a:rPr lang="en-US" sz="2400" dirty="0"/>
              <a:t>Are parents divorced or separated?</a:t>
            </a:r>
          </a:p>
          <a:p>
            <a:pPr marL="742950" lvl="1" indent="-285750">
              <a:buFont typeface="Arial" panose="020B0604020202020204" pitchFamily="34" charset="0"/>
              <a:buChar char="•"/>
            </a:pPr>
            <a:r>
              <a:rPr lang="en-US" sz="2400" dirty="0"/>
              <a:t>Report only the income and assets of the parent who provides the greater portion of the student’s financial support</a:t>
            </a:r>
          </a:p>
          <a:p>
            <a:pPr marL="742950" lvl="1" indent="-285750">
              <a:buFont typeface="Arial" panose="020B0604020202020204" pitchFamily="34" charset="0"/>
              <a:buChar char="•"/>
            </a:pPr>
            <a:r>
              <a:rPr lang="en-US" sz="2400" dirty="0"/>
              <a:t>If both parents claim an equal amount of support, report the parent with the greater amount of income or assets</a:t>
            </a:r>
          </a:p>
        </p:txBody>
      </p:sp>
    </p:spTree>
    <p:extLst>
      <p:ext uri="{BB962C8B-B14F-4D97-AF65-F5344CB8AC3E}">
        <p14:creationId xmlns:p14="http://schemas.microsoft.com/office/powerpoint/2010/main" val="1009473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E5A-93CD-9EB1-9EBF-D08DB5EDFAA3}"/>
              </a:ext>
            </a:extLst>
          </p:cNvPr>
          <p:cNvSpPr>
            <a:spLocks noGrp="1"/>
          </p:cNvSpPr>
          <p:nvPr>
            <p:ph type="title"/>
          </p:nvPr>
        </p:nvSpPr>
        <p:spPr/>
        <p:txBody>
          <a:bodyPr>
            <a:normAutofit fontScale="90000"/>
          </a:bodyPr>
          <a:lstStyle/>
          <a:p>
            <a:r>
              <a:rPr lang="en-US" dirty="0"/>
              <a:t>Determining Parent When Filing For Dependent Students</a:t>
            </a:r>
          </a:p>
        </p:txBody>
      </p:sp>
      <p:sp>
        <p:nvSpPr>
          <p:cNvPr id="3" name="Content Placeholder 2">
            <a:extLst>
              <a:ext uri="{FF2B5EF4-FFF2-40B4-BE49-F238E27FC236}">
                <a16:creationId xmlns:a16="http://schemas.microsoft.com/office/drawing/2014/main" id="{A10C5912-49DF-FE16-4E1B-EB986BFFE53F}"/>
              </a:ext>
            </a:extLst>
          </p:cNvPr>
          <p:cNvSpPr>
            <a:spLocks noGrp="1"/>
          </p:cNvSpPr>
          <p:nvPr>
            <p:ph idx="1"/>
          </p:nvPr>
        </p:nvSpPr>
        <p:spPr/>
        <p:txBody>
          <a:bodyPr>
            <a:normAutofit fontScale="92500" lnSpcReduction="10000"/>
          </a:bodyPr>
          <a:lstStyle/>
          <a:p>
            <a:r>
              <a:rPr lang="en-US" dirty="0"/>
              <a:t>Single parent who is not divorced or separated</a:t>
            </a:r>
          </a:p>
          <a:p>
            <a:pPr lvl="1"/>
            <a:r>
              <a:rPr lang="en-US" dirty="0"/>
              <a:t>Report income and assets of single parent</a:t>
            </a:r>
          </a:p>
          <a:p>
            <a:pPr marL="285750" indent="-285750">
              <a:buFont typeface="Arial" panose="020B0604020202020204" pitchFamily="34" charset="0"/>
              <a:buChar char="•"/>
            </a:pPr>
            <a:r>
              <a:rPr lang="en-US" dirty="0"/>
              <a:t>Death of a parent</a:t>
            </a:r>
          </a:p>
          <a:p>
            <a:pPr marL="742950" lvl="1" indent="-285750">
              <a:buFont typeface="Arial" panose="020B0604020202020204" pitchFamily="34" charset="0"/>
              <a:buChar char="•"/>
            </a:pPr>
            <a:r>
              <a:rPr lang="en-US" dirty="0"/>
              <a:t>If either of the parents has died, the surviving parent shall be considered a single parent, until that parent has remarried.</a:t>
            </a:r>
          </a:p>
          <a:p>
            <a:pPr marL="742950" lvl="1" indent="-285750">
              <a:buFont typeface="Arial" panose="020B0604020202020204" pitchFamily="34" charset="0"/>
              <a:buChar char="•"/>
            </a:pPr>
            <a:r>
              <a:rPr lang="en-US" dirty="0"/>
              <a:t>If both parents have died, the student shall not report any parental income or assets.</a:t>
            </a:r>
          </a:p>
          <a:p>
            <a:pPr marL="285750" indent="-285750">
              <a:buFont typeface="Arial" panose="020B0604020202020204" pitchFamily="34" charset="0"/>
              <a:buChar char="•"/>
            </a:pPr>
            <a:r>
              <a:rPr lang="en-US" dirty="0"/>
              <a:t>Remarried parents</a:t>
            </a:r>
          </a:p>
          <a:p>
            <a:pPr marL="742950" lvl="1" indent="-285750">
              <a:buFont typeface="Arial" panose="020B0604020202020204" pitchFamily="34" charset="0"/>
              <a:buChar char="•"/>
            </a:pPr>
            <a:r>
              <a:rPr lang="en-US" dirty="0"/>
              <a:t>Parent and parent’s spouse should be included</a:t>
            </a:r>
          </a:p>
          <a:p>
            <a:pPr lvl="1"/>
            <a:endParaRPr lang="en-US" dirty="0"/>
          </a:p>
        </p:txBody>
      </p:sp>
      <p:sp>
        <p:nvSpPr>
          <p:cNvPr id="4" name="Slide Number Placeholder 3">
            <a:extLst>
              <a:ext uri="{FF2B5EF4-FFF2-40B4-BE49-F238E27FC236}">
                <a16:creationId xmlns:a16="http://schemas.microsoft.com/office/drawing/2014/main" id="{203592B0-3612-C371-64F2-7F16366BBB9D}"/>
              </a:ext>
            </a:extLst>
          </p:cNvPr>
          <p:cNvSpPr>
            <a:spLocks noGrp="1"/>
          </p:cNvSpPr>
          <p:nvPr>
            <p:ph type="sldNum" sz="quarter" idx="12"/>
          </p:nvPr>
        </p:nvSpPr>
        <p:spPr/>
        <p:txBody>
          <a:bodyPr/>
          <a:lstStyle/>
          <a:p>
            <a:fld id="{B82CCC60-E8CD-4174-8B1A-7DF615B22EEF}" type="slidenum">
              <a:rPr lang="en-US" smtClean="0"/>
              <a:pPr/>
              <a:t>61</a:t>
            </a:fld>
            <a:endParaRPr lang="en-US" dirty="0"/>
          </a:p>
        </p:txBody>
      </p:sp>
    </p:spTree>
    <p:extLst>
      <p:ext uri="{BB962C8B-B14F-4D97-AF65-F5344CB8AC3E}">
        <p14:creationId xmlns:p14="http://schemas.microsoft.com/office/powerpoint/2010/main" val="32408854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BEE676-DECC-4462-8965-9672A3907DD3}"/>
              </a:ext>
            </a:extLst>
          </p:cNvPr>
          <p:cNvSpPr>
            <a:spLocks noGrp="1"/>
          </p:cNvSpPr>
          <p:nvPr>
            <p:ph type="title"/>
          </p:nvPr>
        </p:nvSpPr>
        <p:spPr>
          <a:xfrm>
            <a:off x="448965" y="298795"/>
            <a:ext cx="8246070" cy="763526"/>
          </a:xfrm>
        </p:spPr>
        <p:txBody>
          <a:bodyPr>
            <a:normAutofit fontScale="90000"/>
          </a:bodyPr>
          <a:lstStyle/>
          <a:p>
            <a:r>
              <a:rPr lang="en-US" dirty="0"/>
              <a:t>Determining and Reporting Number in Household</a:t>
            </a:r>
          </a:p>
        </p:txBody>
      </p:sp>
      <p:sp>
        <p:nvSpPr>
          <p:cNvPr id="3" name="Text Placeholder 2">
            <a:extLst>
              <a:ext uri="{FF2B5EF4-FFF2-40B4-BE49-F238E27FC236}">
                <a16:creationId xmlns:a16="http://schemas.microsoft.com/office/drawing/2014/main" id="{7F2F6636-3BFD-764D-A594-6CFA37B9078E}"/>
              </a:ext>
            </a:extLst>
          </p:cNvPr>
          <p:cNvSpPr>
            <a:spLocks noGrp="1"/>
          </p:cNvSpPr>
          <p:nvPr>
            <p:ph type="body" idx="1"/>
          </p:nvPr>
        </p:nvSpPr>
        <p:spPr>
          <a:xfrm>
            <a:off x="448966" y="1361836"/>
            <a:ext cx="8246070" cy="3419072"/>
          </a:xfrm>
        </p:spPr>
        <p:txBody>
          <a:bodyPr/>
          <a:lstStyle/>
          <a:p>
            <a:r>
              <a:rPr lang="en-US" dirty="0"/>
              <a:t>Parents cannot claim child in HH and claim child support paid</a:t>
            </a:r>
          </a:p>
          <a:p>
            <a:r>
              <a:rPr lang="en-US" dirty="0"/>
              <a:t>Do not consider who claimed child on tax return</a:t>
            </a:r>
          </a:p>
          <a:p>
            <a:r>
              <a:rPr lang="en-US" dirty="0"/>
              <a:t>“Other dependents”</a:t>
            </a:r>
          </a:p>
          <a:p>
            <a:r>
              <a:rPr lang="en-US" dirty="0"/>
              <a:t>Dependent student cannot claim sibling as dependent</a:t>
            </a:r>
          </a:p>
          <a:p>
            <a:r>
              <a:rPr lang="en-US" dirty="0"/>
              <a:t>The number in college question is no longer factored into the need equation</a:t>
            </a:r>
          </a:p>
        </p:txBody>
      </p:sp>
      <p:sp>
        <p:nvSpPr>
          <p:cNvPr id="2" name="Slide Number Placeholder 1"/>
          <p:cNvSpPr>
            <a:spLocks noGrp="1"/>
          </p:cNvSpPr>
          <p:nvPr>
            <p:ph type="sldNum" sz="quarter" idx="12"/>
          </p:nvPr>
        </p:nvSpPr>
        <p:spPr/>
        <p:txBody>
          <a:bodyPr/>
          <a:lstStyle/>
          <a:p>
            <a:fld id="{B82CCC60-E8CD-4174-8B1A-7DF615B22EEF}" type="slidenum">
              <a:rPr lang="en-US" smtClean="0"/>
              <a:pPr/>
              <a:t>62</a:t>
            </a:fld>
            <a:endParaRPr lang="en-US" dirty="0"/>
          </a:p>
        </p:txBody>
      </p:sp>
    </p:spTree>
    <p:extLst>
      <p:ext uri="{BB962C8B-B14F-4D97-AF65-F5344CB8AC3E}">
        <p14:creationId xmlns:p14="http://schemas.microsoft.com/office/powerpoint/2010/main" val="2682761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2B95F-A7BE-4BFD-A411-9E1F0B4C9786}"/>
              </a:ext>
            </a:extLst>
          </p:cNvPr>
          <p:cNvSpPr>
            <a:spLocks noGrp="1"/>
          </p:cNvSpPr>
          <p:nvPr>
            <p:ph type="title"/>
          </p:nvPr>
        </p:nvSpPr>
        <p:spPr/>
        <p:txBody>
          <a:bodyPr/>
          <a:lstStyle/>
          <a:p>
            <a:r>
              <a:rPr lang="en-US" dirty="0"/>
              <a:t>Income Changes</a:t>
            </a:r>
          </a:p>
        </p:txBody>
      </p:sp>
      <p:sp>
        <p:nvSpPr>
          <p:cNvPr id="3" name="Content Placeholder 2">
            <a:extLst>
              <a:ext uri="{FF2B5EF4-FFF2-40B4-BE49-F238E27FC236}">
                <a16:creationId xmlns:a16="http://schemas.microsoft.com/office/drawing/2014/main" id="{29DA9EED-052C-4AD5-8580-46FF9BCBE427}"/>
              </a:ext>
            </a:extLst>
          </p:cNvPr>
          <p:cNvSpPr>
            <a:spLocks noGrp="1"/>
          </p:cNvSpPr>
          <p:nvPr>
            <p:ph idx="1"/>
          </p:nvPr>
        </p:nvSpPr>
        <p:spPr/>
        <p:txBody>
          <a:bodyPr/>
          <a:lstStyle/>
          <a:p>
            <a:r>
              <a:rPr lang="en-US" dirty="0"/>
              <a:t>Child support received eliminated as income however it is added as an asset. </a:t>
            </a:r>
          </a:p>
          <a:p>
            <a:r>
              <a:rPr lang="en-US" dirty="0"/>
              <a:t>Cash support paid on student’s behalf is removed. </a:t>
            </a:r>
          </a:p>
        </p:txBody>
      </p:sp>
      <p:sp>
        <p:nvSpPr>
          <p:cNvPr id="4" name="Slide Number Placeholder 3">
            <a:extLst>
              <a:ext uri="{FF2B5EF4-FFF2-40B4-BE49-F238E27FC236}">
                <a16:creationId xmlns:a16="http://schemas.microsoft.com/office/drawing/2014/main" id="{4150AF64-2E26-44A6-A083-9826E92F4A33}"/>
              </a:ext>
            </a:extLst>
          </p:cNvPr>
          <p:cNvSpPr>
            <a:spLocks noGrp="1"/>
          </p:cNvSpPr>
          <p:nvPr>
            <p:ph type="sldNum" sz="quarter" idx="12"/>
          </p:nvPr>
        </p:nvSpPr>
        <p:spPr/>
        <p:txBody>
          <a:bodyPr/>
          <a:lstStyle/>
          <a:p>
            <a:fld id="{B82CCC60-E8CD-4174-8B1A-7DF615B22EEF}" type="slidenum">
              <a:rPr lang="en-US" smtClean="0"/>
              <a:pPr/>
              <a:t>63</a:t>
            </a:fld>
            <a:endParaRPr lang="en-US" dirty="0"/>
          </a:p>
        </p:txBody>
      </p:sp>
    </p:spTree>
    <p:extLst>
      <p:ext uri="{BB962C8B-B14F-4D97-AF65-F5344CB8AC3E}">
        <p14:creationId xmlns:p14="http://schemas.microsoft.com/office/powerpoint/2010/main" val="4045959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B3260AA-D747-408F-8BED-BCD54BC14F5F}"/>
              </a:ext>
            </a:extLst>
          </p:cNvPr>
          <p:cNvSpPr>
            <a:spLocks noGrp="1"/>
          </p:cNvSpPr>
          <p:nvPr>
            <p:ph type="title"/>
          </p:nvPr>
        </p:nvSpPr>
        <p:spPr/>
        <p:txBody>
          <a:bodyPr/>
          <a:lstStyle/>
          <a:p>
            <a:r>
              <a:rPr lang="en-US" dirty="0"/>
              <a:t>After the FAFSA</a:t>
            </a:r>
          </a:p>
        </p:txBody>
      </p:sp>
      <p:sp>
        <p:nvSpPr>
          <p:cNvPr id="3" name="Text Placeholder 2">
            <a:extLst>
              <a:ext uri="{FF2B5EF4-FFF2-40B4-BE49-F238E27FC236}">
                <a16:creationId xmlns:a16="http://schemas.microsoft.com/office/drawing/2014/main" id="{982904BC-CDB5-9148-B5EE-92858D15212E}"/>
              </a:ext>
            </a:extLst>
          </p:cNvPr>
          <p:cNvSpPr>
            <a:spLocks noGrp="1"/>
          </p:cNvSpPr>
          <p:nvPr>
            <p:ph type="body" idx="1"/>
          </p:nvPr>
        </p:nvSpPr>
        <p:spPr/>
        <p:txBody>
          <a:bodyPr/>
          <a:lstStyle/>
          <a:p>
            <a:r>
              <a:rPr lang="en-US" dirty="0"/>
              <a:t>Reviewing the Student Aid Report (SAR)</a:t>
            </a:r>
          </a:p>
          <a:p>
            <a:r>
              <a:rPr lang="en-US" dirty="0"/>
              <a:t>Corrections</a:t>
            </a:r>
          </a:p>
          <a:p>
            <a:r>
              <a:rPr lang="en-US" dirty="0"/>
              <a:t>Verification</a:t>
            </a:r>
          </a:p>
          <a:p>
            <a:r>
              <a:rPr lang="en-US" dirty="0"/>
              <a:t>Professional judgment</a:t>
            </a:r>
          </a:p>
          <a:p>
            <a:r>
              <a:rPr lang="en-US" dirty="0"/>
              <a:t>Reviewing and comparing budgets and offer letters</a:t>
            </a:r>
          </a:p>
          <a:p>
            <a:r>
              <a:rPr lang="en-US" dirty="0"/>
              <a:t>Establishing a relationship with the financial aid office</a:t>
            </a:r>
          </a:p>
        </p:txBody>
      </p:sp>
      <p:sp>
        <p:nvSpPr>
          <p:cNvPr id="2" name="Slide Number Placeholder 1"/>
          <p:cNvSpPr>
            <a:spLocks noGrp="1"/>
          </p:cNvSpPr>
          <p:nvPr>
            <p:ph type="sldNum" sz="quarter" idx="12"/>
          </p:nvPr>
        </p:nvSpPr>
        <p:spPr/>
        <p:txBody>
          <a:bodyPr/>
          <a:lstStyle/>
          <a:p>
            <a:fld id="{B82CCC60-E8CD-4174-8B1A-7DF615B22EEF}" type="slidenum">
              <a:rPr lang="en-US" smtClean="0"/>
              <a:pPr/>
              <a:t>64</a:t>
            </a:fld>
            <a:endParaRPr lang="en-US" dirty="0"/>
          </a:p>
        </p:txBody>
      </p:sp>
    </p:spTree>
    <p:extLst>
      <p:ext uri="{BB962C8B-B14F-4D97-AF65-F5344CB8AC3E}">
        <p14:creationId xmlns:p14="http://schemas.microsoft.com/office/powerpoint/2010/main" val="33159561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AB58-DDB6-1F40-86AA-B41A0B37FE81}"/>
              </a:ext>
            </a:extLst>
          </p:cNvPr>
          <p:cNvSpPr>
            <a:spLocks noGrp="1"/>
          </p:cNvSpPr>
          <p:nvPr>
            <p:ph type="title"/>
          </p:nvPr>
        </p:nvSpPr>
        <p:spPr/>
        <p:txBody>
          <a:bodyPr/>
          <a:lstStyle/>
          <a:p>
            <a:r>
              <a:rPr lang="en-US" dirty="0"/>
              <a:t>Making Corrections</a:t>
            </a:r>
          </a:p>
        </p:txBody>
      </p:sp>
      <p:sp>
        <p:nvSpPr>
          <p:cNvPr id="3" name="Text Placeholder 2">
            <a:extLst>
              <a:ext uri="{FF2B5EF4-FFF2-40B4-BE49-F238E27FC236}">
                <a16:creationId xmlns:a16="http://schemas.microsoft.com/office/drawing/2014/main" id="{A414174C-BBE1-BD4A-A511-7A14D8818438}"/>
              </a:ext>
            </a:extLst>
          </p:cNvPr>
          <p:cNvSpPr>
            <a:spLocks noGrp="1"/>
          </p:cNvSpPr>
          <p:nvPr>
            <p:ph type="body" idx="1"/>
          </p:nvPr>
        </p:nvSpPr>
        <p:spPr/>
        <p:txBody>
          <a:bodyPr>
            <a:normAutofit fontScale="92500"/>
          </a:bodyPr>
          <a:lstStyle/>
          <a:p>
            <a:r>
              <a:rPr lang="en-US" dirty="0"/>
              <a:t>Corrections to FAFSA data may be made by:</a:t>
            </a:r>
          </a:p>
          <a:p>
            <a:pPr lvl="1"/>
            <a:r>
              <a:rPr lang="en-US" dirty="0"/>
              <a:t>Using FAFSA on the Web (</a:t>
            </a:r>
            <a:r>
              <a:rPr lang="en-US" dirty="0">
                <a:hlinkClick r:id="rId2">
                  <a:extLst>
                    <a:ext uri="{A12FA001-AC4F-418D-AE19-62706E023703}">
                      <ahyp:hlinkClr xmlns:ahyp="http://schemas.microsoft.com/office/drawing/2018/hyperlinkcolor" val="tx"/>
                    </a:ext>
                  </a:extLst>
                </a:hlinkClick>
              </a:rPr>
              <a:t>www.studentaid.gov</a:t>
            </a:r>
            <a:r>
              <a:rPr lang="en-US" dirty="0"/>
              <a:t>) if student has an  FSA ID</a:t>
            </a:r>
          </a:p>
          <a:p>
            <a:pPr lvl="1"/>
            <a:r>
              <a:rPr lang="en-US" dirty="0"/>
              <a:t>Updating and mailing paper SAR</a:t>
            </a:r>
          </a:p>
          <a:p>
            <a:pPr lvl="1"/>
            <a:r>
              <a:rPr lang="en-US" dirty="0"/>
              <a:t>Submitting documentation to school’s financial aid office</a:t>
            </a:r>
          </a:p>
          <a:p>
            <a:pPr lvl="1"/>
            <a:r>
              <a:rPr lang="en-US" dirty="0"/>
              <a:t>Consistent messaging sent to use IRS Data Retrieval Tool if data is not transferred during initial submission</a:t>
            </a:r>
          </a:p>
          <a:p>
            <a:r>
              <a:rPr lang="en-US" dirty="0"/>
              <a:t>Make sure the student only corrects the information that was reported incorrectly when they filed the FAFSA.</a:t>
            </a:r>
          </a:p>
          <a:p>
            <a:pPr lvl="1"/>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65</a:t>
            </a:fld>
            <a:endParaRPr lang="en-US" dirty="0"/>
          </a:p>
        </p:txBody>
      </p:sp>
    </p:spTree>
    <p:extLst>
      <p:ext uri="{BB962C8B-B14F-4D97-AF65-F5344CB8AC3E}">
        <p14:creationId xmlns:p14="http://schemas.microsoft.com/office/powerpoint/2010/main" val="19848385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18;p35">
            <a:extLst>
              <a:ext uri="{FF2B5EF4-FFF2-40B4-BE49-F238E27FC236}">
                <a16:creationId xmlns:a16="http://schemas.microsoft.com/office/drawing/2014/main" id="{22FEFF4A-FEDA-426E-AB6A-04DA076E3CFC}"/>
              </a:ext>
            </a:extLst>
          </p:cNvPr>
          <p:cNvSpPr txBox="1">
            <a:spLocks/>
          </p:cNvSpPr>
          <p:nvPr/>
        </p:nvSpPr>
        <p:spPr>
          <a:xfrm>
            <a:off x="628650" y="76213"/>
            <a:ext cx="7878352" cy="994172"/>
          </a:xfrm>
          <a:prstGeom prst="rect">
            <a:avLst/>
          </a:prstGeom>
          <a:noFill/>
          <a:ln>
            <a:noFill/>
          </a:ln>
        </p:spPr>
        <p:txBody>
          <a:bodyPr spcFirstLastPara="1" vert="horz" wrap="square" lIns="68569" tIns="34275" rIns="68569" bIns="34275" rtlCol="0" anchor="ctr" anchorCtr="0">
            <a:noAutofit/>
          </a:bodyPr>
          <a:lstStyle>
            <a:lvl1pPr lvl="0" algn="l" defTabSz="914400" rtl="0" eaLnBrk="1" latinLnBrk="0" hangingPunct="1">
              <a:lnSpc>
                <a:spcPct val="90000"/>
              </a:lnSpc>
              <a:spcBef>
                <a:spcPts val="0"/>
              </a:spcBef>
              <a:spcAft>
                <a:spcPts val="0"/>
              </a:spcAft>
              <a:buClr>
                <a:schemeClr val="dk1"/>
              </a:buClr>
              <a:buSzPts val="1800"/>
              <a:buNone/>
              <a:defRPr sz="4400" kern="1200">
                <a:solidFill>
                  <a:srgbClr val="0343E5"/>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buSzPts val="4400"/>
            </a:pPr>
            <a:r>
              <a:rPr lang="en-US" sz="4000" b="1" dirty="0">
                <a:solidFill>
                  <a:srgbClr val="333366"/>
                </a:solidFill>
                <a:latin typeface="Calibri" panose="020F0502020204030204" pitchFamily="34" charset="0"/>
                <a:cs typeface="Calibri" panose="020F0502020204030204" pitchFamily="34" charset="0"/>
              </a:rPr>
              <a:t>FAFSA Corrections</a:t>
            </a:r>
          </a:p>
        </p:txBody>
      </p:sp>
      <p:sp>
        <p:nvSpPr>
          <p:cNvPr id="2" name="Slide Number Placeholder 1"/>
          <p:cNvSpPr>
            <a:spLocks noGrp="1"/>
          </p:cNvSpPr>
          <p:nvPr>
            <p:ph type="sldNum" sz="quarter" idx="12"/>
          </p:nvPr>
        </p:nvSpPr>
        <p:spPr/>
        <p:txBody>
          <a:bodyPr/>
          <a:lstStyle/>
          <a:p>
            <a:fld id="{B82CCC60-E8CD-4174-8B1A-7DF615B22EEF}" type="slidenum">
              <a:rPr lang="en-US" smtClean="0"/>
              <a:pPr/>
              <a:t>66</a:t>
            </a:fld>
            <a:endParaRPr lang="en-US" dirty="0"/>
          </a:p>
        </p:txBody>
      </p:sp>
      <p:pic>
        <p:nvPicPr>
          <p:cNvPr id="3" name="Picture 2" descr="My FAFSA® view for corrections&#10;&#10;Once the user logs in with their FSA ID and their FAFSA® form is processed, on the “My FAFSA®” page, they can add or change schools and housing plans, make corrections to their FAFSA® form, or view their Student Aid Report.&#10;&#10;&#10;&#10;&#10;">
            <a:extLst>
              <a:ext uri="{FF2B5EF4-FFF2-40B4-BE49-F238E27FC236}">
                <a16:creationId xmlns:a16="http://schemas.microsoft.com/office/drawing/2014/main" id="{235E8B4F-6A46-E4B3-0C77-B2065072D154}"/>
              </a:ext>
            </a:extLst>
          </p:cNvPr>
          <p:cNvPicPr>
            <a:picLocks noChangeAspect="1"/>
          </p:cNvPicPr>
          <p:nvPr/>
        </p:nvPicPr>
        <p:blipFill>
          <a:blip r:embed="rId2"/>
          <a:stretch>
            <a:fillRect/>
          </a:stretch>
        </p:blipFill>
        <p:spPr>
          <a:xfrm>
            <a:off x="2109721" y="983623"/>
            <a:ext cx="4382755" cy="3832313"/>
          </a:xfrm>
          <a:prstGeom prst="rect">
            <a:avLst/>
          </a:prstGeom>
          <a:ln>
            <a:solidFill>
              <a:schemeClr val="tx1"/>
            </a:solidFill>
          </a:ln>
        </p:spPr>
      </p:pic>
      <p:sp>
        <p:nvSpPr>
          <p:cNvPr id="4" name="Rectangle: Rounded Corners 3">
            <a:extLst>
              <a:ext uri="{FF2B5EF4-FFF2-40B4-BE49-F238E27FC236}">
                <a16:creationId xmlns:a16="http://schemas.microsoft.com/office/drawing/2014/main" id="{D85C5A5D-4611-7F08-F456-7950030A2257}"/>
              </a:ext>
            </a:extLst>
          </p:cNvPr>
          <p:cNvSpPr/>
          <p:nvPr/>
        </p:nvSpPr>
        <p:spPr>
          <a:xfrm>
            <a:off x="5061397" y="3953815"/>
            <a:ext cx="882202" cy="1481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108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61573-360E-D14A-BDA3-0A208540C5B0}"/>
              </a:ext>
            </a:extLst>
          </p:cNvPr>
          <p:cNvSpPr>
            <a:spLocks noGrp="1"/>
          </p:cNvSpPr>
          <p:nvPr>
            <p:ph type="title"/>
          </p:nvPr>
        </p:nvSpPr>
        <p:spPr/>
        <p:txBody>
          <a:bodyPr/>
          <a:lstStyle/>
          <a:p>
            <a:r>
              <a:rPr lang="en-US" dirty="0"/>
              <a:t>Verification</a:t>
            </a:r>
          </a:p>
        </p:txBody>
      </p:sp>
      <p:sp>
        <p:nvSpPr>
          <p:cNvPr id="3" name="Text Placeholder 2">
            <a:extLst>
              <a:ext uri="{FF2B5EF4-FFF2-40B4-BE49-F238E27FC236}">
                <a16:creationId xmlns:a16="http://schemas.microsoft.com/office/drawing/2014/main" id="{9342CA76-8C4B-D943-BB96-425D9274BBE1}"/>
              </a:ext>
            </a:extLst>
          </p:cNvPr>
          <p:cNvSpPr>
            <a:spLocks noGrp="1"/>
          </p:cNvSpPr>
          <p:nvPr>
            <p:ph type="body" idx="1"/>
          </p:nvPr>
        </p:nvSpPr>
        <p:spPr/>
        <p:txBody>
          <a:bodyPr>
            <a:normAutofit fontScale="92500" lnSpcReduction="20000"/>
          </a:bodyPr>
          <a:lstStyle/>
          <a:p>
            <a:r>
              <a:rPr lang="en-US" dirty="0"/>
              <a:t>Process by which the U.S. Department of Education (ED) through the financial aid office confirms accuracy of the information provided by students and families on the FAFSA.</a:t>
            </a:r>
          </a:p>
          <a:p>
            <a:r>
              <a:rPr lang="en-US" dirty="0"/>
              <a:t>Students can be selected for verification by the Department of Education or their college</a:t>
            </a:r>
          </a:p>
          <a:p>
            <a:r>
              <a:rPr lang="en-US" dirty="0"/>
              <a:t>Items required to be verified will vary</a:t>
            </a:r>
          </a:p>
          <a:p>
            <a:pPr lvl="1"/>
            <a:r>
              <a:rPr lang="en-US" dirty="0"/>
              <a:t>IRS Tax Return Transcript</a:t>
            </a:r>
          </a:p>
          <a:p>
            <a:pPr lvl="1"/>
            <a:r>
              <a:rPr lang="en-US" dirty="0"/>
              <a:t>Letter of Non-Filing for (Student/Spouse if Independent or Parents only if Dependent)</a:t>
            </a:r>
          </a:p>
          <a:p>
            <a:r>
              <a:rPr lang="en-US" dirty="0"/>
              <a:t>Verification process is completed by the college</a:t>
            </a:r>
          </a:p>
        </p:txBody>
      </p:sp>
      <p:sp>
        <p:nvSpPr>
          <p:cNvPr id="4" name="Slide Number Placeholder 3"/>
          <p:cNvSpPr>
            <a:spLocks noGrp="1"/>
          </p:cNvSpPr>
          <p:nvPr>
            <p:ph type="sldNum" sz="quarter" idx="12"/>
          </p:nvPr>
        </p:nvSpPr>
        <p:spPr/>
        <p:txBody>
          <a:bodyPr/>
          <a:lstStyle/>
          <a:p>
            <a:fld id="{B82CCC60-E8CD-4174-8B1A-7DF615B22EEF}" type="slidenum">
              <a:rPr lang="en-US" smtClean="0"/>
              <a:pPr/>
              <a:t>67</a:t>
            </a:fld>
            <a:endParaRPr lang="en-US" dirty="0"/>
          </a:p>
        </p:txBody>
      </p:sp>
    </p:spTree>
    <p:extLst>
      <p:ext uri="{BB962C8B-B14F-4D97-AF65-F5344CB8AC3E}">
        <p14:creationId xmlns:p14="http://schemas.microsoft.com/office/powerpoint/2010/main" val="16003003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E960436-EB76-4E4D-BE1E-C08478ED094B}"/>
              </a:ext>
            </a:extLst>
          </p:cNvPr>
          <p:cNvSpPr>
            <a:spLocks noGrp="1"/>
          </p:cNvSpPr>
          <p:nvPr>
            <p:ph type="title"/>
          </p:nvPr>
        </p:nvSpPr>
        <p:spPr/>
        <p:txBody>
          <a:bodyPr/>
          <a:lstStyle/>
          <a:p>
            <a:r>
              <a:rPr lang="en-US" dirty="0"/>
              <a:t>Professional Judgement</a:t>
            </a:r>
          </a:p>
        </p:txBody>
      </p:sp>
      <p:sp>
        <p:nvSpPr>
          <p:cNvPr id="3" name="Content Placeholder 2">
            <a:extLst>
              <a:ext uri="{FF2B5EF4-FFF2-40B4-BE49-F238E27FC236}">
                <a16:creationId xmlns:a16="http://schemas.microsoft.com/office/drawing/2014/main" id="{B1EA125C-7FC6-4919-833A-E08979F193C7}"/>
              </a:ext>
            </a:extLst>
          </p:cNvPr>
          <p:cNvSpPr>
            <a:spLocks noGrp="1"/>
          </p:cNvSpPr>
          <p:nvPr>
            <p:ph idx="1"/>
          </p:nvPr>
        </p:nvSpPr>
        <p:spPr/>
        <p:txBody>
          <a:bodyPr/>
          <a:lstStyle/>
          <a:p>
            <a:pPr marL="225425" indent="-225425">
              <a:spcBef>
                <a:spcPts val="600"/>
              </a:spcBef>
            </a:pPr>
            <a:r>
              <a:rPr lang="en-US" dirty="0"/>
              <a:t>Purpose</a:t>
            </a:r>
          </a:p>
          <a:p>
            <a:pPr marL="625475" lvl="1" indent="-225425">
              <a:spcBef>
                <a:spcPts val="600"/>
              </a:spcBef>
            </a:pPr>
            <a:r>
              <a:rPr lang="en-US" dirty="0"/>
              <a:t>Financial Aid Officers have the authority to make some changes to the status of aid based on special circumstances.</a:t>
            </a:r>
          </a:p>
          <a:p>
            <a:pPr marL="225425" indent="-225425">
              <a:spcBef>
                <a:spcPts val="600"/>
              </a:spcBef>
            </a:pPr>
            <a:r>
              <a:rPr lang="en-US" dirty="0"/>
              <a:t>Appropriate use</a:t>
            </a:r>
          </a:p>
          <a:p>
            <a:pPr marL="225425" indent="-225425">
              <a:spcBef>
                <a:spcPts val="600"/>
              </a:spcBef>
            </a:pPr>
            <a:r>
              <a:rPr lang="en-US" dirty="0"/>
              <a:t>Process</a:t>
            </a:r>
          </a:p>
          <a:p>
            <a:pPr marL="0" indent="0">
              <a:buNone/>
            </a:pP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68</a:t>
            </a:fld>
            <a:endParaRPr lang="en-US" dirty="0"/>
          </a:p>
        </p:txBody>
      </p:sp>
    </p:spTree>
    <p:extLst>
      <p:ext uri="{BB962C8B-B14F-4D97-AF65-F5344CB8AC3E}">
        <p14:creationId xmlns:p14="http://schemas.microsoft.com/office/powerpoint/2010/main" val="3692677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E219-1ECC-4D2B-8849-46AB5D1F748A}"/>
              </a:ext>
            </a:extLst>
          </p:cNvPr>
          <p:cNvSpPr>
            <a:spLocks noGrp="1"/>
          </p:cNvSpPr>
          <p:nvPr>
            <p:ph type="title"/>
          </p:nvPr>
        </p:nvSpPr>
        <p:spPr/>
        <p:txBody>
          <a:bodyPr/>
          <a:lstStyle/>
          <a:p>
            <a:r>
              <a:rPr lang="en-US" dirty="0">
                <a:solidFill>
                  <a:srgbClr val="083344"/>
                </a:solidFill>
              </a:rPr>
              <a:t>Special Circumstances</a:t>
            </a:r>
            <a:endParaRPr lang="en-US" dirty="0"/>
          </a:p>
        </p:txBody>
      </p:sp>
      <p:sp>
        <p:nvSpPr>
          <p:cNvPr id="3" name="Content Placeholder 2">
            <a:extLst>
              <a:ext uri="{FF2B5EF4-FFF2-40B4-BE49-F238E27FC236}">
                <a16:creationId xmlns:a16="http://schemas.microsoft.com/office/drawing/2014/main" id="{0ED35C8F-76EF-486A-A4F9-DF3CA22FFE9D}"/>
              </a:ext>
            </a:extLst>
          </p:cNvPr>
          <p:cNvSpPr>
            <a:spLocks noGrp="1"/>
          </p:cNvSpPr>
          <p:nvPr>
            <p:ph idx="1"/>
          </p:nvPr>
        </p:nvSpPr>
        <p:spPr/>
        <p:txBody>
          <a:bodyPr>
            <a:normAutofit fontScale="85000" lnSpcReduction="20000"/>
          </a:bodyPr>
          <a:lstStyle/>
          <a:p>
            <a:pPr>
              <a:lnSpc>
                <a:spcPct val="90000"/>
              </a:lnSpc>
            </a:pPr>
            <a:r>
              <a:rPr lang="en-US" sz="2800" dirty="0">
                <a:solidFill>
                  <a:srgbClr val="083344"/>
                </a:solidFill>
              </a:rPr>
              <a:t>Conditions exist that cannot be documented  </a:t>
            </a:r>
            <a:br>
              <a:rPr lang="en-US" sz="2800" dirty="0">
                <a:solidFill>
                  <a:srgbClr val="083344"/>
                </a:solidFill>
              </a:rPr>
            </a:br>
            <a:r>
              <a:rPr lang="en-US" sz="2800" dirty="0">
                <a:solidFill>
                  <a:srgbClr val="083344"/>
                </a:solidFill>
              </a:rPr>
              <a:t> with the FAFSA</a:t>
            </a:r>
          </a:p>
          <a:p>
            <a:pPr marL="0" indent="0">
              <a:lnSpc>
                <a:spcPct val="90000"/>
              </a:lnSpc>
              <a:buNone/>
            </a:pPr>
            <a:endParaRPr lang="en-US" dirty="0">
              <a:solidFill>
                <a:srgbClr val="083344"/>
              </a:solidFill>
            </a:endParaRPr>
          </a:p>
          <a:p>
            <a:pPr>
              <a:lnSpc>
                <a:spcPct val="90000"/>
              </a:lnSpc>
            </a:pPr>
            <a:r>
              <a:rPr lang="en-US" sz="2800" dirty="0">
                <a:solidFill>
                  <a:srgbClr val="083344"/>
                </a:solidFill>
              </a:rPr>
              <a:t> Submit written explanation and documentation </a:t>
            </a:r>
            <a:br>
              <a:rPr lang="en-US" sz="2800" dirty="0">
                <a:solidFill>
                  <a:srgbClr val="083344"/>
                </a:solidFill>
              </a:rPr>
            </a:br>
            <a:r>
              <a:rPr lang="en-US" sz="2800" dirty="0">
                <a:solidFill>
                  <a:srgbClr val="083344"/>
                </a:solidFill>
              </a:rPr>
              <a:t> to your college’s financial aid office</a:t>
            </a:r>
          </a:p>
          <a:p>
            <a:pPr marL="0" indent="0">
              <a:lnSpc>
                <a:spcPct val="90000"/>
              </a:lnSpc>
              <a:buNone/>
            </a:pPr>
            <a:endParaRPr lang="en-US" dirty="0">
              <a:solidFill>
                <a:srgbClr val="083344"/>
              </a:solidFill>
            </a:endParaRPr>
          </a:p>
          <a:p>
            <a:pPr>
              <a:lnSpc>
                <a:spcPct val="90000"/>
              </a:lnSpc>
            </a:pPr>
            <a:r>
              <a:rPr lang="en-US" sz="2800" dirty="0">
                <a:solidFill>
                  <a:srgbClr val="083344"/>
                </a:solidFill>
              </a:rPr>
              <a:t> College will review and may request additional </a:t>
            </a:r>
            <a:br>
              <a:rPr lang="en-US" sz="2800" dirty="0">
                <a:solidFill>
                  <a:srgbClr val="083344"/>
                </a:solidFill>
              </a:rPr>
            </a:br>
            <a:r>
              <a:rPr lang="en-US" sz="2800" dirty="0">
                <a:solidFill>
                  <a:srgbClr val="083344"/>
                </a:solidFill>
              </a:rPr>
              <a:t> information if necessary</a:t>
            </a:r>
          </a:p>
          <a:p>
            <a:pPr marL="0" indent="0">
              <a:lnSpc>
                <a:spcPct val="90000"/>
              </a:lnSpc>
              <a:buNone/>
            </a:pPr>
            <a:endParaRPr lang="en-US" dirty="0">
              <a:solidFill>
                <a:srgbClr val="083344"/>
              </a:solidFill>
            </a:endParaRPr>
          </a:p>
          <a:p>
            <a:pPr>
              <a:lnSpc>
                <a:spcPct val="90000"/>
              </a:lnSpc>
            </a:pPr>
            <a:r>
              <a:rPr lang="en-US" sz="2800" dirty="0">
                <a:solidFill>
                  <a:srgbClr val="083344"/>
                </a:solidFill>
              </a:rPr>
              <a:t> Decisions are final and cannot be appealed to </a:t>
            </a:r>
            <a:br>
              <a:rPr lang="en-US" sz="2800" dirty="0">
                <a:solidFill>
                  <a:srgbClr val="083344"/>
                </a:solidFill>
              </a:rPr>
            </a:br>
            <a:r>
              <a:rPr lang="en-US" sz="2800" dirty="0">
                <a:solidFill>
                  <a:srgbClr val="083344"/>
                </a:solidFill>
              </a:rPr>
              <a:t> the U.S. Department of Education</a:t>
            </a:r>
          </a:p>
          <a:p>
            <a:endParaRPr lang="en-US" dirty="0"/>
          </a:p>
        </p:txBody>
      </p:sp>
      <p:sp>
        <p:nvSpPr>
          <p:cNvPr id="4" name="Slide Number Placeholder 3">
            <a:extLst>
              <a:ext uri="{FF2B5EF4-FFF2-40B4-BE49-F238E27FC236}">
                <a16:creationId xmlns:a16="http://schemas.microsoft.com/office/drawing/2014/main" id="{C3298312-2A51-4A85-B308-E0D5467F7012}"/>
              </a:ext>
            </a:extLst>
          </p:cNvPr>
          <p:cNvSpPr>
            <a:spLocks noGrp="1"/>
          </p:cNvSpPr>
          <p:nvPr>
            <p:ph type="sldNum" sz="quarter" idx="12"/>
          </p:nvPr>
        </p:nvSpPr>
        <p:spPr/>
        <p:txBody>
          <a:bodyPr/>
          <a:lstStyle/>
          <a:p>
            <a:fld id="{B82CCC60-E8CD-4174-8B1A-7DF615B22EEF}" type="slidenum">
              <a:rPr lang="en-US" smtClean="0"/>
              <a:pPr/>
              <a:t>69</a:t>
            </a:fld>
            <a:endParaRPr lang="en-US" dirty="0"/>
          </a:p>
        </p:txBody>
      </p:sp>
    </p:spTree>
    <p:extLst>
      <p:ext uri="{BB962C8B-B14F-4D97-AF65-F5344CB8AC3E}">
        <p14:creationId xmlns:p14="http://schemas.microsoft.com/office/powerpoint/2010/main" val="348400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p:txBody>
          <a:bodyPr/>
          <a:lstStyle/>
          <a:p>
            <a:r>
              <a:rPr lang="en-US" dirty="0"/>
              <a:t>Student Aid Index (SAI)</a:t>
            </a:r>
          </a:p>
        </p:txBody>
      </p:sp>
      <p:sp>
        <p:nvSpPr>
          <p:cNvPr id="128" name="Google Shape;128;p20"/>
          <p:cNvSpPr txBox="1">
            <a:spLocks noGrp="1"/>
          </p:cNvSpPr>
          <p:nvPr>
            <p:ph type="body" idx="1"/>
          </p:nvPr>
        </p:nvSpPr>
        <p:spPr>
          <a:xfrm>
            <a:off x="448966" y="1091382"/>
            <a:ext cx="8246070" cy="2293656"/>
          </a:xfrm>
        </p:spPr>
        <p:txBody>
          <a:bodyPr>
            <a:normAutofit fontScale="85000" lnSpcReduction="20000"/>
          </a:bodyPr>
          <a:lstStyle/>
          <a:p>
            <a:r>
              <a:rPr lang="en-US" dirty="0">
                <a:sym typeface="Arial"/>
              </a:rPr>
              <a:t>Is a measure of your family’s financial strength and is calculated according to a new formula established by law </a:t>
            </a:r>
          </a:p>
          <a:p>
            <a:r>
              <a:rPr lang="en-US" dirty="0">
                <a:sym typeface="Arial"/>
              </a:rPr>
              <a:t>Uses the information you reported on your Free Application for Federal Student Aid (FAFSA).</a:t>
            </a:r>
          </a:p>
          <a:p>
            <a:r>
              <a:rPr lang="en-US" dirty="0">
                <a:sym typeface="Arial"/>
              </a:rPr>
              <a:t>Stays the same regardless of college.</a:t>
            </a:r>
            <a:endParaRPr lang="en-US" b="0" dirty="0"/>
          </a:p>
          <a:p>
            <a:r>
              <a:rPr lang="en-US" dirty="0"/>
              <a:t>Number in college is eliminated –SAI will not be divided by number in college</a:t>
            </a:r>
          </a:p>
          <a:p>
            <a:endParaRPr lang="en-US" dirty="0"/>
          </a:p>
        </p:txBody>
      </p:sp>
      <p:sp>
        <p:nvSpPr>
          <p:cNvPr id="8" name="TextBox 7">
            <a:extLst>
              <a:ext uri="{FF2B5EF4-FFF2-40B4-BE49-F238E27FC236}">
                <a16:creationId xmlns:a16="http://schemas.microsoft.com/office/drawing/2014/main" id="{0176B79A-06C9-4231-9202-19C6C0A39F50}"/>
              </a:ext>
            </a:extLst>
          </p:cNvPr>
          <p:cNvSpPr txBox="1"/>
          <p:nvPr/>
        </p:nvSpPr>
        <p:spPr>
          <a:xfrm>
            <a:off x="580291" y="3903785"/>
            <a:ext cx="7666893" cy="646331"/>
          </a:xfrm>
          <a:prstGeom prst="rect">
            <a:avLst/>
          </a:prstGeom>
          <a:noFill/>
        </p:spPr>
        <p:txBody>
          <a:bodyPr wrap="square" rtlCol="0">
            <a:spAutoFit/>
          </a:bodyPr>
          <a:lstStyle/>
          <a:p>
            <a:r>
              <a:rPr lang="en-US" dirty="0">
                <a:sym typeface="Arial"/>
              </a:rPr>
              <a:t>*The SAI is more accurately an “index” number that helps schools determine all types of aid except Pell Grant. </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7</a:t>
            </a:fld>
            <a:endParaRPr lang="en-US" dirty="0"/>
          </a:p>
        </p:txBody>
      </p:sp>
    </p:spTree>
    <p:extLst>
      <p:ext uri="{BB962C8B-B14F-4D97-AF65-F5344CB8AC3E}">
        <p14:creationId xmlns:p14="http://schemas.microsoft.com/office/powerpoint/2010/main" val="15931357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a:effectLst>
            <a:softEdge rad="863600"/>
          </a:effectLst>
        </p:spPr>
      </p:pic>
      <p:sp>
        <p:nvSpPr>
          <p:cNvPr id="17410" name="Title 1"/>
          <p:cNvSpPr>
            <a:spLocks noGrp="1"/>
          </p:cNvSpPr>
          <p:nvPr>
            <p:ph type="title"/>
          </p:nvPr>
        </p:nvSpPr>
        <p:spPr>
          <a:xfrm>
            <a:off x="1685925" y="321469"/>
            <a:ext cx="5943600" cy="617768"/>
          </a:xfrm>
        </p:spPr>
        <p:txBody>
          <a:bodyPr>
            <a:normAutofit fontScale="90000"/>
          </a:bodyPr>
          <a:lstStyle/>
          <a:p>
            <a:pPr algn="ctr" eaLnBrk="1" hangingPunct="1"/>
            <a:r>
              <a:rPr lang="en-US" b="1" dirty="0">
                <a:solidFill>
                  <a:srgbClr val="083344"/>
                </a:solidFill>
              </a:rPr>
              <a:t>Examples</a:t>
            </a:r>
          </a:p>
        </p:txBody>
      </p:sp>
      <p:grpSp>
        <p:nvGrpSpPr>
          <p:cNvPr id="6" name="Group 5"/>
          <p:cNvGrpSpPr>
            <a:grpSpLocks noChangeAspect="1"/>
          </p:cNvGrpSpPr>
          <p:nvPr/>
        </p:nvGrpSpPr>
        <p:grpSpPr>
          <a:xfrm>
            <a:off x="1771650" y="1143000"/>
            <a:ext cx="5400675" cy="3058968"/>
            <a:chOff x="130666" y="5357"/>
            <a:chExt cx="8660875" cy="5672225"/>
          </a:xfrm>
        </p:grpSpPr>
        <p:sp>
          <p:nvSpPr>
            <p:cNvPr id="7" name="Cloud Callout 6"/>
            <p:cNvSpPr/>
            <p:nvPr/>
          </p:nvSpPr>
          <p:spPr>
            <a:xfrm>
              <a:off x="6038270" y="5357"/>
              <a:ext cx="2753271" cy="2057400"/>
            </a:xfrm>
            <a:prstGeom prst="cloudCallout">
              <a:avLst>
                <a:gd name="adj1" fmla="val -23547"/>
                <a:gd name="adj2" fmla="val 148133"/>
              </a:avLst>
            </a:prstGeom>
            <a:solidFill>
              <a:schemeClr val="tx2">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panose="020B0604020202020204" pitchFamily="34" charset="0"/>
                  <a:cs typeface="Arial" panose="020B0604020202020204" pitchFamily="34" charset="0"/>
                </a:rPr>
                <a:t>Secondary school tuition</a:t>
              </a:r>
            </a:p>
          </p:txBody>
        </p:sp>
        <p:pic>
          <p:nvPicPr>
            <p:cNvPr id="8" name="Picture 2" descr="T:\NASFAA U\Video Design and Tools\Common Craft Cut-Outs\Pack_Scene_2_PNG_0\village_landsc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20182"/>
              <a:ext cx="8400488" cy="2057400"/>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257694" y="412880"/>
              <a:ext cx="4161663" cy="1939819"/>
            </a:xfrm>
            <a:prstGeom prst="cloudCallout">
              <a:avLst>
                <a:gd name="adj1" fmla="val 11247"/>
                <a:gd name="adj2" fmla="val 201667"/>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panose="020B0604020202020204" pitchFamily="34" charset="0"/>
                  <a:cs typeface="Arial" panose="020B0604020202020204" pitchFamily="34" charset="0"/>
                </a:rPr>
                <a:t>Unusual uncovered medical/dental expenses</a:t>
              </a:r>
            </a:p>
          </p:txBody>
        </p:sp>
        <p:sp>
          <p:nvSpPr>
            <p:cNvPr id="10" name="Cloud Callout 9"/>
            <p:cNvSpPr/>
            <p:nvPr/>
          </p:nvSpPr>
          <p:spPr>
            <a:xfrm>
              <a:off x="130666" y="2129018"/>
              <a:ext cx="2127260" cy="1527761"/>
            </a:xfrm>
            <a:prstGeom prst="cloudCallout">
              <a:avLst>
                <a:gd name="adj1" fmla="val -4410"/>
                <a:gd name="adj2" fmla="val 86662"/>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panose="020B0604020202020204" pitchFamily="34" charset="0"/>
                  <a:cs typeface="Arial" panose="020B0604020202020204" pitchFamily="34" charset="0"/>
                </a:rPr>
                <a:t>Parent or spouse death</a:t>
              </a:r>
            </a:p>
          </p:txBody>
        </p:sp>
        <p:sp>
          <p:nvSpPr>
            <p:cNvPr id="11" name="Cloud Callout 10"/>
            <p:cNvSpPr/>
            <p:nvPr/>
          </p:nvSpPr>
          <p:spPr>
            <a:xfrm>
              <a:off x="3211268" y="1071704"/>
              <a:ext cx="3478570" cy="1538473"/>
            </a:xfrm>
            <a:prstGeom prst="cloudCallout">
              <a:avLst>
                <a:gd name="adj1" fmla="val 26825"/>
                <a:gd name="adj2" fmla="val 120209"/>
              </a:avLst>
            </a:prstGeom>
            <a:solidFill>
              <a:schemeClr val="accent1">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panose="020B0604020202020204" pitchFamily="34" charset="0"/>
                  <a:cs typeface="Arial" panose="020B0604020202020204" pitchFamily="34" charset="0"/>
                </a:rPr>
                <a:t>Extraordinary dependent care </a:t>
              </a:r>
            </a:p>
          </p:txBody>
        </p:sp>
        <p:sp>
          <p:nvSpPr>
            <p:cNvPr id="12" name="Cloud Callout 11"/>
            <p:cNvSpPr/>
            <p:nvPr/>
          </p:nvSpPr>
          <p:spPr>
            <a:xfrm>
              <a:off x="1748444" y="2345860"/>
              <a:ext cx="2570647" cy="1186398"/>
            </a:xfrm>
            <a:prstGeom prst="cloudCallout">
              <a:avLst>
                <a:gd name="adj1" fmla="val 22900"/>
                <a:gd name="adj2" fmla="val 156468"/>
              </a:avLst>
            </a:prstGeom>
            <a:solidFill>
              <a:srgbClr val="7FA3C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dirty="0">
                  <a:latin typeface="Arial" panose="020B0604020202020204" pitchFamily="34" charset="0"/>
                  <a:cs typeface="Arial" panose="020B0604020202020204" pitchFamily="34" charset="0"/>
                </a:rPr>
                <a:t>Loss of </a:t>
              </a:r>
              <a:r>
                <a:rPr lang="en-US" sz="1200" dirty="0">
                  <a:latin typeface="Arial" panose="020B0604020202020204" pitchFamily="34" charset="0"/>
                  <a:cs typeface="Arial" panose="020B0604020202020204" pitchFamily="34" charset="0"/>
                </a:rPr>
                <a:t>employment</a:t>
              </a:r>
              <a:endParaRPr lang="en-US" sz="1275" dirty="0">
                <a:latin typeface="Arial" panose="020B0604020202020204" pitchFamily="34" charset="0"/>
                <a:cs typeface="Arial" panose="020B0604020202020204" pitchFamily="34" charset="0"/>
              </a:endParaRPr>
            </a:p>
          </p:txBody>
        </p:sp>
        <p:sp>
          <p:nvSpPr>
            <p:cNvPr id="13" name="Cloud Callout 12"/>
            <p:cNvSpPr/>
            <p:nvPr/>
          </p:nvSpPr>
          <p:spPr>
            <a:xfrm>
              <a:off x="4051522" y="2352698"/>
              <a:ext cx="2638316" cy="955411"/>
            </a:xfrm>
            <a:prstGeom prst="cloudCallout">
              <a:avLst>
                <a:gd name="adj1" fmla="val -35368"/>
                <a:gd name="adj2" fmla="val 179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panose="020B0604020202020204" pitchFamily="34" charset="0"/>
                  <a:cs typeface="Arial" panose="020B0604020202020204" pitchFamily="34" charset="0"/>
                </a:rPr>
                <a:t>Divorc</a:t>
              </a:r>
              <a:r>
                <a:rPr lang="en-US" sz="1500" dirty="0">
                  <a:latin typeface="Arial" panose="020B0604020202020204" pitchFamily="34" charset="0"/>
                  <a:cs typeface="Arial" panose="020B0604020202020204" pitchFamily="34" charset="0"/>
                </a:rPr>
                <a:t>e</a:t>
              </a:r>
            </a:p>
          </p:txBody>
        </p:sp>
      </p:grpSp>
      <p:sp>
        <p:nvSpPr>
          <p:cNvPr id="16" name="Cloud Callout 2">
            <a:extLst>
              <a:ext uri="{FF2B5EF4-FFF2-40B4-BE49-F238E27FC236}">
                <a16:creationId xmlns:a16="http://schemas.microsoft.com/office/drawing/2014/main" id="{EE24C4B0-9059-45CF-9809-117CEECA1176}"/>
              </a:ext>
            </a:extLst>
          </p:cNvPr>
          <p:cNvSpPr>
            <a:spLocks noChangeAspect="1"/>
          </p:cNvSpPr>
          <p:nvPr/>
        </p:nvSpPr>
        <p:spPr>
          <a:xfrm>
            <a:off x="5810312" y="2150014"/>
            <a:ext cx="1467012" cy="843473"/>
          </a:xfrm>
          <a:prstGeom prst="cloudCallout">
            <a:avLst>
              <a:gd name="adj1" fmla="val -8974"/>
              <a:gd name="adj2" fmla="val 130561"/>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anose="020B0604020202020204" pitchFamily="34" charset="0"/>
                <a:cs typeface="Arial" panose="020B0604020202020204" pitchFamily="34" charset="0"/>
              </a:rPr>
              <a:t>Student cannot obtain parental information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CSS Profile</a:t>
            </a:r>
          </a:p>
        </p:txBody>
      </p:sp>
      <p:sp>
        <p:nvSpPr>
          <p:cNvPr id="3" name="Content Placeholder 2"/>
          <p:cNvSpPr>
            <a:spLocks noGrp="1"/>
          </p:cNvSpPr>
          <p:nvPr>
            <p:ph idx="1"/>
          </p:nvPr>
        </p:nvSpPr>
        <p:spPr>
          <a:xfrm>
            <a:off x="193964" y="1091382"/>
            <a:ext cx="8501072" cy="3419072"/>
          </a:xfrm>
        </p:spPr>
        <p:txBody>
          <a:bodyPr>
            <a:normAutofit fontScale="47500" lnSpcReduction="20000"/>
          </a:bodyPr>
          <a:lstStyle/>
          <a:p>
            <a:pPr marL="214313" indent="-214313"/>
            <a:r>
              <a:rPr lang="en-US" sz="3300" dirty="0">
                <a:solidFill>
                  <a:srgbClr val="083344"/>
                </a:solidFill>
              </a:rPr>
              <a:t>The PROFILE is an online application that collects information used by certain colleges and scholarship programs to award institutional funds (NON-federal funds).</a:t>
            </a:r>
          </a:p>
          <a:p>
            <a:pPr marL="214313" indent="-214313"/>
            <a:r>
              <a:rPr lang="en-US" sz="3300" dirty="0">
                <a:solidFill>
                  <a:srgbClr val="083344"/>
                </a:solidFill>
              </a:rPr>
              <a:t>The PROFILE can be filed as early as October 1, but no later than 2 weeks before the earliest priority deadline of the schools you’re applying to.</a:t>
            </a:r>
          </a:p>
          <a:p>
            <a:pPr marL="214313" indent="-214313"/>
            <a:r>
              <a:rPr lang="en-US" sz="3300" dirty="0">
                <a:solidFill>
                  <a:srgbClr val="083344"/>
                </a:solidFill>
              </a:rPr>
              <a:t>Check your college’s/program’s information to determine if they require the PROFILE (can find a list on </a:t>
            </a:r>
            <a:r>
              <a:rPr lang="en-US" sz="3300" dirty="0">
                <a:solidFill>
                  <a:srgbClr val="083344"/>
                </a:solidFill>
                <a:hlinkClick r:id="rId2"/>
              </a:rPr>
              <a:t>www.collegeboard.org</a:t>
            </a:r>
            <a:r>
              <a:rPr lang="en-US" sz="3300" dirty="0">
                <a:solidFill>
                  <a:srgbClr val="083344"/>
                </a:solidFill>
              </a:rPr>
              <a:t>).</a:t>
            </a:r>
          </a:p>
          <a:p>
            <a:pPr marL="214313" indent="-214313"/>
            <a:r>
              <a:rPr lang="en-US" sz="3300" dirty="0">
                <a:solidFill>
                  <a:srgbClr val="083344"/>
                </a:solidFill>
              </a:rPr>
              <a:t>You can print the Pre-Application Worksheet and Instructions to review with parents and fill out at home before applying online.</a:t>
            </a:r>
          </a:p>
          <a:p>
            <a:pPr marL="214313" indent="-214313"/>
            <a:r>
              <a:rPr lang="en-US" sz="3300" dirty="0">
                <a:solidFill>
                  <a:srgbClr val="083344"/>
                </a:solidFill>
              </a:rPr>
              <a:t>The fee for the initial application and one college or  program is $25.  Additional reports are $16. </a:t>
            </a:r>
          </a:p>
          <a:p>
            <a:pPr marL="214313" indent="-214313"/>
            <a:r>
              <a:rPr lang="en-US" sz="3300" dirty="0">
                <a:solidFill>
                  <a:srgbClr val="083344"/>
                </a:solidFill>
              </a:rPr>
              <a:t>Fee waivers* are granted automatically – based on the information entered on the PROFILE application – to students who are first-time college applicants and are from families with low incomes and assets. (Int’l students are not eligible for fee waivers). </a:t>
            </a:r>
          </a:p>
          <a:p>
            <a:pPr marL="0" indent="0">
              <a:buNone/>
            </a:pPr>
            <a:r>
              <a:rPr lang="en-US" sz="3300" dirty="0">
                <a:solidFill>
                  <a:srgbClr val="083344"/>
                </a:solidFill>
              </a:rPr>
              <a:t>	    *pays for up to 8 colleges/scholarship programs</a:t>
            </a:r>
          </a:p>
          <a:p>
            <a:endParaRPr lang="en-US" sz="3300" dirty="0">
              <a:solidFill>
                <a:srgbClr val="083344"/>
              </a:solidFill>
            </a:endParaRPr>
          </a:p>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71</a:t>
            </a:fld>
            <a:endParaRPr lang="en-US" dirty="0"/>
          </a:p>
        </p:txBody>
      </p:sp>
    </p:spTree>
    <p:extLst>
      <p:ext uri="{BB962C8B-B14F-4D97-AF65-F5344CB8AC3E}">
        <p14:creationId xmlns:p14="http://schemas.microsoft.com/office/powerpoint/2010/main" val="1014404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722313" y="2381010"/>
            <a:ext cx="7772400" cy="1021556"/>
          </a:xfrm>
          <a:prstGeom prst="rect">
            <a:avLst/>
          </a:prstGeom>
          <a:noFill/>
          <a:ln>
            <a:noFill/>
          </a:ln>
        </p:spPr>
        <p:txBody>
          <a:bodyPr spcFirstLastPara="1" vert="horz" wrap="square" lIns="68569" tIns="34275" rIns="68569" bIns="34275" rtlCol="0" anchor="ctr" anchorCtr="0">
            <a:noAutofit/>
          </a:bodyPr>
          <a:lstStyle/>
          <a:p>
            <a:pPr>
              <a:lnSpc>
                <a:spcPct val="90000"/>
              </a:lnSpc>
              <a:spcBef>
                <a:spcPts val="0"/>
              </a:spcBef>
              <a:buClr>
                <a:schemeClr val="dk1"/>
              </a:buClr>
              <a:buSzPts val="4400"/>
            </a:pPr>
            <a:r>
              <a:rPr lang="en-US" sz="3600" b="1" dirty="0">
                <a:latin typeface="Calibri" panose="020F0502020204030204" pitchFamily="34" charset="0"/>
                <a:cs typeface="Calibri" panose="020F0502020204030204" pitchFamily="34" charset="0"/>
              </a:rPr>
              <a:t>Counseling Undocumented students</a:t>
            </a:r>
            <a:endParaRPr sz="3600" b="1"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A15EB955-FCA3-48E3-9025-4E6CCE33D454}"/>
              </a:ext>
            </a:extLst>
          </p:cNvPr>
          <p:cNvSpPr>
            <a:spLocks noGrp="1"/>
          </p:cNvSpPr>
          <p:nvPr>
            <p:ph type="body" idx="1"/>
          </p:nvPr>
        </p:nvSpPr>
        <p:spPr>
          <a:xfrm>
            <a:off x="722313" y="3648108"/>
            <a:ext cx="7772400" cy="756112"/>
          </a:xfrm>
        </p:spPr>
        <p:txBody>
          <a:bodyPr>
            <a:normAutofit lnSpcReduction="10000"/>
          </a:bodyPr>
          <a:lstStyle/>
          <a:p>
            <a:pPr>
              <a:spcBef>
                <a:spcPts val="750"/>
              </a:spcBef>
            </a:pPr>
            <a:r>
              <a:rPr lang="en-US" b="1" dirty="0">
                <a:latin typeface="Calibri" panose="020F0502020204030204" pitchFamily="34" charset="0"/>
                <a:cs typeface="Calibri" panose="020F0502020204030204" pitchFamily="34" charset="0"/>
              </a:rPr>
              <a:t>Presented by:</a:t>
            </a:r>
          </a:p>
          <a:p>
            <a:pPr>
              <a:spcBef>
                <a:spcPts val="750"/>
              </a:spcBef>
            </a:pPr>
            <a:r>
              <a:rPr lang="en-US" b="1" dirty="0">
                <a:latin typeface="Calibri" panose="020F0502020204030204" pitchFamily="34" charset="0"/>
                <a:cs typeface="Calibri" panose="020F0502020204030204" pitchFamily="34" charset="0"/>
              </a:rPr>
              <a:t>TASFAA EARLY AWARENESS COMMITTEE</a:t>
            </a:r>
          </a:p>
        </p:txBody>
      </p:sp>
      <p:pic>
        <p:nvPicPr>
          <p:cNvPr id="7" name="Picture 6">
            <a:extLst>
              <a:ext uri="{FF2B5EF4-FFF2-40B4-BE49-F238E27FC236}">
                <a16:creationId xmlns:a16="http://schemas.microsoft.com/office/drawing/2014/main" id="{ECFE8C76-E7B1-442F-A122-8D97A255C6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171" y="393970"/>
            <a:ext cx="1277061" cy="1196193"/>
          </a:xfrm>
          <a:prstGeom prst="rect">
            <a:avLst/>
          </a:prstGeom>
        </p:spPr>
      </p:pic>
      <p:sp>
        <p:nvSpPr>
          <p:cNvPr id="2" name="Slide Number Placeholder 1"/>
          <p:cNvSpPr>
            <a:spLocks noGrp="1"/>
          </p:cNvSpPr>
          <p:nvPr>
            <p:ph type="sldNum" sz="quarter" idx="12"/>
          </p:nvPr>
        </p:nvSpPr>
        <p:spPr/>
        <p:txBody>
          <a:bodyPr/>
          <a:lstStyle/>
          <a:p>
            <a:fld id="{B82CCC60-E8CD-4174-8B1A-7DF615B22EEF}" type="slidenum">
              <a:rPr lang="en-US" smtClean="0"/>
              <a:pPr/>
              <a:t>72</a:t>
            </a:fld>
            <a:endParaRPr lang="en-US" dirty="0"/>
          </a:p>
        </p:txBody>
      </p:sp>
    </p:spTree>
    <p:extLst>
      <p:ext uri="{BB962C8B-B14F-4D97-AF65-F5344CB8AC3E}">
        <p14:creationId xmlns:p14="http://schemas.microsoft.com/office/powerpoint/2010/main" val="2721178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E40AEDA-96E5-4582-853C-5A78E67C40B6}"/>
              </a:ext>
            </a:extLst>
          </p:cNvPr>
          <p:cNvSpPr>
            <a:spLocks noGrp="1"/>
          </p:cNvSpPr>
          <p:nvPr>
            <p:ph type="title"/>
          </p:nvPr>
        </p:nvSpPr>
        <p:spPr>
          <a:xfrm>
            <a:off x="448965" y="131374"/>
            <a:ext cx="8246070" cy="885335"/>
          </a:xfrm>
        </p:spPr>
        <p:txBody>
          <a:bodyPr>
            <a:normAutofit fontScale="90000"/>
          </a:bodyPr>
          <a:lstStyle/>
          <a:p>
            <a:r>
              <a:rPr lang="en-US" dirty="0"/>
              <a:t>Counseling Undocumented Students on Texas Financial Aid</a:t>
            </a:r>
          </a:p>
        </p:txBody>
      </p:sp>
      <p:sp>
        <p:nvSpPr>
          <p:cNvPr id="3" name="Text Placeholder 2">
            <a:extLst>
              <a:ext uri="{FF2B5EF4-FFF2-40B4-BE49-F238E27FC236}">
                <a16:creationId xmlns:a16="http://schemas.microsoft.com/office/drawing/2014/main" id="{AA435BB6-4E6D-7547-AC51-B80EFCDA814A}"/>
              </a:ext>
            </a:extLst>
          </p:cNvPr>
          <p:cNvSpPr>
            <a:spLocks noGrp="1"/>
          </p:cNvSpPr>
          <p:nvPr>
            <p:ph type="body" idx="1"/>
          </p:nvPr>
        </p:nvSpPr>
        <p:spPr/>
        <p:txBody>
          <a:bodyPr>
            <a:normAutofit fontScale="92500" lnSpcReduction="10000"/>
          </a:bodyPr>
          <a:lstStyle/>
          <a:p>
            <a:r>
              <a:rPr lang="en-US" dirty="0"/>
              <a:t>Undocumented students definition</a:t>
            </a:r>
          </a:p>
          <a:p>
            <a:r>
              <a:rPr lang="en-US" dirty="0"/>
              <a:t>Student is allowed to pay in-state tuition</a:t>
            </a:r>
          </a:p>
          <a:p>
            <a:r>
              <a:rPr lang="en-US" dirty="0"/>
              <a:t>State financial aid and other state benefits</a:t>
            </a:r>
          </a:p>
          <a:p>
            <a:r>
              <a:rPr lang="en-US" dirty="0"/>
              <a:t>Other sources of financial aid</a:t>
            </a:r>
          </a:p>
          <a:p>
            <a:r>
              <a:rPr lang="en-US" dirty="0"/>
              <a:t>Requirements in the State of Texas</a:t>
            </a:r>
          </a:p>
          <a:p>
            <a:pPr marL="0" indent="0">
              <a:buNone/>
            </a:pPr>
            <a:endParaRPr lang="en-US" sz="2200" dirty="0"/>
          </a:p>
          <a:p>
            <a:pPr marL="0" indent="0">
              <a:buNone/>
            </a:pPr>
            <a:r>
              <a:rPr lang="en-US" sz="2200" dirty="0"/>
              <a:t>Note: State actions do not change the federal student assistance eligibility rules. Undocumented students remain ineligible for federal student assistance at this time.</a:t>
            </a:r>
          </a:p>
          <a:p>
            <a:pPr marL="0" indent="0">
              <a:buNone/>
            </a:pP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73</a:t>
            </a:fld>
            <a:endParaRPr lang="en-US" dirty="0"/>
          </a:p>
        </p:txBody>
      </p:sp>
    </p:spTree>
    <p:extLst>
      <p:ext uri="{BB962C8B-B14F-4D97-AF65-F5344CB8AC3E}">
        <p14:creationId xmlns:p14="http://schemas.microsoft.com/office/powerpoint/2010/main" val="22801586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7689754-6426-45BE-84B7-8E7201F168BB}"/>
              </a:ext>
            </a:extLst>
          </p:cNvPr>
          <p:cNvSpPr>
            <a:spLocks noGrp="1"/>
          </p:cNvSpPr>
          <p:nvPr>
            <p:ph type="title"/>
          </p:nvPr>
        </p:nvSpPr>
        <p:spPr/>
        <p:txBody>
          <a:bodyPr/>
          <a:lstStyle/>
          <a:p>
            <a:r>
              <a:rPr lang="en-US" dirty="0"/>
              <a:t>What Does It Mean To Be Undocumented</a:t>
            </a:r>
          </a:p>
        </p:txBody>
      </p:sp>
      <p:sp>
        <p:nvSpPr>
          <p:cNvPr id="6" name="Text Placeholder 5">
            <a:extLst>
              <a:ext uri="{FF2B5EF4-FFF2-40B4-BE49-F238E27FC236}">
                <a16:creationId xmlns:a16="http://schemas.microsoft.com/office/drawing/2014/main" id="{8F3222DF-4036-DB46-955B-98E083F43B17}"/>
              </a:ext>
            </a:extLst>
          </p:cNvPr>
          <p:cNvSpPr>
            <a:spLocks noGrp="1"/>
          </p:cNvSpPr>
          <p:nvPr>
            <p:ph type="body" idx="1"/>
          </p:nvPr>
        </p:nvSpPr>
        <p:spPr/>
        <p:txBody>
          <a:bodyPr/>
          <a:lstStyle/>
          <a:p>
            <a:r>
              <a:rPr lang="en-US" dirty="0"/>
              <a:t>Individual lacks the documents required for immigration or legal residence.</a:t>
            </a:r>
          </a:p>
          <a:p>
            <a:r>
              <a:rPr lang="en-US" dirty="0"/>
              <a:t>Individuals may have:</a:t>
            </a:r>
          </a:p>
          <a:p>
            <a:pPr lvl="1"/>
            <a:r>
              <a:rPr lang="en-US" dirty="0"/>
              <a:t>Entered the country legally on a temporary basis and stayed after documents expired</a:t>
            </a:r>
          </a:p>
          <a:p>
            <a:pPr lvl="1"/>
            <a:r>
              <a:rPr lang="en-US" dirty="0"/>
              <a:t>Entered without documents</a:t>
            </a:r>
          </a:p>
          <a:p>
            <a:pPr lvl="1"/>
            <a:r>
              <a:rPr lang="en-US" dirty="0"/>
              <a:t>Been brought to the country by someone else</a:t>
            </a:r>
          </a:p>
        </p:txBody>
      </p:sp>
      <p:sp>
        <p:nvSpPr>
          <p:cNvPr id="2" name="Slide Number Placeholder 1"/>
          <p:cNvSpPr>
            <a:spLocks noGrp="1"/>
          </p:cNvSpPr>
          <p:nvPr>
            <p:ph type="sldNum" sz="quarter" idx="12"/>
          </p:nvPr>
        </p:nvSpPr>
        <p:spPr/>
        <p:txBody>
          <a:bodyPr/>
          <a:lstStyle/>
          <a:p>
            <a:fld id="{B82CCC60-E8CD-4174-8B1A-7DF615B22EEF}" type="slidenum">
              <a:rPr lang="en-US" smtClean="0"/>
              <a:pPr/>
              <a:t>74</a:t>
            </a:fld>
            <a:endParaRPr lang="en-US" dirty="0"/>
          </a:p>
        </p:txBody>
      </p:sp>
    </p:spTree>
    <p:extLst>
      <p:ext uri="{BB962C8B-B14F-4D97-AF65-F5344CB8AC3E}">
        <p14:creationId xmlns:p14="http://schemas.microsoft.com/office/powerpoint/2010/main" val="4186716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38A463-4967-9348-96FF-157183BA5651}"/>
              </a:ext>
            </a:extLst>
          </p:cNvPr>
          <p:cNvSpPr>
            <a:spLocks noGrp="1"/>
          </p:cNvSpPr>
          <p:nvPr>
            <p:ph type="title"/>
          </p:nvPr>
        </p:nvSpPr>
        <p:spPr>
          <a:xfrm>
            <a:off x="603078" y="135759"/>
            <a:ext cx="8246070" cy="1264289"/>
          </a:xfrm>
        </p:spPr>
        <p:txBody>
          <a:bodyPr>
            <a:normAutofit fontScale="90000"/>
          </a:bodyPr>
          <a:lstStyle/>
          <a:p>
            <a:r>
              <a:rPr lang="en-US" b="1" dirty="0">
                <a:latin typeface="Calibri" panose="020F0502020204030204" pitchFamily="34" charset="0"/>
                <a:cs typeface="Calibri" panose="020F0502020204030204" pitchFamily="34" charset="0"/>
              </a:rPr>
              <a:t>Currently </a:t>
            </a:r>
            <a:r>
              <a:rPr lang="en-US" dirty="0">
                <a:latin typeface="Calibri" panose="020F0502020204030204" pitchFamily="34" charset="0"/>
                <a:cs typeface="Calibri" panose="020F0502020204030204" pitchFamily="34" charset="0"/>
              </a:rPr>
              <a:t>7</a:t>
            </a:r>
            <a:r>
              <a:rPr lang="en-US" b="1" dirty="0">
                <a:latin typeface="Calibri" panose="020F0502020204030204" pitchFamily="34" charset="0"/>
                <a:cs typeface="Calibri" panose="020F0502020204030204" pitchFamily="34" charset="0"/>
              </a:rPr>
              <a:t> States have Provisions Allowing</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State Financial Aid for Undocumented Students</a:t>
            </a:r>
          </a:p>
        </p:txBody>
      </p:sp>
      <p:sp>
        <p:nvSpPr>
          <p:cNvPr id="8" name="Text Placeholder 7">
            <a:extLst>
              <a:ext uri="{FF2B5EF4-FFF2-40B4-BE49-F238E27FC236}">
                <a16:creationId xmlns:a16="http://schemas.microsoft.com/office/drawing/2014/main" id="{0CE23D10-E13C-FF4F-819B-379887FBB6C1}"/>
              </a:ext>
            </a:extLst>
          </p:cNvPr>
          <p:cNvSpPr>
            <a:spLocks noGrp="1"/>
          </p:cNvSpPr>
          <p:nvPr>
            <p:ph type="body" idx="1"/>
          </p:nvPr>
        </p:nvSpPr>
        <p:spPr>
          <a:xfrm>
            <a:off x="757191" y="1821426"/>
            <a:ext cx="7061443" cy="1908093"/>
          </a:xfrm>
        </p:spPr>
        <p:txBody>
          <a:bodyPr numCol="2">
            <a:normAutofit fontScale="92500" lnSpcReduction="20000"/>
          </a:bodyPr>
          <a:lstStyle/>
          <a:p>
            <a:pPr marL="225425" indent="-225425" algn="l">
              <a:spcBef>
                <a:spcPts val="600"/>
              </a:spcBef>
              <a:buSzPct val="85416"/>
            </a:pPr>
            <a:r>
              <a:rPr lang="en-US" dirty="0">
                <a:latin typeface="Arial"/>
                <a:cs typeface="Arial"/>
              </a:rPr>
              <a:t>C</a:t>
            </a:r>
            <a:r>
              <a:rPr lang="en-US" spc="-8" dirty="0">
                <a:latin typeface="Arial"/>
                <a:cs typeface="Arial"/>
              </a:rPr>
              <a:t>a</a:t>
            </a:r>
            <a:r>
              <a:rPr lang="en-US" dirty="0">
                <a:latin typeface="Arial"/>
                <a:cs typeface="Arial"/>
              </a:rPr>
              <a:t>l</a:t>
            </a:r>
            <a:r>
              <a:rPr lang="en-US" spc="-8" dirty="0">
                <a:latin typeface="Arial"/>
                <a:cs typeface="Arial"/>
              </a:rPr>
              <a:t>i</a:t>
            </a:r>
            <a:r>
              <a:rPr lang="en-US" dirty="0">
                <a:latin typeface="Arial"/>
                <a:cs typeface="Arial"/>
              </a:rPr>
              <a:t>fornia</a:t>
            </a:r>
          </a:p>
          <a:p>
            <a:pPr marL="225425" indent="-225425" algn="l">
              <a:spcBef>
                <a:spcPts val="600"/>
              </a:spcBef>
              <a:buSzPct val="85416"/>
            </a:pPr>
            <a:r>
              <a:rPr lang="en-US" dirty="0">
                <a:latin typeface="Arial"/>
                <a:cs typeface="Arial"/>
              </a:rPr>
              <a:t>Minn</a:t>
            </a:r>
            <a:r>
              <a:rPr lang="en-US" spc="-8" dirty="0">
                <a:latin typeface="Arial"/>
                <a:cs typeface="Arial"/>
              </a:rPr>
              <a:t>e</a:t>
            </a:r>
            <a:r>
              <a:rPr lang="en-US" dirty="0">
                <a:latin typeface="Arial"/>
                <a:cs typeface="Arial"/>
              </a:rPr>
              <a:t>sota</a:t>
            </a:r>
          </a:p>
          <a:p>
            <a:pPr marL="225425" indent="-225425" algn="l">
              <a:spcBef>
                <a:spcPts val="600"/>
              </a:spcBef>
              <a:buSzPct val="85416"/>
            </a:pPr>
            <a:r>
              <a:rPr lang="en-US" dirty="0">
                <a:latin typeface="Arial"/>
                <a:cs typeface="Arial"/>
              </a:rPr>
              <a:t>N</a:t>
            </a:r>
            <a:r>
              <a:rPr lang="en-US" spc="-8" dirty="0">
                <a:latin typeface="Arial"/>
                <a:cs typeface="Arial"/>
              </a:rPr>
              <a:t>e</a:t>
            </a:r>
            <a:r>
              <a:rPr lang="en-US" dirty="0">
                <a:latin typeface="Arial"/>
                <a:cs typeface="Arial"/>
              </a:rPr>
              <a:t>w</a:t>
            </a:r>
            <a:r>
              <a:rPr lang="en-US" spc="4" dirty="0">
                <a:latin typeface="Arial"/>
                <a:cs typeface="Arial"/>
              </a:rPr>
              <a:t> </a:t>
            </a:r>
            <a:r>
              <a:rPr lang="en-US" dirty="0">
                <a:latin typeface="Arial"/>
                <a:cs typeface="Arial"/>
              </a:rPr>
              <a:t>Me</a:t>
            </a:r>
            <a:r>
              <a:rPr lang="en-US" spc="-8" dirty="0">
                <a:latin typeface="Arial"/>
                <a:cs typeface="Arial"/>
              </a:rPr>
              <a:t>x</a:t>
            </a:r>
            <a:r>
              <a:rPr lang="en-US" dirty="0">
                <a:latin typeface="Arial"/>
                <a:cs typeface="Arial"/>
              </a:rPr>
              <a:t>ico</a:t>
            </a:r>
          </a:p>
          <a:p>
            <a:pPr marL="225425" indent="-225425" algn="r">
              <a:spcBef>
                <a:spcPts val="600"/>
              </a:spcBef>
              <a:buSzPct val="85416"/>
            </a:pPr>
            <a:r>
              <a:rPr lang="en-US" dirty="0">
                <a:latin typeface="Arial"/>
                <a:cs typeface="Arial"/>
              </a:rPr>
              <a:t>Colorado </a:t>
            </a:r>
          </a:p>
          <a:p>
            <a:pPr marL="225425" indent="-225425" algn="l">
              <a:spcBef>
                <a:spcPts val="600"/>
              </a:spcBef>
              <a:buSzPct val="85416"/>
            </a:pPr>
            <a:r>
              <a:rPr lang="en-US" spc="-203" dirty="0">
                <a:latin typeface="Arial"/>
                <a:cs typeface="Arial"/>
              </a:rPr>
              <a:t>T</a:t>
            </a:r>
            <a:r>
              <a:rPr lang="en-US" dirty="0">
                <a:latin typeface="Arial"/>
                <a:cs typeface="Arial"/>
              </a:rPr>
              <a:t>e</a:t>
            </a:r>
            <a:r>
              <a:rPr lang="en-US" spc="-11" dirty="0">
                <a:latin typeface="Arial"/>
                <a:cs typeface="Arial"/>
              </a:rPr>
              <a:t>x</a:t>
            </a:r>
            <a:r>
              <a:rPr lang="en-US" dirty="0">
                <a:latin typeface="Arial"/>
                <a:cs typeface="Arial"/>
              </a:rPr>
              <a:t>as</a:t>
            </a:r>
          </a:p>
          <a:p>
            <a:pPr marL="225425" indent="-225425" algn="l">
              <a:spcBef>
                <a:spcPts val="600"/>
              </a:spcBef>
              <a:buSzPct val="85416"/>
            </a:pPr>
            <a:r>
              <a:rPr lang="en-US" spc="-64" dirty="0">
                <a:latin typeface="Arial"/>
                <a:cs typeface="Arial"/>
              </a:rPr>
              <a:t>W</a:t>
            </a:r>
            <a:r>
              <a:rPr lang="en-US" dirty="0">
                <a:latin typeface="Arial"/>
                <a:cs typeface="Arial"/>
              </a:rPr>
              <a:t>ash</a:t>
            </a:r>
            <a:r>
              <a:rPr lang="en-US" spc="-8" dirty="0">
                <a:latin typeface="Arial"/>
                <a:cs typeface="Arial"/>
              </a:rPr>
              <a:t>i</a:t>
            </a:r>
            <a:r>
              <a:rPr lang="en-US" dirty="0">
                <a:latin typeface="Arial"/>
                <a:cs typeface="Arial"/>
              </a:rPr>
              <a:t>ngton</a:t>
            </a:r>
          </a:p>
          <a:p>
            <a:pPr marL="225425" indent="-225425" algn="l">
              <a:spcBef>
                <a:spcPts val="600"/>
              </a:spcBef>
              <a:buSzPct val="85416"/>
            </a:pPr>
            <a:r>
              <a:rPr lang="en-US" dirty="0">
                <a:latin typeface="Arial"/>
                <a:cs typeface="Arial"/>
              </a:rPr>
              <a:t>Oregon </a:t>
            </a:r>
          </a:p>
        </p:txBody>
      </p:sp>
      <p:sp>
        <p:nvSpPr>
          <p:cNvPr id="2" name="Rectangle 1">
            <a:extLst>
              <a:ext uri="{FF2B5EF4-FFF2-40B4-BE49-F238E27FC236}">
                <a16:creationId xmlns:a16="http://schemas.microsoft.com/office/drawing/2014/main" id="{973D335F-242E-4245-AC03-63CC24175526}"/>
              </a:ext>
            </a:extLst>
          </p:cNvPr>
          <p:cNvSpPr/>
          <p:nvPr/>
        </p:nvSpPr>
        <p:spPr>
          <a:xfrm>
            <a:off x="757191" y="4130349"/>
            <a:ext cx="8058036" cy="523220"/>
          </a:xfrm>
          <a:prstGeom prst="rect">
            <a:avLst/>
          </a:prstGeom>
        </p:spPr>
        <p:txBody>
          <a:bodyPr wrap="square">
            <a:spAutoFit/>
          </a:bodyPr>
          <a:lstStyle/>
          <a:p>
            <a:r>
              <a:rPr lang="en-US" sz="1400" dirty="0">
                <a:latin typeface="Arial"/>
                <a:cs typeface="Arial"/>
              </a:rPr>
              <a:t>S</a:t>
            </a:r>
            <a:r>
              <a:rPr lang="en-US" sz="1400" spc="-8" dirty="0">
                <a:latin typeface="Arial"/>
                <a:cs typeface="Arial"/>
              </a:rPr>
              <a:t>o</a:t>
            </a:r>
            <a:r>
              <a:rPr lang="en-US" sz="1400" dirty="0">
                <a:latin typeface="Arial"/>
                <a:cs typeface="Arial"/>
              </a:rPr>
              <a:t>urc</a:t>
            </a:r>
            <a:r>
              <a:rPr lang="en-US" sz="1400" spc="-8" dirty="0">
                <a:latin typeface="Arial"/>
                <a:cs typeface="Arial"/>
              </a:rPr>
              <a:t>e</a:t>
            </a:r>
            <a:r>
              <a:rPr lang="en-US" sz="1400" dirty="0">
                <a:latin typeface="Arial"/>
                <a:cs typeface="Arial"/>
              </a:rPr>
              <a:t>:</a:t>
            </a:r>
            <a:r>
              <a:rPr lang="en-US" sz="1400" spc="4" dirty="0">
                <a:latin typeface="Arial"/>
                <a:cs typeface="Arial"/>
              </a:rPr>
              <a:t> </a:t>
            </a:r>
            <a:r>
              <a:rPr lang="en-US" sz="1400" dirty="0">
                <a:latin typeface="Arial"/>
                <a:cs typeface="Arial"/>
              </a:rPr>
              <a:t>N</a:t>
            </a:r>
            <a:r>
              <a:rPr lang="en-US" sz="1400" spc="-8" dirty="0">
                <a:latin typeface="Arial"/>
                <a:cs typeface="Arial"/>
              </a:rPr>
              <a:t>a</a:t>
            </a:r>
            <a:r>
              <a:rPr lang="en-US" sz="1400" dirty="0">
                <a:latin typeface="Arial"/>
                <a:cs typeface="Arial"/>
              </a:rPr>
              <a:t>tio</a:t>
            </a:r>
            <a:r>
              <a:rPr lang="en-US" sz="1400" spc="-8" dirty="0">
                <a:latin typeface="Arial"/>
                <a:cs typeface="Arial"/>
              </a:rPr>
              <a:t>n</a:t>
            </a:r>
            <a:r>
              <a:rPr lang="en-US" sz="1400" dirty="0">
                <a:latin typeface="Arial"/>
                <a:cs typeface="Arial"/>
              </a:rPr>
              <a:t>al</a:t>
            </a:r>
            <a:r>
              <a:rPr lang="en-US" sz="1400" spc="11" dirty="0">
                <a:latin typeface="Arial"/>
                <a:cs typeface="Arial"/>
              </a:rPr>
              <a:t> </a:t>
            </a:r>
            <a:r>
              <a:rPr lang="en-US" sz="1400" dirty="0">
                <a:latin typeface="Arial"/>
                <a:cs typeface="Arial"/>
              </a:rPr>
              <a:t>C</a:t>
            </a:r>
            <a:r>
              <a:rPr lang="en-US" sz="1400" spc="-8" dirty="0">
                <a:latin typeface="Arial"/>
                <a:cs typeface="Arial"/>
              </a:rPr>
              <a:t>o</a:t>
            </a:r>
            <a:r>
              <a:rPr lang="en-US" sz="1400" dirty="0">
                <a:latin typeface="Arial"/>
                <a:cs typeface="Arial"/>
              </a:rPr>
              <a:t>nf</a:t>
            </a:r>
            <a:r>
              <a:rPr lang="en-US" sz="1400" spc="-8" dirty="0">
                <a:latin typeface="Arial"/>
                <a:cs typeface="Arial"/>
              </a:rPr>
              <a:t>e</a:t>
            </a:r>
            <a:r>
              <a:rPr lang="en-US" sz="1400" dirty="0">
                <a:latin typeface="Arial"/>
                <a:cs typeface="Arial"/>
              </a:rPr>
              <a:t>re</a:t>
            </a:r>
            <a:r>
              <a:rPr lang="en-US" sz="1400" spc="-8" dirty="0">
                <a:latin typeface="Arial"/>
                <a:cs typeface="Arial"/>
              </a:rPr>
              <a:t>n</a:t>
            </a:r>
            <a:r>
              <a:rPr lang="en-US" sz="1400" dirty="0">
                <a:latin typeface="Arial"/>
                <a:cs typeface="Arial"/>
              </a:rPr>
              <a:t>ce</a:t>
            </a:r>
            <a:r>
              <a:rPr lang="en-US" sz="1400" spc="15" dirty="0">
                <a:latin typeface="Arial"/>
                <a:cs typeface="Arial"/>
              </a:rPr>
              <a:t> </a:t>
            </a:r>
            <a:r>
              <a:rPr lang="en-US" sz="1400" dirty="0">
                <a:latin typeface="Arial"/>
                <a:cs typeface="Arial"/>
              </a:rPr>
              <a:t>of</a:t>
            </a:r>
            <a:r>
              <a:rPr lang="en-US" sz="1400" spc="-8" dirty="0">
                <a:latin typeface="Arial"/>
                <a:cs typeface="Arial"/>
              </a:rPr>
              <a:t> </a:t>
            </a:r>
            <a:r>
              <a:rPr lang="en-US" sz="1400" dirty="0">
                <a:latin typeface="Arial"/>
                <a:cs typeface="Arial"/>
              </a:rPr>
              <a:t>State L</a:t>
            </a:r>
            <a:r>
              <a:rPr lang="en-US" sz="1400" spc="-8" dirty="0">
                <a:latin typeface="Arial"/>
                <a:cs typeface="Arial"/>
              </a:rPr>
              <a:t>e</a:t>
            </a:r>
            <a:r>
              <a:rPr lang="en-US" sz="1400" dirty="0">
                <a:latin typeface="Arial"/>
                <a:cs typeface="Arial"/>
              </a:rPr>
              <a:t>g</a:t>
            </a:r>
            <a:r>
              <a:rPr lang="en-US" sz="1400" spc="-8" dirty="0">
                <a:latin typeface="Arial"/>
                <a:cs typeface="Arial"/>
              </a:rPr>
              <a:t>i</a:t>
            </a:r>
            <a:r>
              <a:rPr lang="en-US" sz="1400" dirty="0">
                <a:latin typeface="Arial"/>
                <a:cs typeface="Arial"/>
              </a:rPr>
              <a:t>sl</a:t>
            </a:r>
            <a:r>
              <a:rPr lang="en-US" sz="1400" spc="-8" dirty="0">
                <a:latin typeface="Arial"/>
                <a:cs typeface="Arial"/>
              </a:rPr>
              <a:t>a</a:t>
            </a:r>
            <a:r>
              <a:rPr lang="en-US" sz="1400" dirty="0">
                <a:latin typeface="Arial"/>
                <a:cs typeface="Arial"/>
              </a:rPr>
              <a:t>tur</a:t>
            </a:r>
            <a:r>
              <a:rPr lang="en-US" sz="1400" spc="-8" dirty="0">
                <a:latin typeface="Arial"/>
                <a:cs typeface="Arial"/>
              </a:rPr>
              <a:t>e</a:t>
            </a:r>
            <a:r>
              <a:rPr lang="en-US" sz="1400" dirty="0">
                <a:latin typeface="Arial"/>
                <a:cs typeface="Arial"/>
              </a:rPr>
              <a:t>s,</a:t>
            </a:r>
            <a:r>
              <a:rPr lang="en-US" sz="1400" spc="19" dirty="0">
                <a:latin typeface="Arial"/>
                <a:cs typeface="Arial"/>
              </a:rPr>
              <a:t> </a:t>
            </a:r>
            <a:r>
              <a:rPr lang="en-US" sz="1400" dirty="0">
                <a:latin typeface="Arial"/>
                <a:cs typeface="Arial"/>
              </a:rPr>
              <a:t>September 2</a:t>
            </a:r>
            <a:r>
              <a:rPr lang="en-US" sz="1400" spc="-8" dirty="0">
                <a:latin typeface="Arial"/>
                <a:cs typeface="Arial"/>
              </a:rPr>
              <a:t>0</a:t>
            </a:r>
            <a:r>
              <a:rPr lang="en-US" sz="1400" dirty="0">
                <a:latin typeface="Arial"/>
                <a:cs typeface="Arial"/>
              </a:rPr>
              <a:t>19</a:t>
            </a:r>
            <a:r>
              <a:rPr lang="en-US" sz="1400" dirty="0">
                <a:latin typeface="Arial"/>
                <a:cs typeface="Arial"/>
                <a:hlinkClick r:id="rId2">
                  <a:extLst>
                    <a:ext uri="{A12FA001-AC4F-418D-AE19-62706E023703}">
                      <ahyp:hlinkClr xmlns:ahyp="http://schemas.microsoft.com/office/drawing/2018/hyperlinkcolor" val="tx"/>
                    </a:ext>
                  </a:extLst>
                </a:hlinkClick>
              </a:rPr>
              <a:t> http:/</a:t>
            </a:r>
            <a:r>
              <a:rPr lang="en-US" sz="1400" spc="4" dirty="0">
                <a:latin typeface="Arial"/>
                <a:cs typeface="Arial"/>
                <a:hlinkClick r:id="rId2">
                  <a:extLst>
                    <a:ext uri="{A12FA001-AC4F-418D-AE19-62706E023703}">
                      <ahyp:hlinkClr xmlns:ahyp="http://schemas.microsoft.com/office/drawing/2018/hyperlinkcolor" val="tx"/>
                    </a:ext>
                  </a:extLst>
                </a:hlinkClick>
              </a:rPr>
              <a:t>/</a:t>
            </a:r>
            <a:r>
              <a:rPr lang="en-US" sz="1400" spc="-23" dirty="0">
                <a:latin typeface="Arial"/>
                <a:cs typeface="Arial"/>
                <a:hlinkClick r:id="rId2">
                  <a:extLst>
                    <a:ext uri="{A12FA001-AC4F-418D-AE19-62706E023703}">
                      <ahyp:hlinkClr xmlns:ahyp="http://schemas.microsoft.com/office/drawing/2018/hyperlinkcolor" val="tx"/>
                    </a:ext>
                  </a:extLst>
                </a:hlinkClick>
              </a:rPr>
              <a:t>ww</a:t>
            </a:r>
            <a:r>
              <a:rPr lang="en-US" sz="1400" spc="-86" dirty="0">
                <a:latin typeface="Arial"/>
                <a:cs typeface="Arial"/>
                <a:hlinkClick r:id="rId2">
                  <a:extLst>
                    <a:ext uri="{A12FA001-AC4F-418D-AE19-62706E023703}">
                      <ahyp:hlinkClr xmlns:ahyp="http://schemas.microsoft.com/office/drawing/2018/hyperlinkcolor" val="tx"/>
                    </a:ext>
                  </a:extLst>
                </a:hlinkClick>
              </a:rPr>
              <a:t>w</a:t>
            </a:r>
            <a:r>
              <a:rPr lang="en-US" sz="1400" dirty="0">
                <a:latin typeface="Arial"/>
                <a:cs typeface="Arial"/>
                <a:hlinkClick r:id="rId2">
                  <a:extLst>
                    <a:ext uri="{A12FA001-AC4F-418D-AE19-62706E023703}">
                      <ahyp:hlinkClr xmlns:ahyp="http://schemas.microsoft.com/office/drawing/2018/hyperlinkcolor" val="tx"/>
                    </a:ext>
                  </a:extLst>
                </a:hlinkClick>
              </a:rPr>
              <a:t>.ncsl.</a:t>
            </a:r>
            <a:r>
              <a:rPr lang="en-US" sz="1400" spc="-8" dirty="0">
                <a:latin typeface="Arial"/>
                <a:cs typeface="Arial"/>
                <a:hlinkClick r:id="rId2">
                  <a:extLst>
                    <a:ext uri="{A12FA001-AC4F-418D-AE19-62706E023703}">
                      <ahyp:hlinkClr xmlns:ahyp="http://schemas.microsoft.com/office/drawing/2018/hyperlinkcolor" val="tx"/>
                    </a:ext>
                  </a:extLst>
                </a:hlinkClick>
              </a:rPr>
              <a:t>o</a:t>
            </a:r>
            <a:r>
              <a:rPr lang="en-US" sz="1400" dirty="0">
                <a:latin typeface="Arial"/>
                <a:cs typeface="Arial"/>
                <a:hlinkClick r:id="rId2">
                  <a:extLst>
                    <a:ext uri="{A12FA001-AC4F-418D-AE19-62706E023703}">
                      <ahyp:hlinkClr xmlns:ahyp="http://schemas.microsoft.com/office/drawing/2018/hyperlinkcolor" val="tx"/>
                    </a:ext>
                  </a:extLst>
                </a:hlinkClick>
              </a:rPr>
              <a:t>rg/re</a:t>
            </a:r>
            <a:r>
              <a:rPr lang="en-US" sz="1400" spc="4" dirty="0">
                <a:latin typeface="Arial"/>
                <a:cs typeface="Arial"/>
                <a:hlinkClick r:id="rId2">
                  <a:extLst>
                    <a:ext uri="{A12FA001-AC4F-418D-AE19-62706E023703}">
                      <ahyp:hlinkClr xmlns:ahyp="http://schemas.microsoft.com/office/drawing/2018/hyperlinkcolor" val="tx"/>
                    </a:ext>
                  </a:extLst>
                </a:hlinkClick>
              </a:rPr>
              <a:t>s</a:t>
            </a:r>
            <a:r>
              <a:rPr lang="en-US" sz="1400" dirty="0">
                <a:latin typeface="Arial"/>
                <a:cs typeface="Arial"/>
                <a:hlinkClick r:id="rId2">
                  <a:extLst>
                    <a:ext uri="{A12FA001-AC4F-418D-AE19-62706E023703}">
                      <ahyp:hlinkClr xmlns:ahyp="http://schemas.microsoft.com/office/drawing/2018/hyperlinkcolor" val="tx"/>
                    </a:ext>
                  </a:extLst>
                </a:hlinkClick>
              </a:rPr>
              <a:t>e</a:t>
            </a:r>
            <a:r>
              <a:rPr lang="en-US" sz="1400" spc="-8" dirty="0">
                <a:latin typeface="Arial"/>
                <a:cs typeface="Arial"/>
                <a:hlinkClick r:id="rId2">
                  <a:extLst>
                    <a:ext uri="{A12FA001-AC4F-418D-AE19-62706E023703}">
                      <ahyp:hlinkClr xmlns:ahyp="http://schemas.microsoft.com/office/drawing/2018/hyperlinkcolor" val="tx"/>
                    </a:ext>
                  </a:extLst>
                </a:hlinkClick>
              </a:rPr>
              <a:t>a</a:t>
            </a:r>
            <a:r>
              <a:rPr lang="en-US" sz="1400" dirty="0">
                <a:latin typeface="Arial"/>
                <a:cs typeface="Arial"/>
                <a:hlinkClick r:id="rId2">
                  <a:extLst>
                    <a:ext uri="{A12FA001-AC4F-418D-AE19-62706E023703}">
                      <ahyp:hlinkClr xmlns:ahyp="http://schemas.microsoft.com/office/drawing/2018/hyperlinkcolor" val="tx"/>
                    </a:ext>
                  </a:extLst>
                </a:hlinkClick>
              </a:rPr>
              <a:t>rch/</a:t>
            </a:r>
            <a:r>
              <a:rPr lang="en-US" sz="1400" spc="4" dirty="0">
                <a:latin typeface="Arial"/>
                <a:cs typeface="Arial"/>
                <a:hlinkClick r:id="rId2">
                  <a:extLst>
                    <a:ext uri="{A12FA001-AC4F-418D-AE19-62706E023703}">
                      <ahyp:hlinkClr xmlns:ahyp="http://schemas.microsoft.com/office/drawing/2018/hyperlinkcolor" val="tx"/>
                    </a:ext>
                  </a:extLst>
                </a:hlinkClick>
              </a:rPr>
              <a:t>e</a:t>
            </a:r>
            <a:r>
              <a:rPr lang="en-US" sz="1400" dirty="0">
                <a:latin typeface="Arial"/>
                <a:cs typeface="Arial"/>
                <a:hlinkClick r:id="rId2">
                  <a:extLst>
                    <a:ext uri="{A12FA001-AC4F-418D-AE19-62706E023703}">
                      <ahyp:hlinkClr xmlns:ahyp="http://schemas.microsoft.com/office/drawing/2018/hyperlinkcolor" val="tx"/>
                    </a:ext>
                  </a:extLst>
                </a:hlinkClick>
              </a:rPr>
              <a:t>d</a:t>
            </a:r>
            <a:r>
              <a:rPr lang="en-US" sz="1400" spc="-8" dirty="0">
                <a:latin typeface="Arial"/>
                <a:cs typeface="Arial"/>
                <a:hlinkClick r:id="rId2">
                  <a:extLst>
                    <a:ext uri="{A12FA001-AC4F-418D-AE19-62706E023703}">
                      <ahyp:hlinkClr xmlns:ahyp="http://schemas.microsoft.com/office/drawing/2018/hyperlinkcolor" val="tx"/>
                    </a:ext>
                  </a:extLst>
                </a:hlinkClick>
              </a:rPr>
              <a:t>u</a:t>
            </a:r>
            <a:r>
              <a:rPr lang="en-US" sz="1400" dirty="0">
                <a:latin typeface="Arial"/>
                <a:cs typeface="Arial"/>
                <a:hlinkClick r:id="rId2">
                  <a:extLst>
                    <a:ext uri="{A12FA001-AC4F-418D-AE19-62706E023703}">
                      <ahyp:hlinkClr xmlns:ahyp="http://schemas.microsoft.com/office/drawing/2018/hyperlinkcolor" val="tx"/>
                    </a:ext>
                  </a:extLst>
                </a:hlinkClick>
              </a:rPr>
              <a:t>cat</a:t>
            </a:r>
            <a:r>
              <a:rPr lang="en-US" sz="1400" spc="4" dirty="0">
                <a:latin typeface="Arial"/>
                <a:cs typeface="Arial"/>
                <a:hlinkClick r:id="rId2">
                  <a:extLst>
                    <a:ext uri="{A12FA001-AC4F-418D-AE19-62706E023703}">
                      <ahyp:hlinkClr xmlns:ahyp="http://schemas.microsoft.com/office/drawing/2018/hyperlinkcolor" val="tx"/>
                    </a:ext>
                  </a:extLst>
                </a:hlinkClick>
              </a:rPr>
              <a:t>i</a:t>
            </a:r>
            <a:r>
              <a:rPr lang="en-US" sz="1400" dirty="0">
                <a:latin typeface="Arial"/>
                <a:cs typeface="Arial"/>
                <a:hlinkClick r:id="rId2">
                  <a:extLst>
                    <a:ext uri="{A12FA001-AC4F-418D-AE19-62706E023703}">
                      <ahyp:hlinkClr xmlns:ahyp="http://schemas.microsoft.com/office/drawing/2018/hyperlinkcolor" val="tx"/>
                    </a:ext>
                  </a:extLst>
                </a:hlinkClick>
              </a:rPr>
              <a:t>o</a:t>
            </a:r>
            <a:r>
              <a:rPr lang="en-US" sz="1400" spc="-8" dirty="0">
                <a:latin typeface="Arial"/>
                <a:cs typeface="Arial"/>
                <a:hlinkClick r:id="rId2">
                  <a:extLst>
                    <a:ext uri="{A12FA001-AC4F-418D-AE19-62706E023703}">
                      <ahyp:hlinkClr xmlns:ahyp="http://schemas.microsoft.com/office/drawing/2018/hyperlinkcolor" val="tx"/>
                    </a:ext>
                  </a:extLst>
                </a:hlinkClick>
              </a:rPr>
              <a:t>n</a:t>
            </a:r>
            <a:r>
              <a:rPr lang="en-US" sz="1400" dirty="0">
                <a:latin typeface="Arial"/>
                <a:cs typeface="Arial"/>
                <a:hlinkClick r:id="rId2">
                  <a:extLst>
                    <a:ext uri="{A12FA001-AC4F-418D-AE19-62706E023703}">
                      <ahyp:hlinkClr xmlns:ahyp="http://schemas.microsoft.com/office/drawing/2018/hyperlinkcolor" val="tx"/>
                    </a:ext>
                  </a:extLst>
                </a:hlinkClick>
              </a:rPr>
              <a:t>/und</a:t>
            </a:r>
            <a:r>
              <a:rPr lang="en-US" sz="1400" spc="-8" dirty="0">
                <a:latin typeface="Arial"/>
                <a:cs typeface="Arial"/>
                <a:hlinkClick r:id="rId2">
                  <a:extLst>
                    <a:ext uri="{A12FA001-AC4F-418D-AE19-62706E023703}">
                      <ahyp:hlinkClr xmlns:ahyp="http://schemas.microsoft.com/office/drawing/2018/hyperlinkcolor" val="tx"/>
                    </a:ext>
                  </a:extLst>
                </a:hlinkClick>
              </a:rPr>
              <a:t>o</a:t>
            </a:r>
            <a:r>
              <a:rPr lang="en-US" sz="1400" dirty="0">
                <a:latin typeface="Arial"/>
                <a:cs typeface="Arial"/>
                <a:hlinkClick r:id="rId2">
                  <a:extLst>
                    <a:ext uri="{A12FA001-AC4F-418D-AE19-62706E023703}">
                      <ahyp:hlinkClr xmlns:ahyp="http://schemas.microsoft.com/office/drawing/2018/hyperlinkcolor" val="tx"/>
                    </a:ext>
                  </a:extLst>
                </a:hlinkClick>
              </a:rPr>
              <a:t>cu</a:t>
            </a:r>
            <a:r>
              <a:rPr lang="en-US" sz="1400" spc="4" dirty="0">
                <a:latin typeface="Arial"/>
                <a:cs typeface="Arial"/>
                <a:hlinkClick r:id="rId2">
                  <a:extLst>
                    <a:ext uri="{A12FA001-AC4F-418D-AE19-62706E023703}">
                      <ahyp:hlinkClr xmlns:ahyp="http://schemas.microsoft.com/office/drawing/2018/hyperlinkcolor" val="tx"/>
                    </a:ext>
                  </a:extLst>
                </a:hlinkClick>
              </a:rPr>
              <a:t>m</a:t>
            </a:r>
            <a:r>
              <a:rPr lang="en-US" sz="1400" dirty="0">
                <a:latin typeface="Arial"/>
                <a:cs typeface="Arial"/>
                <a:hlinkClick r:id="rId2">
                  <a:extLst>
                    <a:ext uri="{A12FA001-AC4F-418D-AE19-62706E023703}">
                      <ahyp:hlinkClr xmlns:ahyp="http://schemas.microsoft.com/office/drawing/2018/hyperlinkcolor" val="tx"/>
                    </a:ext>
                  </a:extLst>
                </a:hlinkClick>
              </a:rPr>
              <a:t>e</a:t>
            </a:r>
            <a:r>
              <a:rPr lang="en-US" sz="1400" spc="-8" dirty="0">
                <a:latin typeface="Arial"/>
                <a:cs typeface="Arial"/>
                <a:hlinkClick r:id="rId2">
                  <a:extLst>
                    <a:ext uri="{A12FA001-AC4F-418D-AE19-62706E023703}">
                      <ahyp:hlinkClr xmlns:ahyp="http://schemas.microsoft.com/office/drawing/2018/hyperlinkcolor" val="tx"/>
                    </a:ext>
                  </a:extLst>
                </a:hlinkClick>
              </a:rPr>
              <a:t>n</a:t>
            </a:r>
            <a:r>
              <a:rPr lang="en-US" sz="1400" dirty="0">
                <a:latin typeface="Arial"/>
                <a:cs typeface="Arial"/>
                <a:hlinkClick r:id="rId2">
                  <a:extLst>
                    <a:ext uri="{A12FA001-AC4F-418D-AE19-62706E023703}">
                      <ahyp:hlinkClr xmlns:ahyp="http://schemas.microsoft.com/office/drawing/2018/hyperlinkcolor" val="tx"/>
                    </a:ext>
                  </a:extLst>
                </a:hlinkClick>
              </a:rPr>
              <a:t>te</a:t>
            </a:r>
            <a:r>
              <a:rPr lang="en-US" sz="1400" spc="4" dirty="0">
                <a:latin typeface="Arial"/>
                <a:cs typeface="Arial"/>
                <a:hlinkClick r:id="rId2">
                  <a:extLst>
                    <a:ext uri="{A12FA001-AC4F-418D-AE19-62706E023703}">
                      <ahyp:hlinkClr xmlns:ahyp="http://schemas.microsoft.com/office/drawing/2018/hyperlinkcolor" val="tx"/>
                    </a:ext>
                  </a:extLst>
                </a:hlinkClick>
              </a:rPr>
              <a:t>d</a:t>
            </a:r>
            <a:r>
              <a:rPr lang="en-US" sz="1400" dirty="0">
                <a:latin typeface="Arial"/>
                <a:cs typeface="Arial"/>
                <a:hlinkClick r:id="rId2">
                  <a:extLst>
                    <a:ext uri="{A12FA001-AC4F-418D-AE19-62706E023703}">
                      <ahyp:hlinkClr xmlns:ahyp="http://schemas.microsoft.com/office/drawing/2018/hyperlinkcolor" val="tx"/>
                    </a:ext>
                  </a:extLst>
                </a:hlinkClick>
              </a:rPr>
              <a:t>-st</a:t>
            </a:r>
            <a:r>
              <a:rPr lang="en-US" sz="1400" spc="4" dirty="0">
                <a:latin typeface="Arial"/>
                <a:cs typeface="Arial"/>
                <a:hlinkClick r:id="rId2">
                  <a:extLst>
                    <a:ext uri="{A12FA001-AC4F-418D-AE19-62706E023703}">
                      <ahyp:hlinkClr xmlns:ahyp="http://schemas.microsoft.com/office/drawing/2018/hyperlinkcolor" val="tx"/>
                    </a:ext>
                  </a:extLst>
                </a:hlinkClick>
              </a:rPr>
              <a:t>u</a:t>
            </a:r>
            <a:r>
              <a:rPr lang="en-US" sz="1400" dirty="0">
                <a:latin typeface="Arial"/>
                <a:cs typeface="Arial"/>
                <a:hlinkClick r:id="rId2">
                  <a:extLst>
                    <a:ext uri="{A12FA001-AC4F-418D-AE19-62706E023703}">
                      <ahyp:hlinkClr xmlns:ahyp="http://schemas.microsoft.com/office/drawing/2018/hyperlinkcolor" val="tx"/>
                    </a:ext>
                  </a:extLst>
                </a:hlinkClick>
              </a:rPr>
              <a:t>d</a:t>
            </a:r>
            <a:r>
              <a:rPr lang="en-US" sz="1400" spc="-8" dirty="0">
                <a:latin typeface="Arial"/>
                <a:cs typeface="Arial"/>
                <a:hlinkClick r:id="rId2">
                  <a:extLst>
                    <a:ext uri="{A12FA001-AC4F-418D-AE19-62706E023703}">
                      <ahyp:hlinkClr xmlns:ahyp="http://schemas.microsoft.com/office/drawing/2018/hyperlinkcolor" val="tx"/>
                    </a:ext>
                  </a:extLst>
                </a:hlinkClick>
              </a:rPr>
              <a:t>e</a:t>
            </a:r>
            <a:r>
              <a:rPr lang="en-US" sz="1400" dirty="0">
                <a:latin typeface="Arial"/>
                <a:cs typeface="Arial"/>
                <a:hlinkClick r:id="rId2">
                  <a:extLst>
                    <a:ext uri="{A12FA001-AC4F-418D-AE19-62706E023703}">
                      <ahyp:hlinkClr xmlns:ahyp="http://schemas.microsoft.com/office/drawing/2018/hyperlinkcolor" val="tx"/>
                    </a:ext>
                  </a:extLst>
                </a:hlinkClick>
              </a:rPr>
              <a:t>nt-tuit</a:t>
            </a:r>
            <a:r>
              <a:rPr lang="en-US" sz="1400" spc="4" dirty="0">
                <a:latin typeface="Arial"/>
                <a:cs typeface="Arial"/>
                <a:hlinkClick r:id="rId2">
                  <a:extLst>
                    <a:ext uri="{A12FA001-AC4F-418D-AE19-62706E023703}">
                      <ahyp:hlinkClr xmlns:ahyp="http://schemas.microsoft.com/office/drawing/2018/hyperlinkcolor" val="tx"/>
                    </a:ext>
                  </a:extLst>
                </a:hlinkClick>
              </a:rPr>
              <a:t>i</a:t>
            </a:r>
            <a:r>
              <a:rPr lang="en-US" sz="1400" dirty="0">
                <a:latin typeface="Arial"/>
                <a:cs typeface="Arial"/>
                <a:hlinkClick r:id="rId2">
                  <a:extLst>
                    <a:ext uri="{A12FA001-AC4F-418D-AE19-62706E023703}">
                      <ahyp:hlinkClr xmlns:ahyp="http://schemas.microsoft.com/office/drawing/2018/hyperlinkcolor" val="tx"/>
                    </a:ext>
                  </a:extLst>
                </a:hlinkClick>
              </a:rPr>
              <a:t>o</a:t>
            </a:r>
            <a:r>
              <a:rPr lang="en-US" sz="1400" spc="-8" dirty="0">
                <a:latin typeface="Arial"/>
                <a:cs typeface="Arial"/>
                <a:hlinkClick r:id="rId2">
                  <a:extLst>
                    <a:ext uri="{A12FA001-AC4F-418D-AE19-62706E023703}">
                      <ahyp:hlinkClr xmlns:ahyp="http://schemas.microsoft.com/office/drawing/2018/hyperlinkcolor" val="tx"/>
                    </a:ext>
                  </a:extLst>
                </a:hlinkClick>
              </a:rPr>
              <a:t>n</a:t>
            </a:r>
            <a:r>
              <a:rPr lang="en-US" sz="1400" dirty="0">
                <a:latin typeface="Arial"/>
                <a:cs typeface="Arial"/>
                <a:hlinkClick r:id="rId2">
                  <a:extLst>
                    <a:ext uri="{A12FA001-AC4F-418D-AE19-62706E023703}">
                      <ahyp:hlinkClr xmlns:ahyp="http://schemas.microsoft.com/office/drawing/2018/hyperlinkcolor" val="tx"/>
                    </a:ext>
                  </a:extLst>
                </a:hlinkClick>
              </a:rPr>
              <a:t>-o</a:t>
            </a:r>
            <a:r>
              <a:rPr lang="en-US" sz="1400" spc="4" dirty="0">
                <a:latin typeface="Arial"/>
                <a:cs typeface="Arial"/>
                <a:hlinkClick r:id="rId2">
                  <a:extLst>
                    <a:ext uri="{A12FA001-AC4F-418D-AE19-62706E023703}">
                      <ahyp:hlinkClr xmlns:ahyp="http://schemas.microsoft.com/office/drawing/2018/hyperlinkcolor" val="tx"/>
                    </a:ext>
                  </a:extLst>
                </a:hlinkClick>
              </a:rPr>
              <a:t>v</a:t>
            </a:r>
            <a:r>
              <a:rPr lang="en-US" sz="1400" dirty="0">
                <a:latin typeface="Arial"/>
                <a:cs typeface="Arial"/>
                <a:hlinkClick r:id="rId2">
                  <a:extLst>
                    <a:ext uri="{A12FA001-AC4F-418D-AE19-62706E023703}">
                      <ahyp:hlinkClr xmlns:ahyp="http://schemas.microsoft.com/office/drawing/2018/hyperlinkcolor" val="tx"/>
                    </a:ext>
                  </a:extLst>
                </a:hlinkClick>
              </a:rPr>
              <a:t>erv</a:t>
            </a:r>
            <a:r>
              <a:rPr lang="en-US" sz="1400" spc="-8" dirty="0">
                <a:latin typeface="Arial"/>
                <a:cs typeface="Arial"/>
                <a:hlinkClick r:id="rId2">
                  <a:extLst>
                    <a:ext uri="{A12FA001-AC4F-418D-AE19-62706E023703}">
                      <ahyp:hlinkClr xmlns:ahyp="http://schemas.microsoft.com/office/drawing/2018/hyperlinkcolor" val="tx"/>
                    </a:ext>
                  </a:extLst>
                </a:hlinkClick>
              </a:rPr>
              <a:t>i</a:t>
            </a:r>
            <a:r>
              <a:rPr lang="en-US" sz="1400" spc="4" dirty="0">
                <a:latin typeface="Arial"/>
                <a:cs typeface="Arial"/>
                <a:hlinkClick r:id="rId2">
                  <a:extLst>
                    <a:ext uri="{A12FA001-AC4F-418D-AE19-62706E023703}">
                      <ahyp:hlinkClr xmlns:ahyp="http://schemas.microsoft.com/office/drawing/2018/hyperlinkcolor" val="tx"/>
                    </a:ext>
                  </a:extLst>
                </a:hlinkClick>
              </a:rPr>
              <a:t>e</a:t>
            </a:r>
            <a:r>
              <a:rPr lang="en-US" sz="1400" dirty="0">
                <a:latin typeface="Arial"/>
                <a:cs typeface="Arial"/>
                <a:hlinkClick r:id="rId2">
                  <a:extLst>
                    <a:ext uri="{A12FA001-AC4F-418D-AE19-62706E023703}">
                      <ahyp:hlinkClr xmlns:ahyp="http://schemas.microsoft.com/office/drawing/2018/hyperlinkcolor" val="tx"/>
                    </a:ext>
                  </a:extLst>
                </a:hlinkClick>
              </a:rPr>
              <a:t>w</a:t>
            </a:r>
            <a:endParaRPr lang="en-US" sz="1400" dirty="0">
              <a:latin typeface="Arial"/>
              <a:cs typeface="Arial"/>
            </a:endParaRPr>
          </a:p>
        </p:txBody>
      </p:sp>
      <p:sp>
        <p:nvSpPr>
          <p:cNvPr id="3" name="Slide Number Placeholder 2"/>
          <p:cNvSpPr>
            <a:spLocks noGrp="1"/>
          </p:cNvSpPr>
          <p:nvPr>
            <p:ph type="sldNum" sz="quarter" idx="12"/>
          </p:nvPr>
        </p:nvSpPr>
        <p:spPr/>
        <p:txBody>
          <a:bodyPr/>
          <a:lstStyle/>
          <a:p>
            <a:fld id="{B82CCC60-E8CD-4174-8B1A-7DF615B22EEF}" type="slidenum">
              <a:rPr lang="en-US" smtClean="0"/>
              <a:pPr/>
              <a:t>75</a:t>
            </a:fld>
            <a:endParaRPr lang="en-US" dirty="0"/>
          </a:p>
        </p:txBody>
      </p:sp>
    </p:spTree>
    <p:extLst>
      <p:ext uri="{BB962C8B-B14F-4D97-AF65-F5344CB8AC3E}">
        <p14:creationId xmlns:p14="http://schemas.microsoft.com/office/powerpoint/2010/main" val="34557103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DF28F25-C6DC-428C-A9DB-612CEE7AC6D3}"/>
              </a:ext>
            </a:extLst>
          </p:cNvPr>
          <p:cNvSpPr>
            <a:spLocks noGrp="1"/>
          </p:cNvSpPr>
          <p:nvPr>
            <p:ph type="title"/>
          </p:nvPr>
        </p:nvSpPr>
        <p:spPr/>
        <p:txBody>
          <a:bodyPr/>
          <a:lstStyle/>
          <a:p>
            <a:r>
              <a:rPr lang="en-US" dirty="0"/>
              <a:t>State of Texas TASFA/Senate Bill 1528</a:t>
            </a:r>
          </a:p>
        </p:txBody>
      </p:sp>
      <p:sp>
        <p:nvSpPr>
          <p:cNvPr id="6" name="Text Placeholder 5">
            <a:extLst>
              <a:ext uri="{FF2B5EF4-FFF2-40B4-BE49-F238E27FC236}">
                <a16:creationId xmlns:a16="http://schemas.microsoft.com/office/drawing/2014/main" id="{84B999C9-0F49-3C45-8796-158CEC02D3AF}"/>
              </a:ext>
            </a:extLst>
          </p:cNvPr>
          <p:cNvSpPr>
            <a:spLocks noGrp="1"/>
          </p:cNvSpPr>
          <p:nvPr>
            <p:ph type="body" idx="1"/>
          </p:nvPr>
        </p:nvSpPr>
        <p:spPr/>
        <p:txBody>
          <a:bodyPr>
            <a:normAutofit lnSpcReduction="10000"/>
          </a:bodyPr>
          <a:lstStyle/>
          <a:p>
            <a:r>
              <a:rPr lang="en-US" dirty="0"/>
              <a:t>Certain categories of foreign-born and immigrant students in the State of Texas to qualify for residency under Texas Education Code Chapter 54, Section 54.052(a)(3). This state law allows such students to pay the resident tuition rate while attending public institutions of higher education in Texas and be classified as state residents for tuition purposes. </a:t>
            </a:r>
          </a:p>
          <a:p>
            <a:r>
              <a:rPr lang="en-US" dirty="0"/>
              <a:t>Graduated from a Texas high school or received GED in Texas</a:t>
            </a:r>
          </a:p>
        </p:txBody>
      </p:sp>
      <p:sp>
        <p:nvSpPr>
          <p:cNvPr id="2" name="Slide Number Placeholder 1"/>
          <p:cNvSpPr>
            <a:spLocks noGrp="1"/>
          </p:cNvSpPr>
          <p:nvPr>
            <p:ph type="sldNum" sz="quarter" idx="12"/>
          </p:nvPr>
        </p:nvSpPr>
        <p:spPr/>
        <p:txBody>
          <a:bodyPr/>
          <a:lstStyle/>
          <a:p>
            <a:fld id="{B82CCC60-E8CD-4174-8B1A-7DF615B22EEF}" type="slidenum">
              <a:rPr lang="en-US" smtClean="0"/>
              <a:pPr/>
              <a:t>76</a:t>
            </a:fld>
            <a:endParaRPr lang="en-US" dirty="0"/>
          </a:p>
        </p:txBody>
      </p:sp>
    </p:spTree>
    <p:extLst>
      <p:ext uri="{BB962C8B-B14F-4D97-AF65-F5344CB8AC3E}">
        <p14:creationId xmlns:p14="http://schemas.microsoft.com/office/powerpoint/2010/main" val="40813770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DF28F25-C6DC-428C-A9DB-612CEE7AC6D3}"/>
              </a:ext>
            </a:extLst>
          </p:cNvPr>
          <p:cNvSpPr>
            <a:spLocks noGrp="1"/>
          </p:cNvSpPr>
          <p:nvPr>
            <p:ph type="title"/>
          </p:nvPr>
        </p:nvSpPr>
        <p:spPr/>
        <p:txBody>
          <a:bodyPr/>
          <a:lstStyle/>
          <a:p>
            <a:r>
              <a:rPr lang="en-US" dirty="0"/>
              <a:t>State of Texas TASFA/Senate Bill 1528</a:t>
            </a:r>
          </a:p>
        </p:txBody>
      </p:sp>
      <p:sp>
        <p:nvSpPr>
          <p:cNvPr id="6" name="Text Placeholder 5">
            <a:extLst>
              <a:ext uri="{FF2B5EF4-FFF2-40B4-BE49-F238E27FC236}">
                <a16:creationId xmlns:a16="http://schemas.microsoft.com/office/drawing/2014/main" id="{84B999C9-0F49-3C45-8796-158CEC02D3AF}"/>
              </a:ext>
            </a:extLst>
          </p:cNvPr>
          <p:cNvSpPr>
            <a:spLocks noGrp="1"/>
          </p:cNvSpPr>
          <p:nvPr>
            <p:ph type="body" idx="1"/>
          </p:nvPr>
        </p:nvSpPr>
        <p:spPr/>
        <p:txBody>
          <a:bodyPr/>
          <a:lstStyle/>
          <a:p>
            <a:r>
              <a:rPr lang="en-US" dirty="0"/>
              <a:t>Lived in Texas for 36 months before receiving your high school diploma or GED</a:t>
            </a:r>
          </a:p>
          <a:p>
            <a:r>
              <a:rPr lang="en-US" dirty="0"/>
              <a:t>If there is a break between graduating from HS or receiving GED, must clearly establish a domicile in Texas for the 12 months preceding enrollment </a:t>
            </a:r>
          </a:p>
          <a:p>
            <a:r>
              <a:rPr lang="en-US" dirty="0"/>
              <a:t>Notarized Affidavit of Intent with the Admissions and Records office – declaring the student will apply for permanent residence as soon as it is available for them</a:t>
            </a:r>
          </a:p>
        </p:txBody>
      </p:sp>
      <p:sp>
        <p:nvSpPr>
          <p:cNvPr id="2" name="Rectangle 1">
            <a:extLst>
              <a:ext uri="{FF2B5EF4-FFF2-40B4-BE49-F238E27FC236}">
                <a16:creationId xmlns:a16="http://schemas.microsoft.com/office/drawing/2014/main" id="{C5402519-90EF-421E-8AE4-146AE27B8548}"/>
              </a:ext>
            </a:extLst>
          </p:cNvPr>
          <p:cNvSpPr/>
          <p:nvPr/>
        </p:nvSpPr>
        <p:spPr>
          <a:xfrm>
            <a:off x="628649" y="4433327"/>
            <a:ext cx="8166030" cy="338554"/>
          </a:xfrm>
          <a:prstGeom prst="rect">
            <a:avLst/>
          </a:prstGeom>
        </p:spPr>
        <p:txBody>
          <a:bodyPr wrap="square">
            <a:spAutoFit/>
          </a:bodyPr>
          <a:lstStyle/>
          <a:p>
            <a:r>
              <a:rPr lang="en-US" sz="1600" dirty="0">
                <a:cs typeface="Arial"/>
              </a:rPr>
              <a:t>S</a:t>
            </a:r>
            <a:r>
              <a:rPr lang="en-US" sz="1600" spc="-8" dirty="0">
                <a:cs typeface="Arial"/>
              </a:rPr>
              <a:t>o</a:t>
            </a:r>
            <a:r>
              <a:rPr lang="en-US" sz="1600" dirty="0">
                <a:cs typeface="Arial"/>
              </a:rPr>
              <a:t>urc</a:t>
            </a:r>
            <a:r>
              <a:rPr lang="en-US" sz="1600" spc="-8" dirty="0">
                <a:cs typeface="Arial"/>
              </a:rPr>
              <a:t>e</a:t>
            </a:r>
            <a:r>
              <a:rPr lang="en-US" sz="1600" dirty="0">
                <a:cs typeface="Arial"/>
              </a:rPr>
              <a:t>: http://www.thecb.state.tx.us/reports/pdf/1528.pdf</a:t>
            </a:r>
          </a:p>
        </p:txBody>
      </p:sp>
      <p:sp>
        <p:nvSpPr>
          <p:cNvPr id="3" name="Slide Number Placeholder 2"/>
          <p:cNvSpPr>
            <a:spLocks noGrp="1"/>
          </p:cNvSpPr>
          <p:nvPr>
            <p:ph type="sldNum" sz="quarter" idx="12"/>
          </p:nvPr>
        </p:nvSpPr>
        <p:spPr/>
        <p:txBody>
          <a:bodyPr/>
          <a:lstStyle/>
          <a:p>
            <a:fld id="{B82CCC60-E8CD-4174-8B1A-7DF615B22EEF}" type="slidenum">
              <a:rPr lang="en-US" smtClean="0"/>
              <a:pPr/>
              <a:t>77</a:t>
            </a:fld>
            <a:endParaRPr lang="en-US" dirty="0"/>
          </a:p>
        </p:txBody>
      </p:sp>
    </p:spTree>
    <p:extLst>
      <p:ext uri="{BB962C8B-B14F-4D97-AF65-F5344CB8AC3E}">
        <p14:creationId xmlns:p14="http://schemas.microsoft.com/office/powerpoint/2010/main" val="3017287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7576246C-0713-48E6-8C63-094A72DC084D}"/>
              </a:ext>
            </a:extLst>
          </p:cNvPr>
          <p:cNvSpPr>
            <a:spLocks noGrp="1"/>
          </p:cNvSpPr>
          <p:nvPr>
            <p:ph type="title"/>
          </p:nvPr>
        </p:nvSpPr>
        <p:spPr/>
        <p:txBody>
          <a:bodyPr>
            <a:normAutofit fontScale="90000"/>
          </a:bodyPr>
          <a:lstStyle/>
          <a:p>
            <a:r>
              <a:rPr lang="en-US" dirty="0"/>
              <a:t>TASFA: Texas Application for State Financial Aid</a:t>
            </a:r>
          </a:p>
        </p:txBody>
      </p:sp>
      <p:sp>
        <p:nvSpPr>
          <p:cNvPr id="5" name="Content Placeholder 4">
            <a:extLst>
              <a:ext uri="{FF2B5EF4-FFF2-40B4-BE49-F238E27FC236}">
                <a16:creationId xmlns:a16="http://schemas.microsoft.com/office/drawing/2014/main" id="{9F83F0FC-86A2-4F94-BFFD-E1B22DDBB623}"/>
              </a:ext>
            </a:extLst>
          </p:cNvPr>
          <p:cNvSpPr>
            <a:spLocks noGrp="1"/>
          </p:cNvSpPr>
          <p:nvPr>
            <p:ph idx="1"/>
          </p:nvPr>
        </p:nvSpPr>
        <p:spPr>
          <a:xfrm>
            <a:off x="448966" y="785091"/>
            <a:ext cx="8140852" cy="3703781"/>
          </a:xfrm>
        </p:spPr>
        <p:txBody>
          <a:bodyPr>
            <a:normAutofit fontScale="32500" lnSpcReduction="20000"/>
          </a:bodyPr>
          <a:lstStyle/>
          <a:p>
            <a:pPr marL="0" indent="0">
              <a:buNone/>
            </a:pPr>
            <a:endParaRPr lang="en-US" sz="2800" dirty="0"/>
          </a:p>
          <a:p>
            <a:pPr marL="0" indent="0">
              <a:buNone/>
            </a:pPr>
            <a:r>
              <a:rPr lang="en-US" sz="3700" b="0" dirty="0"/>
              <a:t>The Texas Application for State Financial Aid (TASFA) collects information to help determine eligibility for state (or institutional) financial aid programs administered by institutions of higher education in the state of Texas. Students classified as Texas Residents who are not eligible to apply for federal financial aid using the Free Application for Federal Student Aid (FAFSA) are encouraged to complete the TASFA. To review the FAFSA filing requirements, visit </a:t>
            </a:r>
            <a:r>
              <a:rPr lang="en-US" sz="3700" b="0" dirty="0">
                <a:hlinkClick r:id="rId2"/>
              </a:rPr>
              <a:t>www.studentaid.gov</a:t>
            </a:r>
            <a:r>
              <a:rPr lang="en-US" sz="3700" b="0" dirty="0"/>
              <a:t> or visit the financial aid office at the institution you plan to attend. Note: The federal application covers federal and state financial aid opportunities. If you meet the FAFSA filing requirements, then you should submit a completed FAFSA. You do not need to complete both the FAFSA and TASFA.</a:t>
            </a:r>
          </a:p>
          <a:p>
            <a:pPr marL="0" indent="0">
              <a:buNone/>
            </a:pPr>
            <a:endParaRPr lang="en-US" sz="3700" b="0" dirty="0"/>
          </a:p>
          <a:p>
            <a:pPr marL="0" indent="0">
              <a:buNone/>
            </a:pPr>
            <a:r>
              <a:rPr lang="en-US" sz="3700" b="0" dirty="0"/>
              <a:t>The Texas state priority deadline for many institutions of higher education is January 15 for the award year. It is recommended that applicants complete and submit this application and any other required documentation to the financial aid office on or before January 15. </a:t>
            </a:r>
          </a:p>
          <a:p>
            <a:pPr marL="0" indent="0">
              <a:buNone/>
            </a:pPr>
            <a:r>
              <a:rPr lang="en-US" sz="3700" b="0" dirty="0"/>
              <a:t>**Due to the FAFSA being delayed, the Texas state priority deadline has been moved to March 15 for the 2024-25 academic year.</a:t>
            </a:r>
          </a:p>
          <a:p>
            <a:pPr marL="0" indent="0">
              <a:buNone/>
            </a:pPr>
            <a:r>
              <a:rPr lang="en-US" sz="3700" b="0" dirty="0"/>
              <a:t>Note: Texas residency and final eligibility for financial aid can only be determined by the institution that you plan to attend. </a:t>
            </a:r>
          </a:p>
          <a:p>
            <a:pPr marL="0" indent="0">
              <a:buNone/>
            </a:pPr>
            <a:endParaRPr lang="en-US" sz="3700" b="0" dirty="0"/>
          </a:p>
          <a:p>
            <a:pPr marL="0" indent="0">
              <a:buNone/>
            </a:pPr>
            <a:r>
              <a:rPr lang="en-US" sz="3100" b="0" dirty="0"/>
              <a:t>The Texas Higher Education Coordinating Board (THECB) will not post the English and Spanish TASFA online for students until Oct. 1. At that time, both language versions will be available to students and their families on the </a:t>
            </a:r>
            <a:r>
              <a:rPr lang="en-US" sz="3100" b="0" dirty="0">
                <a:hlinkClick r:id="rId3"/>
              </a:rPr>
              <a:t>College for All Texans </a:t>
            </a:r>
            <a:r>
              <a:rPr lang="en-US" sz="3100" b="0" dirty="0"/>
              <a:t>and the </a:t>
            </a:r>
            <a:r>
              <a:rPr lang="en-US" sz="3100" b="0" dirty="0">
                <a:hlinkClick r:id="rId4"/>
              </a:rPr>
              <a:t>Student Financial Aid Programs </a:t>
            </a:r>
            <a:r>
              <a:rPr lang="en-US" sz="3100" b="0" dirty="0"/>
              <a:t>webpages. For questions, please contact Financial Aid Services at 1-844-792- 2640 or CONTACT US (select “Financial Aid Question” under Contact Reason). </a:t>
            </a:r>
            <a:endParaRPr lang="en-US" sz="3100"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78</a:t>
            </a:fld>
            <a:endParaRPr lang="en-US" dirty="0"/>
          </a:p>
        </p:txBody>
      </p:sp>
    </p:spTree>
    <p:extLst>
      <p:ext uri="{BB962C8B-B14F-4D97-AF65-F5344CB8AC3E}">
        <p14:creationId xmlns:p14="http://schemas.microsoft.com/office/powerpoint/2010/main" val="22014044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ABA7FB-776D-734B-BBFD-78575101074A}"/>
              </a:ext>
            </a:extLst>
          </p:cNvPr>
          <p:cNvSpPr>
            <a:spLocks noGrp="1"/>
          </p:cNvSpPr>
          <p:nvPr>
            <p:ph type="title"/>
          </p:nvPr>
        </p:nvSpPr>
        <p:spPr/>
        <p:txBody>
          <a:bodyPr/>
          <a:lstStyle/>
          <a:p>
            <a:r>
              <a:rPr lang="en-US" dirty="0"/>
              <a:t>TASFA</a:t>
            </a:r>
          </a:p>
        </p:txBody>
      </p:sp>
      <p:sp>
        <p:nvSpPr>
          <p:cNvPr id="7" name="Text Placeholder 6">
            <a:extLst>
              <a:ext uri="{FF2B5EF4-FFF2-40B4-BE49-F238E27FC236}">
                <a16:creationId xmlns:a16="http://schemas.microsoft.com/office/drawing/2014/main" id="{334807E5-B852-F648-AE4C-CB7F7BA953D9}"/>
              </a:ext>
            </a:extLst>
          </p:cNvPr>
          <p:cNvSpPr>
            <a:spLocks noGrp="1"/>
          </p:cNvSpPr>
          <p:nvPr>
            <p:ph type="body" idx="1"/>
          </p:nvPr>
        </p:nvSpPr>
        <p:spPr/>
        <p:txBody>
          <a:bodyPr>
            <a:normAutofit/>
          </a:bodyPr>
          <a:lstStyle/>
          <a:p>
            <a:r>
              <a:rPr lang="en-US" dirty="0"/>
              <a:t>Requirements needed in addition to the TASFA application:</a:t>
            </a:r>
          </a:p>
          <a:p>
            <a:pPr lvl="1"/>
            <a:r>
              <a:rPr lang="en-US" dirty="0"/>
              <a:t>Parent’s income tax return transcript, verification of non-filing letter, W2s, or statement of income</a:t>
            </a:r>
          </a:p>
          <a:p>
            <a:pPr lvl="1"/>
            <a:r>
              <a:rPr lang="en-US" dirty="0"/>
              <a:t>Student’s income tax return transcript, verification of non-filing letter, W2s, or statement of income</a:t>
            </a:r>
          </a:p>
          <a:p>
            <a:pPr lvl="1"/>
            <a:r>
              <a:rPr lang="en-US" dirty="0"/>
              <a:t>Males between the ages of 18 and 25 must register for selective service, either online (</a:t>
            </a:r>
            <a:r>
              <a:rPr lang="en-US" dirty="0">
                <a:hlinkClick r:id="rId2">
                  <a:extLst>
                    <a:ext uri="{A12FA001-AC4F-418D-AE19-62706E023703}">
                      <ahyp:hlinkClr xmlns:ahyp="http://schemas.microsoft.com/office/drawing/2018/hyperlinkcolor" val="tx"/>
                    </a:ext>
                  </a:extLst>
                </a:hlinkClick>
              </a:rPr>
              <a:t>www.sss.gov</a:t>
            </a:r>
            <a:r>
              <a:rPr lang="en-US" dirty="0"/>
              <a:t>) or by mail</a:t>
            </a:r>
          </a:p>
        </p:txBody>
      </p:sp>
      <p:sp>
        <p:nvSpPr>
          <p:cNvPr id="2" name="Slide Number Placeholder 1"/>
          <p:cNvSpPr>
            <a:spLocks noGrp="1"/>
          </p:cNvSpPr>
          <p:nvPr>
            <p:ph type="sldNum" sz="quarter" idx="12"/>
          </p:nvPr>
        </p:nvSpPr>
        <p:spPr/>
        <p:txBody>
          <a:bodyPr/>
          <a:lstStyle/>
          <a:p>
            <a:fld id="{B82CCC60-E8CD-4174-8B1A-7DF615B22EEF}" type="slidenum">
              <a:rPr lang="en-US" smtClean="0"/>
              <a:pPr/>
              <a:t>79</a:t>
            </a:fld>
            <a:endParaRPr lang="en-US" dirty="0"/>
          </a:p>
        </p:txBody>
      </p:sp>
    </p:spTree>
    <p:extLst>
      <p:ext uri="{BB962C8B-B14F-4D97-AF65-F5344CB8AC3E}">
        <p14:creationId xmlns:p14="http://schemas.microsoft.com/office/powerpoint/2010/main" val="333756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p:txBody>
          <a:bodyPr/>
          <a:lstStyle/>
          <a:p>
            <a:r>
              <a:rPr lang="en-US" dirty="0"/>
              <a:t>Student Aid Index (SAI)</a:t>
            </a:r>
          </a:p>
        </p:txBody>
      </p:sp>
      <p:sp>
        <p:nvSpPr>
          <p:cNvPr id="128" name="Google Shape;128;p20"/>
          <p:cNvSpPr txBox="1">
            <a:spLocks noGrp="1"/>
          </p:cNvSpPr>
          <p:nvPr>
            <p:ph type="body" idx="1"/>
          </p:nvPr>
        </p:nvSpPr>
        <p:spPr>
          <a:xfrm>
            <a:off x="448966" y="1091381"/>
            <a:ext cx="8246070" cy="3675882"/>
          </a:xfrm>
        </p:spPr>
        <p:txBody>
          <a:bodyPr>
            <a:normAutofit fontScale="85000" lnSpcReduction="20000"/>
          </a:bodyPr>
          <a:lstStyle/>
          <a:p>
            <a:pPr>
              <a:buFontTx/>
              <a:buChar char="-"/>
            </a:pPr>
            <a:r>
              <a:rPr lang="en-US" dirty="0">
                <a:solidFill>
                  <a:srgbClr val="000000"/>
                </a:solidFill>
              </a:rPr>
              <a:t>Rather than being based on the SAI falling into an established range, the maximum and minimum Pell Grant awards will be based on: </a:t>
            </a:r>
          </a:p>
          <a:p>
            <a:pPr lvl="1">
              <a:buFontTx/>
              <a:buChar char="-"/>
            </a:pPr>
            <a:r>
              <a:rPr lang="en-US" dirty="0">
                <a:solidFill>
                  <a:srgbClr val="000000"/>
                </a:solidFill>
              </a:rPr>
              <a:t>Dependency status</a:t>
            </a:r>
          </a:p>
          <a:p>
            <a:pPr lvl="1">
              <a:buFontTx/>
              <a:buChar char="-"/>
            </a:pPr>
            <a:r>
              <a:rPr lang="en-US" dirty="0">
                <a:solidFill>
                  <a:srgbClr val="000000"/>
                </a:solidFill>
              </a:rPr>
              <a:t>Adjusted Gross Income</a:t>
            </a:r>
          </a:p>
          <a:p>
            <a:pPr lvl="1">
              <a:buFontTx/>
              <a:buChar char="-"/>
            </a:pPr>
            <a:r>
              <a:rPr lang="en-US" dirty="0">
                <a:solidFill>
                  <a:srgbClr val="000000"/>
                </a:solidFill>
              </a:rPr>
              <a:t>Number of parents in the household </a:t>
            </a:r>
          </a:p>
          <a:p>
            <a:pPr lvl="1">
              <a:buFontTx/>
              <a:buChar char="-"/>
            </a:pPr>
            <a:r>
              <a:rPr lang="en-US" dirty="0">
                <a:solidFill>
                  <a:srgbClr val="000000"/>
                </a:solidFill>
              </a:rPr>
              <a:t>Marital Status</a:t>
            </a:r>
          </a:p>
          <a:p>
            <a:pPr lvl="1">
              <a:buFontTx/>
              <a:buChar char="-"/>
            </a:pPr>
            <a:r>
              <a:rPr lang="en-US" dirty="0">
                <a:solidFill>
                  <a:srgbClr val="000000"/>
                </a:solidFill>
              </a:rPr>
              <a:t>Family income as a percentage of the poverty level</a:t>
            </a:r>
          </a:p>
          <a:p>
            <a:pPr lvl="1">
              <a:buFontTx/>
              <a:buChar char="-"/>
            </a:pPr>
            <a:r>
              <a:rPr lang="en-US" dirty="0">
                <a:solidFill>
                  <a:srgbClr val="000000"/>
                </a:solidFill>
              </a:rPr>
              <a:t>Enrollment status</a:t>
            </a:r>
          </a:p>
          <a:p>
            <a:pPr>
              <a:buFontTx/>
              <a:buChar char="-"/>
            </a:pPr>
            <a:r>
              <a:rPr lang="en-US" dirty="0">
                <a:solidFill>
                  <a:srgbClr val="000000"/>
                </a:solidFill>
              </a:rPr>
              <a:t>Students that do not automatically qualify for the maximum or minimum Pell Grant awards could qualify for an amount equal to maximum Pell minus the SAI.</a:t>
            </a:r>
            <a:endParaRPr lang="en-US" dirty="0"/>
          </a:p>
        </p:txBody>
      </p:sp>
      <p:sp>
        <p:nvSpPr>
          <p:cNvPr id="2" name="Slide Number Placeholder 1"/>
          <p:cNvSpPr>
            <a:spLocks noGrp="1"/>
          </p:cNvSpPr>
          <p:nvPr>
            <p:ph type="sldNum" sz="quarter" idx="12"/>
          </p:nvPr>
        </p:nvSpPr>
        <p:spPr/>
        <p:txBody>
          <a:bodyPr/>
          <a:lstStyle/>
          <a:p>
            <a:fld id="{B82CCC60-E8CD-4174-8B1A-7DF615B22EEF}" type="slidenum">
              <a:rPr lang="en-US" smtClean="0"/>
              <a:pPr/>
              <a:t>8</a:t>
            </a:fld>
            <a:endParaRPr lang="en-US" dirty="0"/>
          </a:p>
        </p:txBody>
      </p:sp>
    </p:spTree>
    <p:extLst>
      <p:ext uri="{BB962C8B-B14F-4D97-AF65-F5344CB8AC3E}">
        <p14:creationId xmlns:p14="http://schemas.microsoft.com/office/powerpoint/2010/main" val="30723087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7C563-336F-FE4A-967B-FDFE7F890D1A}"/>
              </a:ext>
            </a:extLst>
          </p:cNvPr>
          <p:cNvSpPr>
            <a:spLocks noGrp="1"/>
          </p:cNvSpPr>
          <p:nvPr>
            <p:ph type="title"/>
          </p:nvPr>
        </p:nvSpPr>
        <p:spPr>
          <a:xfrm>
            <a:off x="577280" y="125502"/>
            <a:ext cx="8246070" cy="850900"/>
          </a:xfrm>
        </p:spPr>
        <p:txBody>
          <a:bodyPr>
            <a:normAutofit/>
          </a:bodyPr>
          <a:lstStyle/>
          <a:p>
            <a:r>
              <a:rPr lang="en-US" sz="4400" b="1" dirty="0">
                <a:latin typeface="Calibri" panose="020F0502020204030204" pitchFamily="34" charset="0"/>
                <a:cs typeface="Calibri" panose="020F0502020204030204" pitchFamily="34" charset="0"/>
              </a:rPr>
              <a:t>FAQ</a:t>
            </a:r>
          </a:p>
        </p:txBody>
      </p:sp>
      <p:sp>
        <p:nvSpPr>
          <p:cNvPr id="3" name="Text Placeholder 2">
            <a:extLst>
              <a:ext uri="{FF2B5EF4-FFF2-40B4-BE49-F238E27FC236}">
                <a16:creationId xmlns:a16="http://schemas.microsoft.com/office/drawing/2014/main" id="{17E028A1-00E8-BB4B-A0D0-34D6A1C7699E}"/>
              </a:ext>
            </a:extLst>
          </p:cNvPr>
          <p:cNvSpPr>
            <a:spLocks noGrp="1"/>
          </p:cNvSpPr>
          <p:nvPr>
            <p:ph type="body" idx="1"/>
          </p:nvPr>
        </p:nvSpPr>
        <p:spPr>
          <a:xfrm>
            <a:off x="628650" y="1321833"/>
            <a:ext cx="8155754" cy="3250167"/>
          </a:xfrm>
        </p:spPr>
        <p:txBody>
          <a:bodyPr numCol="2">
            <a:normAutofit fontScale="47500" lnSpcReduction="20000"/>
          </a:bodyPr>
          <a:lstStyle/>
          <a:p>
            <a:pPr marL="0" indent="0" algn="l">
              <a:lnSpc>
                <a:spcPct val="120000"/>
              </a:lnSpc>
              <a:spcBef>
                <a:spcPts val="600"/>
              </a:spcBef>
              <a:buNone/>
            </a:pPr>
            <a:r>
              <a:rPr lang="en-US" sz="2900" b="1" dirty="0">
                <a:latin typeface="Calibri" panose="020F0502020204030204" pitchFamily="34" charset="0"/>
                <a:cs typeface="Calibri" panose="020F0502020204030204" pitchFamily="34" charset="0"/>
              </a:rPr>
              <a:t>Does my parents’ citizenship status affect my eligibility for federal student aid? </a:t>
            </a:r>
          </a:p>
          <a:p>
            <a:pPr marL="0" indent="0" algn="l">
              <a:lnSpc>
                <a:spcPct val="120000"/>
              </a:lnSpc>
              <a:spcBef>
                <a:spcPts val="600"/>
              </a:spcBef>
              <a:buNone/>
            </a:pPr>
            <a:r>
              <a:rPr lang="en-US" sz="2900" b="0" dirty="0">
                <a:latin typeface="Calibri" panose="020F0502020204030204" pitchFamily="34" charset="0"/>
                <a:cs typeface="Calibri" panose="020F0502020204030204" pitchFamily="34" charset="0"/>
              </a:rPr>
              <a:t>No. Your parents’ citizenship status does not affect your eligibility for federal student aid. In fact, the FAFSA doesn’t even ask about your parents’ status. </a:t>
            </a:r>
          </a:p>
          <a:p>
            <a:pPr marL="0" indent="0" algn="l">
              <a:lnSpc>
                <a:spcPct val="120000"/>
              </a:lnSpc>
              <a:spcBef>
                <a:spcPts val="600"/>
              </a:spcBef>
              <a:buNone/>
            </a:pPr>
            <a:endParaRPr lang="en-US" sz="3300" dirty="0">
              <a:latin typeface="Calibri" panose="020F0502020204030204" pitchFamily="34" charset="0"/>
              <a:cs typeface="Calibri" panose="020F0502020204030204" pitchFamily="34" charset="0"/>
            </a:endParaRPr>
          </a:p>
          <a:p>
            <a:pPr marL="0" indent="0" algn="l">
              <a:lnSpc>
                <a:spcPct val="120000"/>
              </a:lnSpc>
              <a:spcBef>
                <a:spcPts val="600"/>
              </a:spcBef>
              <a:buNone/>
            </a:pPr>
            <a:endParaRPr lang="en-US" sz="3300" dirty="0">
              <a:latin typeface="Calibri" panose="020F0502020204030204" pitchFamily="34" charset="0"/>
              <a:cs typeface="Calibri" panose="020F0502020204030204" pitchFamily="34" charset="0"/>
            </a:endParaRPr>
          </a:p>
          <a:p>
            <a:pPr marL="0" indent="0" algn="l">
              <a:lnSpc>
                <a:spcPct val="120000"/>
              </a:lnSpc>
              <a:spcBef>
                <a:spcPts val="600"/>
              </a:spcBef>
              <a:buNone/>
            </a:pPr>
            <a:endParaRPr lang="en-US" sz="3300" dirty="0">
              <a:latin typeface="Calibri" panose="020F0502020204030204" pitchFamily="34" charset="0"/>
              <a:cs typeface="Calibri" panose="020F0502020204030204" pitchFamily="34" charset="0"/>
            </a:endParaRPr>
          </a:p>
          <a:p>
            <a:pPr marL="0" indent="0" algn="l">
              <a:lnSpc>
                <a:spcPct val="120000"/>
              </a:lnSpc>
              <a:spcBef>
                <a:spcPts val="600"/>
              </a:spcBef>
              <a:buNone/>
            </a:pPr>
            <a:endParaRPr lang="en-US" sz="3300" dirty="0">
              <a:latin typeface="Calibri" panose="020F0502020204030204" pitchFamily="34" charset="0"/>
              <a:cs typeface="Calibri" panose="020F0502020204030204" pitchFamily="34" charset="0"/>
            </a:endParaRPr>
          </a:p>
          <a:p>
            <a:pPr marL="0" indent="0" algn="l">
              <a:lnSpc>
                <a:spcPct val="120000"/>
              </a:lnSpc>
              <a:spcBef>
                <a:spcPts val="600"/>
              </a:spcBef>
              <a:buNone/>
            </a:pPr>
            <a:r>
              <a:rPr lang="en-US" sz="2900" b="1" dirty="0">
                <a:latin typeface="Calibri" panose="020F0502020204030204" pitchFamily="34" charset="0"/>
                <a:cs typeface="Calibri" panose="020F0502020204030204" pitchFamily="34" charset="0"/>
              </a:rPr>
              <a:t>For me to complete the FAFSA, do my parents need Social Security numbers? </a:t>
            </a:r>
          </a:p>
          <a:p>
            <a:pPr marL="0" indent="0" algn="l">
              <a:lnSpc>
                <a:spcPct val="120000"/>
              </a:lnSpc>
              <a:buNone/>
            </a:pPr>
            <a:r>
              <a:rPr lang="en-US" sz="2900" b="0" dirty="0">
                <a:latin typeface="Calibri" panose="020F0502020204030204" pitchFamily="34" charset="0"/>
                <a:cs typeface="Calibri" panose="020F0502020204030204" pitchFamily="34" charset="0"/>
              </a:rPr>
              <a:t>No; since your parents’ citizenship does not affect your ability to complete the FAFSA, they do not need Social Security numbers. If your parents do not have Social Security numbers, you must enter 000-00-0000 when the FAFSA asks for parents’ Social Security numbers. If your parents do not have Social Security numbers, you must print out the signature page from the online FAFSA so that your parents can sign it and send it in. </a:t>
            </a:r>
          </a:p>
        </p:txBody>
      </p:sp>
      <p:sp>
        <p:nvSpPr>
          <p:cNvPr id="4" name="Slide Number Placeholder 3"/>
          <p:cNvSpPr>
            <a:spLocks noGrp="1"/>
          </p:cNvSpPr>
          <p:nvPr>
            <p:ph type="sldNum" sz="quarter" idx="12"/>
          </p:nvPr>
        </p:nvSpPr>
        <p:spPr/>
        <p:txBody>
          <a:bodyPr/>
          <a:lstStyle/>
          <a:p>
            <a:fld id="{B82CCC60-E8CD-4174-8B1A-7DF615B22EEF}" type="slidenum">
              <a:rPr lang="en-US" smtClean="0"/>
              <a:pPr/>
              <a:t>80</a:t>
            </a:fld>
            <a:endParaRPr lang="en-US" dirty="0"/>
          </a:p>
        </p:txBody>
      </p:sp>
    </p:spTree>
    <p:extLst>
      <p:ext uri="{BB962C8B-B14F-4D97-AF65-F5344CB8AC3E}">
        <p14:creationId xmlns:p14="http://schemas.microsoft.com/office/powerpoint/2010/main" val="5993187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EC18-DB29-4E1B-AE63-E2E807D3C3C9}"/>
              </a:ext>
            </a:extLst>
          </p:cNvPr>
          <p:cNvSpPr>
            <a:spLocks noGrp="1"/>
          </p:cNvSpPr>
          <p:nvPr>
            <p:ph type="title"/>
          </p:nvPr>
        </p:nvSpPr>
        <p:spPr/>
        <p:txBody>
          <a:bodyPr/>
          <a:lstStyle/>
          <a:p>
            <a:r>
              <a:rPr lang="en-US" dirty="0"/>
              <a:t>Tracking High School Completion</a:t>
            </a:r>
          </a:p>
        </p:txBody>
      </p:sp>
      <p:sp>
        <p:nvSpPr>
          <p:cNvPr id="3" name="Content Placeholder 2">
            <a:extLst>
              <a:ext uri="{FF2B5EF4-FFF2-40B4-BE49-F238E27FC236}">
                <a16:creationId xmlns:a16="http://schemas.microsoft.com/office/drawing/2014/main" id="{87CD4427-F18E-4624-9298-97924168DA8A}"/>
              </a:ext>
            </a:extLst>
          </p:cNvPr>
          <p:cNvSpPr>
            <a:spLocks noGrp="1"/>
          </p:cNvSpPr>
          <p:nvPr>
            <p:ph idx="1"/>
          </p:nvPr>
        </p:nvSpPr>
        <p:spPr/>
        <p:txBody>
          <a:bodyPr/>
          <a:lstStyle/>
          <a:p>
            <a:r>
              <a:rPr lang="en-US" dirty="0"/>
              <a:t>Department of Education can help you track FAFSA Completions:</a:t>
            </a:r>
          </a:p>
          <a:p>
            <a:pPr lvl="1"/>
            <a:r>
              <a:rPr lang="en-US" dirty="0"/>
              <a:t>https://studentaid.gov/data-center/student/application-volume/fafsa-completion-high-school</a:t>
            </a:r>
          </a:p>
        </p:txBody>
      </p:sp>
      <p:sp>
        <p:nvSpPr>
          <p:cNvPr id="4" name="Slide Number Placeholder 3">
            <a:extLst>
              <a:ext uri="{FF2B5EF4-FFF2-40B4-BE49-F238E27FC236}">
                <a16:creationId xmlns:a16="http://schemas.microsoft.com/office/drawing/2014/main" id="{09D372D6-E202-4498-9CFC-2694FCB561E5}"/>
              </a:ext>
            </a:extLst>
          </p:cNvPr>
          <p:cNvSpPr>
            <a:spLocks noGrp="1"/>
          </p:cNvSpPr>
          <p:nvPr>
            <p:ph type="sldNum" sz="quarter" idx="12"/>
          </p:nvPr>
        </p:nvSpPr>
        <p:spPr/>
        <p:txBody>
          <a:bodyPr/>
          <a:lstStyle/>
          <a:p>
            <a:fld id="{B82CCC60-E8CD-4174-8B1A-7DF615B22EEF}" type="slidenum">
              <a:rPr lang="en-US" smtClean="0"/>
              <a:pPr/>
              <a:t>81</a:t>
            </a:fld>
            <a:endParaRPr lang="en-US" dirty="0"/>
          </a:p>
        </p:txBody>
      </p:sp>
    </p:spTree>
    <p:extLst>
      <p:ext uri="{BB962C8B-B14F-4D97-AF65-F5344CB8AC3E}">
        <p14:creationId xmlns:p14="http://schemas.microsoft.com/office/powerpoint/2010/main" val="13494705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CD28D-74AB-4E0C-B346-FFB5EDD8299D}"/>
              </a:ext>
            </a:extLst>
          </p:cNvPr>
          <p:cNvSpPr>
            <a:spLocks noGrp="1"/>
          </p:cNvSpPr>
          <p:nvPr>
            <p:ph type="title"/>
          </p:nvPr>
        </p:nvSpPr>
        <p:spPr/>
        <p:txBody>
          <a:bodyPr/>
          <a:lstStyle/>
          <a:p>
            <a:r>
              <a:rPr lang="en-US" dirty="0"/>
              <a:t>NEW! Estimating Your Federal Student Aid</a:t>
            </a:r>
          </a:p>
        </p:txBody>
      </p:sp>
      <p:sp>
        <p:nvSpPr>
          <p:cNvPr id="3" name="Content Placeholder 2">
            <a:extLst>
              <a:ext uri="{FF2B5EF4-FFF2-40B4-BE49-F238E27FC236}">
                <a16:creationId xmlns:a16="http://schemas.microsoft.com/office/drawing/2014/main" id="{2903D679-6444-4423-9273-F3BF2518E51A}"/>
              </a:ext>
            </a:extLst>
          </p:cNvPr>
          <p:cNvSpPr>
            <a:spLocks noGrp="1"/>
          </p:cNvSpPr>
          <p:nvPr>
            <p:ph idx="1"/>
          </p:nvPr>
        </p:nvSpPr>
        <p:spPr/>
        <p:txBody>
          <a:bodyPr>
            <a:normAutofit fontScale="92500"/>
          </a:bodyPr>
          <a:lstStyle/>
          <a:p>
            <a:r>
              <a:rPr lang="en-US" b="0" dirty="0"/>
              <a:t>Our </a:t>
            </a:r>
            <a:r>
              <a:rPr lang="en-US" b="0" i="1" dirty="0"/>
              <a:t>Federal Student Aid Estimator</a:t>
            </a:r>
            <a:r>
              <a:rPr lang="en-US" b="0" dirty="0"/>
              <a:t> provides an estimate of what federal student aid you may be eligible to receive. </a:t>
            </a:r>
          </a:p>
          <a:p>
            <a:r>
              <a:rPr lang="en-US" b="0" dirty="0"/>
              <a:t>Students, parents, and college access professionals who want to get an early estimate of what aid may be available to a student considering college or career school.</a:t>
            </a:r>
          </a:p>
          <a:p>
            <a:pPr marL="0" indent="0">
              <a:buNone/>
            </a:pPr>
            <a:endParaRPr lang="en-US" b="0" dirty="0"/>
          </a:p>
          <a:p>
            <a:pPr marL="0" indent="0" algn="ctr">
              <a:buNone/>
            </a:pPr>
            <a:r>
              <a:rPr lang="en-US" dirty="0"/>
              <a:t>https://studentaid.gov/aid-estimator/</a:t>
            </a:r>
          </a:p>
        </p:txBody>
      </p:sp>
      <p:sp>
        <p:nvSpPr>
          <p:cNvPr id="4" name="Slide Number Placeholder 3">
            <a:extLst>
              <a:ext uri="{FF2B5EF4-FFF2-40B4-BE49-F238E27FC236}">
                <a16:creationId xmlns:a16="http://schemas.microsoft.com/office/drawing/2014/main" id="{939BA193-5719-4C75-B245-A0073AAFF3C3}"/>
              </a:ext>
            </a:extLst>
          </p:cNvPr>
          <p:cNvSpPr>
            <a:spLocks noGrp="1"/>
          </p:cNvSpPr>
          <p:nvPr>
            <p:ph type="sldNum" sz="quarter" idx="12"/>
          </p:nvPr>
        </p:nvSpPr>
        <p:spPr/>
        <p:txBody>
          <a:bodyPr/>
          <a:lstStyle/>
          <a:p>
            <a:fld id="{B82CCC60-E8CD-4174-8B1A-7DF615B22EEF}" type="slidenum">
              <a:rPr lang="en-US" smtClean="0"/>
              <a:pPr/>
              <a:t>82</a:t>
            </a:fld>
            <a:endParaRPr lang="en-US" dirty="0"/>
          </a:p>
        </p:txBody>
      </p:sp>
    </p:spTree>
    <p:extLst>
      <p:ext uri="{BB962C8B-B14F-4D97-AF65-F5344CB8AC3E}">
        <p14:creationId xmlns:p14="http://schemas.microsoft.com/office/powerpoint/2010/main" val="30503789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5F27A-E0AA-9942-8309-441DFC1E8796}"/>
              </a:ext>
            </a:extLst>
          </p:cNvPr>
          <p:cNvSpPr>
            <a:spLocks noGrp="1"/>
          </p:cNvSpPr>
          <p:nvPr>
            <p:ph type="title"/>
          </p:nvPr>
        </p:nvSpPr>
        <p:spPr>
          <a:xfrm>
            <a:off x="572253" y="119182"/>
            <a:ext cx="8246070" cy="811045"/>
          </a:xfrm>
        </p:spPr>
        <p:txBody>
          <a:bodyPr>
            <a:normAutofit/>
          </a:bodyPr>
          <a:lstStyle/>
          <a:p>
            <a:r>
              <a:rPr lang="en-US" sz="4000" b="1" dirty="0">
                <a:latin typeface="Calibri" panose="020F0502020204030204" pitchFamily="34" charset="0"/>
                <a:cs typeface="Calibri" panose="020F0502020204030204" pitchFamily="34" charset="0"/>
              </a:rPr>
              <a:t>Questions</a:t>
            </a:r>
            <a:r>
              <a:rPr lang="en-US" sz="4400" b="1" dirty="0">
                <a:latin typeface="Calibri" panose="020F0502020204030204" pitchFamily="34" charset="0"/>
                <a:cs typeface="Calibri" panose="020F0502020204030204" pitchFamily="34" charset="0"/>
              </a:rPr>
              <a:t> and Discussion</a:t>
            </a:r>
          </a:p>
        </p:txBody>
      </p:sp>
      <p:sp>
        <p:nvSpPr>
          <p:cNvPr id="3" name="Slide Number Placeholder 2"/>
          <p:cNvSpPr>
            <a:spLocks noGrp="1"/>
          </p:cNvSpPr>
          <p:nvPr>
            <p:ph type="sldNum" sz="quarter" idx="12"/>
          </p:nvPr>
        </p:nvSpPr>
        <p:spPr/>
        <p:txBody>
          <a:bodyPr/>
          <a:lstStyle/>
          <a:p>
            <a:fld id="{B82CCC60-E8CD-4174-8B1A-7DF615B22EEF}" type="slidenum">
              <a:rPr lang="en-US" smtClean="0"/>
              <a:pPr/>
              <a:t>83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41" y="1488786"/>
            <a:ext cx="4238625" cy="3200400"/>
          </a:xfrm>
          <a:prstGeom prst="rect">
            <a:avLst/>
          </a:prstGeom>
        </p:spPr>
      </p:pic>
      <p:sp>
        <p:nvSpPr>
          <p:cNvPr id="7" name="TextBox 6"/>
          <p:cNvSpPr txBox="1"/>
          <p:nvPr/>
        </p:nvSpPr>
        <p:spPr>
          <a:xfrm>
            <a:off x="5345578" y="2073323"/>
            <a:ext cx="3528291" cy="2031325"/>
          </a:xfrm>
          <a:prstGeom prst="rect">
            <a:avLst/>
          </a:prstGeom>
          <a:noFill/>
        </p:spPr>
        <p:txBody>
          <a:bodyPr wrap="square" rtlCol="0">
            <a:spAutoFit/>
          </a:bodyPr>
          <a:lstStyle/>
          <a:p>
            <a:r>
              <a:rPr lang="en-US" dirty="0"/>
              <a:t>Contact Info:</a:t>
            </a:r>
          </a:p>
          <a:p>
            <a:endParaRPr lang="en-US" dirty="0"/>
          </a:p>
          <a:p>
            <a:r>
              <a:rPr lang="en-US" dirty="0"/>
              <a:t>[Insert School Contact Information]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34291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88F7-894F-4947-B21A-3A178ED910B1}"/>
              </a:ext>
            </a:extLst>
          </p:cNvPr>
          <p:cNvSpPr>
            <a:spLocks noGrp="1"/>
          </p:cNvSpPr>
          <p:nvPr>
            <p:ph type="title"/>
          </p:nvPr>
        </p:nvSpPr>
        <p:spPr/>
        <p:txBody>
          <a:bodyPr/>
          <a:lstStyle/>
          <a:p>
            <a:r>
              <a:rPr lang="en-US" dirty="0"/>
              <a:t>Cost of Attendance (COA)</a:t>
            </a:r>
          </a:p>
        </p:txBody>
      </p:sp>
      <p:sp>
        <p:nvSpPr>
          <p:cNvPr id="3" name="Text Placeholder 2">
            <a:extLst>
              <a:ext uri="{FF2B5EF4-FFF2-40B4-BE49-F238E27FC236}">
                <a16:creationId xmlns:a16="http://schemas.microsoft.com/office/drawing/2014/main" id="{7836289C-22D8-0E42-9611-CF38866B18C8}"/>
              </a:ext>
            </a:extLst>
          </p:cNvPr>
          <p:cNvSpPr>
            <a:spLocks noGrp="1"/>
          </p:cNvSpPr>
          <p:nvPr>
            <p:ph type="body" idx="1"/>
          </p:nvPr>
        </p:nvSpPr>
        <p:spPr/>
        <p:txBody>
          <a:bodyPr>
            <a:normAutofit/>
          </a:bodyPr>
          <a:lstStyle/>
          <a:p>
            <a:r>
              <a:rPr lang="en-US" dirty="0"/>
              <a:t>Estimate of a student’s costs for a specified period</a:t>
            </a:r>
          </a:p>
          <a:p>
            <a:r>
              <a:rPr lang="en-US" dirty="0"/>
              <a:t>Includes direct and indirect costs</a:t>
            </a:r>
          </a:p>
          <a:p>
            <a:r>
              <a:rPr lang="en-US" dirty="0"/>
              <a:t>Major component of determining a student’s financial need</a:t>
            </a:r>
          </a:p>
          <a:p>
            <a:pPr lvl="1"/>
            <a:r>
              <a:rPr lang="en-US" sz="1400" dirty="0"/>
              <a:t>Tuition and Fees</a:t>
            </a:r>
          </a:p>
          <a:p>
            <a:pPr lvl="1"/>
            <a:r>
              <a:rPr lang="en-US" sz="1400" dirty="0"/>
              <a:t>Housing and Food</a:t>
            </a:r>
          </a:p>
          <a:p>
            <a:pPr lvl="1"/>
            <a:r>
              <a:rPr lang="en-US" sz="1400" dirty="0"/>
              <a:t>Books and supplies</a:t>
            </a:r>
          </a:p>
          <a:p>
            <a:pPr lvl="1"/>
            <a:r>
              <a:rPr lang="en-US" sz="1400" dirty="0"/>
              <a:t>Transportation</a:t>
            </a:r>
          </a:p>
          <a:p>
            <a:pPr lvl="1"/>
            <a:r>
              <a:rPr lang="en-US" sz="1400" dirty="0"/>
              <a:t>Miscellaneous personal expenses</a:t>
            </a:r>
          </a:p>
        </p:txBody>
      </p:sp>
      <p:sp>
        <p:nvSpPr>
          <p:cNvPr id="4" name="Slide Number Placeholder 3"/>
          <p:cNvSpPr>
            <a:spLocks noGrp="1"/>
          </p:cNvSpPr>
          <p:nvPr>
            <p:ph type="sldNum" sz="quarter" idx="12"/>
          </p:nvPr>
        </p:nvSpPr>
        <p:spPr/>
        <p:txBody>
          <a:bodyPr/>
          <a:lstStyle/>
          <a:p>
            <a:fld id="{B82CCC60-E8CD-4174-8B1A-7DF615B22EEF}" type="slidenum">
              <a:rPr lang="en-US" smtClean="0"/>
              <a:pPr/>
              <a:t>9</a:t>
            </a:fld>
            <a:endParaRPr lang="en-US" dirty="0"/>
          </a:p>
        </p:txBody>
      </p:sp>
    </p:spTree>
    <p:extLst>
      <p:ext uri="{BB962C8B-B14F-4D97-AF65-F5344CB8AC3E}">
        <p14:creationId xmlns:p14="http://schemas.microsoft.com/office/powerpoint/2010/main" val="2773226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ADUATE TEMPLATE" id="{FA68DEF3-9CC1-074B-9A9A-8A92C4BAAE4C}" vid="{D45948F8-6FA1-7F49-8150-8B062D0D98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4451</Words>
  <Application>Microsoft Office PowerPoint</Application>
  <PresentationFormat>On-screen Show (16:9)</PresentationFormat>
  <Paragraphs>571</Paragraphs>
  <Slides>83</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83</vt:i4>
      </vt:variant>
    </vt:vector>
  </HeadingPairs>
  <TitlesOfParts>
    <vt:vector size="86" baseType="lpstr">
      <vt:lpstr>Arial</vt:lpstr>
      <vt:lpstr>Calibri</vt:lpstr>
      <vt:lpstr>Office Theme</vt:lpstr>
      <vt:lpstr>TASFAA High School Counselor Financial Aid Training </vt:lpstr>
      <vt:lpstr>What You Need to Know</vt:lpstr>
      <vt:lpstr>What is Financial Aid?</vt:lpstr>
      <vt:lpstr>General Eligibility Requirements</vt:lpstr>
      <vt:lpstr>General Requirements Continued</vt:lpstr>
      <vt:lpstr>Terminology</vt:lpstr>
      <vt:lpstr>Student Aid Index (SAI)</vt:lpstr>
      <vt:lpstr>Student Aid Index (SAI)</vt:lpstr>
      <vt:lpstr>Cost of Attendance (COA)</vt:lpstr>
      <vt:lpstr>What is Financial Need?</vt:lpstr>
      <vt:lpstr>Categories of Financial Aid</vt:lpstr>
      <vt:lpstr>Sources of Financial Assistance</vt:lpstr>
      <vt:lpstr>Pell Grant</vt:lpstr>
      <vt:lpstr>Pell Grant</vt:lpstr>
      <vt:lpstr>Pell Grant</vt:lpstr>
      <vt:lpstr>Other Pell Grant Changes</vt:lpstr>
      <vt:lpstr>Supplemental Grants</vt:lpstr>
      <vt:lpstr>Subsidized Federal Direct Stafford Loans </vt:lpstr>
      <vt:lpstr>Unsubsidized Federal Direct Stafford Loans Parent PLUS Loans</vt:lpstr>
      <vt:lpstr>Federal Direct Loan Rates &amp; Fees</vt:lpstr>
      <vt:lpstr>Applying For Federal Student Aid</vt:lpstr>
      <vt:lpstr>FAFSA Availability</vt:lpstr>
      <vt:lpstr>What is the FSA ID?</vt:lpstr>
      <vt:lpstr>Contributors to the FAFSA Form</vt:lpstr>
      <vt:lpstr>Go to StudentAid.gov Click the “Create Account” Button</vt:lpstr>
      <vt:lpstr>Create an Account</vt:lpstr>
      <vt:lpstr>FSA ID</vt:lpstr>
      <vt:lpstr>Important Tips for Creating the FSA ID</vt:lpstr>
      <vt:lpstr>FAFSA</vt:lpstr>
      <vt:lpstr>FAFSA on the WEB (FOTW)</vt:lpstr>
      <vt:lpstr>FAFSA on the WEB (FOTW)</vt:lpstr>
      <vt:lpstr>FAFSA</vt:lpstr>
      <vt:lpstr>FAFSA Cont.</vt:lpstr>
      <vt:lpstr>FAFSA on the Web Worksheet</vt:lpstr>
      <vt:lpstr>FAFSA Demo Site</vt:lpstr>
      <vt:lpstr>IRS Data Retrieval Tool -&gt; Direct Data Exchange</vt:lpstr>
      <vt:lpstr>IRS Data Retrieval Tool</vt:lpstr>
      <vt:lpstr>Direct Data Exchange</vt:lpstr>
      <vt:lpstr>Direct Data Exchange</vt:lpstr>
      <vt:lpstr>Frequent FAFSA Errors</vt:lpstr>
      <vt:lpstr>AFTER The FAFSA</vt:lpstr>
      <vt:lpstr>FAFSA Processing Results</vt:lpstr>
      <vt:lpstr>FAFSA Processing Results</vt:lpstr>
      <vt:lpstr>FAFSA Processing Results</vt:lpstr>
      <vt:lpstr>FAFSA Submission Summary Landing Page</vt:lpstr>
      <vt:lpstr>Eligibility Overview</vt:lpstr>
      <vt:lpstr>FAFSA Form Answers</vt:lpstr>
      <vt:lpstr>School Information</vt:lpstr>
      <vt:lpstr>Next Steps</vt:lpstr>
      <vt:lpstr>Institutional Student Information Record (ISIR)</vt:lpstr>
      <vt:lpstr>Determining Dependency Status</vt:lpstr>
      <vt:lpstr>Dependent Status</vt:lpstr>
      <vt:lpstr>Independent Status</vt:lpstr>
      <vt:lpstr>Unacceptable Reasons for Independent Status</vt:lpstr>
      <vt:lpstr>Dependency Status</vt:lpstr>
      <vt:lpstr>Dependency Overrides</vt:lpstr>
      <vt:lpstr>Dependency Overrides</vt:lpstr>
      <vt:lpstr>Who is a parent?</vt:lpstr>
      <vt:lpstr>Who is not a parent?</vt:lpstr>
      <vt:lpstr>Determining Parent When Filing For Dependent Students</vt:lpstr>
      <vt:lpstr>Determining Parent When Filing For Dependent Students</vt:lpstr>
      <vt:lpstr>Determining and Reporting Number in Household</vt:lpstr>
      <vt:lpstr>Income Changes</vt:lpstr>
      <vt:lpstr>After the FAFSA</vt:lpstr>
      <vt:lpstr>Making Corrections</vt:lpstr>
      <vt:lpstr>PowerPoint Presentation</vt:lpstr>
      <vt:lpstr>Verification</vt:lpstr>
      <vt:lpstr>Professional Judgement</vt:lpstr>
      <vt:lpstr>Special Circumstances</vt:lpstr>
      <vt:lpstr>Examples</vt:lpstr>
      <vt:lpstr>CSS Profile</vt:lpstr>
      <vt:lpstr>Counseling Undocumented students</vt:lpstr>
      <vt:lpstr>Counseling Undocumented Students on Texas Financial Aid</vt:lpstr>
      <vt:lpstr>What Does It Mean To Be Undocumented</vt:lpstr>
      <vt:lpstr>Currently 7 States have Provisions Allowing State Financial Aid for Undocumented Students</vt:lpstr>
      <vt:lpstr>State of Texas TASFA/Senate Bill 1528</vt:lpstr>
      <vt:lpstr>State of Texas TASFA/Senate Bill 1528</vt:lpstr>
      <vt:lpstr>TASFA: Texas Application for State Financial Aid</vt:lpstr>
      <vt:lpstr>TASFA</vt:lpstr>
      <vt:lpstr>FAQ</vt:lpstr>
      <vt:lpstr>Tracking High School Completion</vt:lpstr>
      <vt:lpstr>NEW! Estimating Your Federal Student Aid</vt:lpstr>
      <vt:lpstr>Questions and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2019-02-26T15:03:36Z</dcterms:created>
  <dcterms:modified xsi:type="dcterms:W3CDTF">2023-10-17T16:41:37Z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