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  <p:sldMasterId id="2147483685" r:id="rId2"/>
  </p:sldMasterIdLst>
  <p:notesMasterIdLst>
    <p:notesMasterId r:id="rId31"/>
  </p:notesMasterIdLst>
  <p:sldIdLst>
    <p:sldId id="258" r:id="rId3"/>
    <p:sldId id="308" r:id="rId4"/>
    <p:sldId id="269" r:id="rId5"/>
    <p:sldId id="309" r:id="rId6"/>
    <p:sldId id="294" r:id="rId7"/>
    <p:sldId id="266" r:id="rId8"/>
    <p:sldId id="268" r:id="rId9"/>
    <p:sldId id="304" r:id="rId10"/>
    <p:sldId id="319" r:id="rId11"/>
    <p:sldId id="283" r:id="rId12"/>
    <p:sldId id="256" r:id="rId13"/>
    <p:sldId id="257" r:id="rId14"/>
    <p:sldId id="306" r:id="rId15"/>
    <p:sldId id="322" r:id="rId16"/>
    <p:sldId id="321" r:id="rId17"/>
    <p:sldId id="310" r:id="rId18"/>
    <p:sldId id="313" r:id="rId19"/>
    <p:sldId id="314" r:id="rId20"/>
    <p:sldId id="315" r:id="rId21"/>
    <p:sldId id="263" r:id="rId22"/>
    <p:sldId id="316" r:id="rId23"/>
    <p:sldId id="317" r:id="rId24"/>
    <p:sldId id="323" r:id="rId25"/>
    <p:sldId id="277" r:id="rId26"/>
    <p:sldId id="324" r:id="rId27"/>
    <p:sldId id="260" r:id="rId28"/>
    <p:sldId id="325" r:id="rId29"/>
    <p:sldId id="262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3969D-6ABD-4547-B8BC-16076521C7A3}">
  <a:tblStyle styleId="{DBF3969D-6ABD-4547-B8BC-16076521C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f24ac4da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df24ac4da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dbd1a9dd4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dbd1a9dd4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04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f24ac4dab_0_15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f24ac4dab_0_15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99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bd1a9dd4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bd1a9dd4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f24ac4dab_0_15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df24ac4dab_0_15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326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f24ac4dab_0_15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df24ac4dab_0_15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f24ac4dab_0_15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df24ac4dab_0_15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dbd1a9dd4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dbd1a9dd4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081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df24ac4dab_0_16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df24ac4dab_0_16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dbd1a9dd4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dbd1a9dd4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f24ac4dab_0_15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f24ac4dab_0_15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f24ac4dab_0_15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f24ac4dab_0_15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df24ac4dab_0_16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df24ac4dab_0_16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65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df24ac4dab_0_15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df24ac4dab_0_15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f24ac4dab_0_15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f24ac4dab_0_15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bd1a9dd4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bd1a9dd4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6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df4f1a9ca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df4f1a9ca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bd1a9dd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bd1a9dd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34850" y="691900"/>
            <a:ext cx="4696200" cy="25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150" y="3328138"/>
            <a:ext cx="3276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2700729">
            <a:off x="8510949" y="-800715"/>
            <a:ext cx="937255" cy="2330465"/>
            <a:chOff x="3734850" y="-2845725"/>
            <a:chExt cx="936933" cy="10150214"/>
          </a:xfrm>
        </p:grpSpPr>
        <p:sp>
          <p:nvSpPr>
            <p:cNvPr id="13" name="Google Shape;13;p2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67383" y="-2845711"/>
              <a:ext cx="7044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101350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30900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9"/>
          <p:cNvGrpSpPr/>
          <p:nvPr/>
        </p:nvGrpSpPr>
        <p:grpSpPr>
          <a:xfrm rot="8087616">
            <a:off x="-246315" y="3143825"/>
            <a:ext cx="1241531" cy="3074746"/>
            <a:chOff x="3734850" y="-2845730"/>
            <a:chExt cx="1240220" cy="10150205"/>
          </a:xfrm>
        </p:grpSpPr>
        <p:sp>
          <p:nvSpPr>
            <p:cNvPr id="193" name="Google Shape;193;p19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9"/>
          <p:cNvSpPr/>
          <p:nvPr/>
        </p:nvSpPr>
        <p:spPr>
          <a:xfrm rot="-3878857">
            <a:off x="146423" y="3319200"/>
            <a:ext cx="659296" cy="65929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 rot="-3880549">
            <a:off x="542538" y="2957461"/>
            <a:ext cx="297377" cy="2973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3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 rot="-8111657">
            <a:off x="-353812" y="-1222006"/>
            <a:ext cx="1241443" cy="3076182"/>
            <a:chOff x="3734850" y="-2845730"/>
            <a:chExt cx="1240220" cy="10150205"/>
          </a:xfrm>
        </p:grpSpPr>
        <p:sp>
          <p:nvSpPr>
            <p:cNvPr id="207" name="Google Shape;207;p21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 rot="4125618">
            <a:off x="8376608" y="140021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 rot="4129281">
            <a:off x="8803065" y="850205"/>
            <a:ext cx="297279" cy="29727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bg>
      <p:bgPr>
        <a:solidFill>
          <a:schemeClr val="accen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-36300" y="-48400"/>
            <a:ext cx="4223725" cy="5288725"/>
          </a:xfrm>
          <a:custGeom>
            <a:avLst/>
            <a:gdLst/>
            <a:ahLst/>
            <a:cxnLst/>
            <a:rect l="l" t="t" r="r" b="b"/>
            <a:pathLst>
              <a:path w="168949" h="211549" extrusionOk="0">
                <a:moveTo>
                  <a:pt x="0" y="484"/>
                </a:moveTo>
                <a:lnTo>
                  <a:pt x="484" y="211549"/>
                </a:lnTo>
                <a:lnTo>
                  <a:pt x="166528" y="210581"/>
                </a:lnTo>
                <a:lnTo>
                  <a:pt x="63900" y="105048"/>
                </a:lnTo>
                <a:lnTo>
                  <a:pt x="168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3304350" y="1341450"/>
            <a:ext cx="51261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3557550" y="300105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/>
          <p:nvPr/>
        </p:nvSpPr>
        <p:spPr>
          <a:xfrm rot="9508767">
            <a:off x="7475695" y="412578"/>
            <a:ext cx="659152" cy="659152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3"/>
          <p:cNvSpPr/>
          <p:nvPr/>
        </p:nvSpPr>
        <p:spPr>
          <a:xfrm rot="9510599">
            <a:off x="7077779" y="1016084"/>
            <a:ext cx="297265" cy="297265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5596350" y="4309822"/>
            <a:ext cx="542100" cy="5418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3"/>
          <p:cNvGrpSpPr/>
          <p:nvPr/>
        </p:nvGrpSpPr>
        <p:grpSpPr>
          <a:xfrm>
            <a:off x="1448400" y="-533209"/>
            <a:ext cx="3637950" cy="6197199"/>
            <a:chOff x="1448400" y="-533209"/>
            <a:chExt cx="3637950" cy="6197199"/>
          </a:xfrm>
        </p:grpSpPr>
        <p:sp>
          <p:nvSpPr>
            <p:cNvPr id="230" name="Google Shape;230;p23"/>
            <p:cNvSpPr/>
            <p:nvPr/>
          </p:nvSpPr>
          <p:spPr>
            <a:xfrm>
              <a:off x="1809750" y="-14275"/>
              <a:ext cx="3276600" cy="5172075"/>
            </a:xfrm>
            <a:custGeom>
              <a:avLst/>
              <a:gdLst/>
              <a:ahLst/>
              <a:cxnLst/>
              <a:rect l="l" t="t" r="r" b="b"/>
              <a:pathLst>
                <a:path w="131064" h="206883" extrusionOk="0">
                  <a:moveTo>
                    <a:pt x="131064" y="571"/>
                  </a:moveTo>
                  <a:lnTo>
                    <a:pt x="102489" y="0"/>
                  </a:lnTo>
                  <a:lnTo>
                    <a:pt x="0" y="101155"/>
                  </a:lnTo>
                  <a:lnTo>
                    <a:pt x="101918" y="206883"/>
                  </a:lnTo>
                  <a:lnTo>
                    <a:pt x="129540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231" name="Google Shape;231;p23"/>
            <p:cNvGrpSpPr/>
            <p:nvPr/>
          </p:nvGrpSpPr>
          <p:grpSpPr>
            <a:xfrm>
              <a:off x="1448400" y="-533209"/>
              <a:ext cx="3441010" cy="6197199"/>
              <a:chOff x="1753200" y="-533209"/>
              <a:chExt cx="3441010" cy="6197199"/>
            </a:xfrm>
          </p:grpSpPr>
          <p:grpSp>
            <p:nvGrpSpPr>
              <p:cNvPr id="232" name="Google Shape;232;p23"/>
              <p:cNvGrpSpPr/>
              <p:nvPr/>
            </p:nvGrpSpPr>
            <p:grpSpPr>
              <a:xfrm rot="2700243" flipH="1">
                <a:off x="3252435" y="-1008687"/>
                <a:ext cx="465028" cy="4369525"/>
                <a:chOff x="3734850" y="-2845725"/>
                <a:chExt cx="465000" cy="10150200"/>
              </a:xfrm>
            </p:grpSpPr>
            <p:sp>
              <p:nvSpPr>
                <p:cNvPr id="233" name="Google Shape;233;p23"/>
                <p:cNvSpPr/>
                <p:nvPr/>
              </p:nvSpPr>
              <p:spPr>
                <a:xfrm>
                  <a:off x="3734850" y="-2845725"/>
                  <a:ext cx="232500" cy="10150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3"/>
                <p:cNvSpPr/>
                <p:nvPr/>
              </p:nvSpPr>
              <p:spPr>
                <a:xfrm>
                  <a:off x="3967350" y="-2845725"/>
                  <a:ext cx="232500" cy="10150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" name="Google Shape;235;p23"/>
              <p:cNvGrpSpPr/>
              <p:nvPr/>
            </p:nvGrpSpPr>
            <p:grpSpPr>
              <a:xfrm rot="-2700000" flipH="1">
                <a:off x="3228545" y="1773378"/>
                <a:ext cx="465013" cy="4365521"/>
                <a:chOff x="3734827" y="-2803130"/>
                <a:chExt cx="465017" cy="10107692"/>
              </a:xfrm>
            </p:grpSpPr>
            <p:sp>
              <p:nvSpPr>
                <p:cNvPr id="236" name="Google Shape;236;p23"/>
                <p:cNvSpPr/>
                <p:nvPr/>
              </p:nvSpPr>
              <p:spPr>
                <a:xfrm>
                  <a:off x="3734827" y="-1799238"/>
                  <a:ext cx="232500" cy="91038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3"/>
                <p:cNvSpPr/>
                <p:nvPr/>
              </p:nvSpPr>
              <p:spPr>
                <a:xfrm>
                  <a:off x="3967344" y="-2803130"/>
                  <a:ext cx="232500" cy="10107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4"/>
          <p:cNvGrpSpPr/>
          <p:nvPr/>
        </p:nvGrpSpPr>
        <p:grpSpPr>
          <a:xfrm rot="3618504">
            <a:off x="7673514" y="2854607"/>
            <a:ext cx="1368458" cy="3982352"/>
            <a:chOff x="3303935" y="-4915108"/>
            <a:chExt cx="1367993" cy="13608576"/>
          </a:xfrm>
        </p:grpSpPr>
        <p:sp>
          <p:nvSpPr>
            <p:cNvPr id="240" name="Google Shape;240;p24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024800" y="1012050"/>
            <a:ext cx="3223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024800" y="3200550"/>
            <a:ext cx="4404600" cy="13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1283144">
            <a:off x="214974" y="2736507"/>
            <a:ext cx="552867" cy="55258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5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body" idx="1"/>
          </p:nvPr>
        </p:nvSpPr>
        <p:spPr>
          <a:xfrm>
            <a:off x="724325" y="1714500"/>
            <a:ext cx="3747000" cy="28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body" idx="2"/>
          </p:nvPr>
        </p:nvSpPr>
        <p:spPr>
          <a:xfrm>
            <a:off x="4676325" y="1714500"/>
            <a:ext cx="3747000" cy="28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30"/>
          <p:cNvGrpSpPr/>
          <p:nvPr/>
        </p:nvGrpSpPr>
        <p:grpSpPr>
          <a:xfrm rot="-1458303">
            <a:off x="8505856" y="-683842"/>
            <a:ext cx="1428694" cy="3274486"/>
            <a:chOff x="3734850" y="-2845725"/>
            <a:chExt cx="1428329" cy="10150245"/>
          </a:xfrm>
        </p:grpSpPr>
        <p:sp>
          <p:nvSpPr>
            <p:cNvPr id="307" name="Google Shape;307;p30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0"/>
          <p:cNvGrpSpPr/>
          <p:nvPr/>
        </p:nvGrpSpPr>
        <p:grpSpPr>
          <a:xfrm rot="9341697">
            <a:off x="-895319" y="2821358"/>
            <a:ext cx="1428694" cy="3274486"/>
            <a:chOff x="3734850" y="-2845725"/>
            <a:chExt cx="1428329" cy="10150245"/>
          </a:xfrm>
        </p:grpSpPr>
        <p:sp>
          <p:nvSpPr>
            <p:cNvPr id="310" name="Google Shape;310;p30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0"/>
          <p:cNvSpPr/>
          <p:nvPr/>
        </p:nvSpPr>
        <p:spPr>
          <a:xfrm rot="-6829325">
            <a:off x="8298272" y="4374212"/>
            <a:ext cx="658830" cy="65883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"/>
          <p:cNvSpPr/>
          <p:nvPr/>
        </p:nvSpPr>
        <p:spPr>
          <a:xfrm rot="-6832465">
            <a:off x="8113087" y="3902946"/>
            <a:ext cx="297233" cy="297233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4"/>
          <p:cNvGrpSpPr/>
          <p:nvPr/>
        </p:nvGrpSpPr>
        <p:grpSpPr>
          <a:xfrm rot="9191814">
            <a:off x="-549324" y="2701127"/>
            <a:ext cx="1241524" cy="3074021"/>
            <a:chOff x="3734850" y="-2845730"/>
            <a:chExt cx="1240220" cy="10150205"/>
          </a:xfrm>
        </p:grpSpPr>
        <p:sp>
          <p:nvSpPr>
            <p:cNvPr id="368" name="Google Shape;368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4"/>
          <p:cNvSpPr/>
          <p:nvPr/>
        </p:nvSpPr>
        <p:spPr>
          <a:xfrm rot="8100000">
            <a:off x="8165956" y="333233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4"/>
          <p:cNvSpPr/>
          <p:nvPr/>
        </p:nvSpPr>
        <p:spPr>
          <a:xfrm rot="8100000">
            <a:off x="7961588" y="952547"/>
            <a:ext cx="297409" cy="29740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4"/>
          <p:cNvGrpSpPr/>
          <p:nvPr/>
        </p:nvGrpSpPr>
        <p:grpSpPr>
          <a:xfrm rot="-9191814" flipH="1">
            <a:off x="8451801" y="2634452"/>
            <a:ext cx="1241524" cy="3074021"/>
            <a:chOff x="3734850" y="-2845730"/>
            <a:chExt cx="1240220" cy="10150205"/>
          </a:xfrm>
        </p:grpSpPr>
        <p:sp>
          <p:nvSpPr>
            <p:cNvPr id="373" name="Google Shape;373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4"/>
          <p:cNvSpPr/>
          <p:nvPr/>
        </p:nvSpPr>
        <p:spPr>
          <a:xfrm rot="8100000">
            <a:off x="88756" y="172135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8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6"/>
          <p:cNvGrpSpPr/>
          <p:nvPr/>
        </p:nvGrpSpPr>
        <p:grpSpPr>
          <a:xfrm rot="7580806" flipH="1">
            <a:off x="6980874" y="-2180467"/>
            <a:ext cx="2510364" cy="5422480"/>
            <a:chOff x="3734850" y="-2845747"/>
            <a:chExt cx="2507702" cy="10150223"/>
          </a:xfrm>
        </p:grpSpPr>
        <p:sp>
          <p:nvSpPr>
            <p:cNvPr id="388" name="Google Shape;388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3967352" y="-2845747"/>
              <a:ext cx="22752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6"/>
          <p:cNvGrpSpPr/>
          <p:nvPr/>
        </p:nvGrpSpPr>
        <p:grpSpPr>
          <a:xfrm rot="3240074" flipH="1">
            <a:off x="-362072" y="-1114256"/>
            <a:ext cx="1241554" cy="3073480"/>
            <a:chOff x="3734850" y="-2845730"/>
            <a:chExt cx="1240220" cy="10150205"/>
          </a:xfrm>
        </p:grpSpPr>
        <p:sp>
          <p:nvSpPr>
            <p:cNvPr id="391" name="Google Shape;391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6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34850" y="691900"/>
            <a:ext cx="4696200" cy="25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150" y="3328138"/>
            <a:ext cx="3276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2700729">
            <a:off x="8510949" y="-800715"/>
            <a:ext cx="937255" cy="2330465"/>
            <a:chOff x="3734850" y="-2845725"/>
            <a:chExt cx="936933" cy="10150214"/>
          </a:xfrm>
        </p:grpSpPr>
        <p:sp>
          <p:nvSpPr>
            <p:cNvPr id="13" name="Google Shape;13;p2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67383" y="-2845711"/>
              <a:ext cx="7044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101350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30900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818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200400" y="1996388"/>
            <a:ext cx="47436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6774000" y="7381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876400" y="36919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239113" y="526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524613" y="4405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894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 rot="-7459626">
            <a:off x="-155248" y="-1176390"/>
            <a:ext cx="1428793" cy="2621363"/>
            <a:chOff x="3734850" y="-2845725"/>
            <a:chExt cx="1428329" cy="10150245"/>
          </a:xfrm>
        </p:grpSpPr>
        <p:sp>
          <p:nvSpPr>
            <p:cNvPr id="27" name="Google Shape;27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4"/>
          <p:cNvGrpSpPr/>
          <p:nvPr/>
        </p:nvGrpSpPr>
        <p:grpSpPr>
          <a:xfrm rot="-2066015">
            <a:off x="8302912" y="-674256"/>
            <a:ext cx="1428706" cy="2621142"/>
            <a:chOff x="3734850" y="-2845725"/>
            <a:chExt cx="1428329" cy="10150245"/>
          </a:xfrm>
        </p:grpSpPr>
        <p:sp>
          <p:nvSpPr>
            <p:cNvPr id="30" name="Google Shape;30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57150" y="2016323"/>
            <a:ext cx="542100" cy="542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48575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92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200400" y="1996388"/>
            <a:ext cx="47436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6774000" y="7381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876400" y="36919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239113" y="526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524613" y="4405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391100" y="831986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2"/>
          </p:nvPr>
        </p:nvSpPr>
        <p:spPr>
          <a:xfrm>
            <a:off x="2010300" y="2813186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010300" y="3300814"/>
            <a:ext cx="3009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4125300" y="1319614"/>
            <a:ext cx="3008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 rot="1800044">
            <a:off x="7044483" y="-2043771"/>
            <a:ext cx="464990" cy="10699778"/>
            <a:chOff x="3734850" y="-2845725"/>
            <a:chExt cx="465000" cy="10150200"/>
          </a:xfrm>
        </p:grpSpPr>
        <p:sp>
          <p:nvSpPr>
            <p:cNvPr id="40" name="Google Shape;40;p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 rot="-8999956">
            <a:off x="1482127" y="-2778208"/>
            <a:ext cx="464990" cy="10699778"/>
            <a:chOff x="3734850" y="-2845725"/>
            <a:chExt cx="465000" cy="10150200"/>
          </a:xfrm>
        </p:grpSpPr>
        <p:sp>
          <p:nvSpPr>
            <p:cNvPr id="43" name="Google Shape;43;p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5"/>
          <p:cNvSpPr/>
          <p:nvPr/>
        </p:nvSpPr>
        <p:spPr>
          <a:xfrm>
            <a:off x="7364125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4838948">
            <a:off x="1301962" y="4360686"/>
            <a:ext cx="659159" cy="65915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-3625" y="-3625"/>
            <a:ext cx="3116350" cy="5143615"/>
          </a:xfrm>
          <a:custGeom>
            <a:avLst/>
            <a:gdLst/>
            <a:ahLst/>
            <a:cxnLst/>
            <a:rect l="l" t="t" r="r" b="b"/>
            <a:pathLst>
              <a:path w="124654" h="205498" extrusionOk="0">
                <a:moveTo>
                  <a:pt x="0" y="0"/>
                </a:moveTo>
                <a:lnTo>
                  <a:pt x="124654" y="0"/>
                </a:lnTo>
                <a:lnTo>
                  <a:pt x="0" y="205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 rot="10800000">
            <a:off x="6307643" y="14527"/>
            <a:ext cx="2902257" cy="5137450"/>
          </a:xfrm>
          <a:custGeom>
            <a:avLst/>
            <a:gdLst/>
            <a:ahLst/>
            <a:cxnLst/>
            <a:rect l="l" t="t" r="r" b="b"/>
            <a:pathLst>
              <a:path w="124654" h="205498" extrusionOk="0">
                <a:moveTo>
                  <a:pt x="0" y="0"/>
                </a:moveTo>
                <a:lnTo>
                  <a:pt x="124654" y="0"/>
                </a:lnTo>
                <a:lnTo>
                  <a:pt x="0" y="205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0978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2" name="Google Shape;72;p8"/>
          <p:cNvGrpSpPr/>
          <p:nvPr/>
        </p:nvGrpSpPr>
        <p:grpSpPr>
          <a:xfrm rot="2698299">
            <a:off x="7950329" y="3147400"/>
            <a:ext cx="1368463" cy="3125458"/>
            <a:chOff x="3303935" y="-4915108"/>
            <a:chExt cx="1367993" cy="13608576"/>
          </a:xfrm>
        </p:grpSpPr>
        <p:sp>
          <p:nvSpPr>
            <p:cNvPr id="73" name="Google Shape;73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8"/>
          <p:cNvGrpSpPr/>
          <p:nvPr/>
        </p:nvGrpSpPr>
        <p:grpSpPr>
          <a:xfrm rot="-8315202">
            <a:off x="-284189" y="-1272286"/>
            <a:ext cx="1368435" cy="3125734"/>
            <a:chOff x="3303935" y="-4915108"/>
            <a:chExt cx="1367993" cy="13608576"/>
          </a:xfrm>
        </p:grpSpPr>
        <p:sp>
          <p:nvSpPr>
            <p:cNvPr id="76" name="Google Shape;76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/>
          <p:nvPr/>
        </p:nvSpPr>
        <p:spPr>
          <a:xfrm rot="2639151">
            <a:off x="7719418" y="413454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2638662">
            <a:off x="8795673" y="4221962"/>
            <a:ext cx="297244" cy="29724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rot="2639151">
            <a:off x="383618" y="39059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405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720000" y="1354481"/>
            <a:ext cx="493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720000" y="2107219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 rot="-8383417">
            <a:off x="-501724" y="-916931"/>
            <a:ext cx="1428826" cy="2621398"/>
            <a:chOff x="3734850" y="-2845725"/>
            <a:chExt cx="1428329" cy="10150245"/>
          </a:xfrm>
        </p:grpSpPr>
        <p:sp>
          <p:nvSpPr>
            <p:cNvPr id="85" name="Google Shape;85;p9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9"/>
          <p:cNvSpPr/>
          <p:nvPr/>
        </p:nvSpPr>
        <p:spPr>
          <a:xfrm rot="3206516">
            <a:off x="2676237" y="4550599"/>
            <a:ext cx="297664" cy="297664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3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6381750" y="2695575"/>
            <a:ext cx="2114400" cy="20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3216939">
            <a:off x="8255989" y="1986565"/>
            <a:ext cx="297371" cy="297371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72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05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ctrTitle"/>
          </p:nvPr>
        </p:nvSpPr>
        <p:spPr>
          <a:xfrm>
            <a:off x="752538" y="1177600"/>
            <a:ext cx="24393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752538" y="1626500"/>
            <a:ext cx="24393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 idx="2"/>
          </p:nvPr>
        </p:nvSpPr>
        <p:spPr>
          <a:xfrm>
            <a:off x="3351300" y="1177525"/>
            <a:ext cx="2441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3"/>
          </p:nvPr>
        </p:nvSpPr>
        <p:spPr>
          <a:xfrm>
            <a:off x="3351317" y="1626500"/>
            <a:ext cx="2441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ctrTitle" idx="4"/>
          </p:nvPr>
        </p:nvSpPr>
        <p:spPr>
          <a:xfrm>
            <a:off x="5950075" y="3371850"/>
            <a:ext cx="2003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5"/>
          </p:nvPr>
        </p:nvSpPr>
        <p:spPr>
          <a:xfrm>
            <a:off x="5950063" y="3830375"/>
            <a:ext cx="24393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ctrTitle" idx="6"/>
          </p:nvPr>
        </p:nvSpPr>
        <p:spPr>
          <a:xfrm>
            <a:off x="752538" y="3371850"/>
            <a:ext cx="2441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7"/>
          </p:nvPr>
        </p:nvSpPr>
        <p:spPr>
          <a:xfrm>
            <a:off x="752538" y="3822050"/>
            <a:ext cx="2441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ctrTitle" idx="8"/>
          </p:nvPr>
        </p:nvSpPr>
        <p:spPr>
          <a:xfrm>
            <a:off x="3351300" y="3371850"/>
            <a:ext cx="2441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9"/>
          </p:nvPr>
        </p:nvSpPr>
        <p:spPr>
          <a:xfrm>
            <a:off x="3351316" y="3830375"/>
            <a:ext cx="24393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3" hasCustomPrompt="1"/>
          </p:nvPr>
        </p:nvSpPr>
        <p:spPr>
          <a:xfrm>
            <a:off x="752538" y="531288"/>
            <a:ext cx="6366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51300" y="529488"/>
            <a:ext cx="640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5" hasCustomPrompt="1"/>
          </p:nvPr>
        </p:nvSpPr>
        <p:spPr>
          <a:xfrm>
            <a:off x="5950063" y="2726800"/>
            <a:ext cx="640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6" hasCustomPrompt="1"/>
          </p:nvPr>
        </p:nvSpPr>
        <p:spPr>
          <a:xfrm>
            <a:off x="752538" y="2726800"/>
            <a:ext cx="640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7" hasCustomPrompt="1"/>
          </p:nvPr>
        </p:nvSpPr>
        <p:spPr>
          <a:xfrm>
            <a:off x="3351300" y="2726800"/>
            <a:ext cx="640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18" name="Google Shape;118;p13"/>
          <p:cNvGrpSpPr/>
          <p:nvPr/>
        </p:nvGrpSpPr>
        <p:grpSpPr>
          <a:xfrm rot="-2698299" flipH="1">
            <a:off x="-183065" y="3790163"/>
            <a:ext cx="937255" cy="2331182"/>
            <a:chOff x="3734850" y="-2845725"/>
            <a:chExt cx="936933" cy="10150214"/>
          </a:xfrm>
        </p:grpSpPr>
        <p:sp>
          <p:nvSpPr>
            <p:cNvPr id="119" name="Google Shape;119;p13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967383" y="-2845711"/>
              <a:ext cx="7044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3"/>
          <p:cNvSpPr/>
          <p:nvPr/>
        </p:nvSpPr>
        <p:spPr>
          <a:xfrm>
            <a:off x="93450" y="86113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2896875" y="43860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888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-36300" y="496200"/>
            <a:ext cx="2747225" cy="4768325"/>
          </a:xfrm>
          <a:custGeom>
            <a:avLst/>
            <a:gdLst/>
            <a:ahLst/>
            <a:cxnLst/>
            <a:rect l="l" t="t" r="r" b="b"/>
            <a:pathLst>
              <a:path w="109889" h="190733" extrusionOk="0">
                <a:moveTo>
                  <a:pt x="1452" y="0"/>
                </a:moveTo>
                <a:lnTo>
                  <a:pt x="0" y="190733"/>
                </a:lnTo>
                <a:lnTo>
                  <a:pt x="109889" y="187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5" name="Google Shape;125;p14"/>
          <p:cNvSpPr/>
          <p:nvPr/>
        </p:nvSpPr>
        <p:spPr>
          <a:xfrm>
            <a:off x="6305325" y="-84725"/>
            <a:ext cx="2904575" cy="5216125"/>
          </a:xfrm>
          <a:custGeom>
            <a:avLst/>
            <a:gdLst/>
            <a:ahLst/>
            <a:cxnLst/>
            <a:rect l="l" t="t" r="r" b="b"/>
            <a:pathLst>
              <a:path w="116183" h="208645" extrusionOk="0">
                <a:moveTo>
                  <a:pt x="0" y="2905"/>
                </a:moveTo>
                <a:lnTo>
                  <a:pt x="116183" y="208645"/>
                </a:lnTo>
                <a:lnTo>
                  <a:pt x="1152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6" name="Google Shape;126;p14"/>
          <p:cNvSpPr txBox="1">
            <a:spLocks noGrp="1"/>
          </p:cNvSpPr>
          <p:nvPr>
            <p:ph type="title" hasCustomPrompt="1"/>
          </p:nvPr>
        </p:nvSpPr>
        <p:spPr>
          <a:xfrm>
            <a:off x="11568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"/>
          </p:nvPr>
        </p:nvSpPr>
        <p:spPr>
          <a:xfrm>
            <a:off x="1156800" y="1253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4" hasCustomPrompt="1"/>
          </p:nvPr>
        </p:nvSpPr>
        <p:spPr>
          <a:xfrm>
            <a:off x="32904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5"/>
          </p:nvPr>
        </p:nvSpPr>
        <p:spPr>
          <a:xfrm>
            <a:off x="32904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 rot="-1800044" flipH="1">
            <a:off x="1558327" y="-2043771"/>
            <a:ext cx="464990" cy="10699778"/>
            <a:chOff x="3734850" y="-2845725"/>
            <a:chExt cx="465000" cy="10150200"/>
          </a:xfrm>
        </p:grpSpPr>
        <p:sp>
          <p:nvSpPr>
            <p:cNvPr id="133" name="Google Shape;133;p1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8999956" flipH="1">
            <a:off x="7273083" y="-3006808"/>
            <a:ext cx="464990" cy="10699778"/>
            <a:chOff x="3734850" y="-2845725"/>
            <a:chExt cx="465000" cy="10150200"/>
          </a:xfrm>
        </p:grpSpPr>
        <p:sp>
          <p:nvSpPr>
            <p:cNvPr id="136" name="Google Shape;136;p1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4"/>
          <p:cNvSpPr/>
          <p:nvPr/>
        </p:nvSpPr>
        <p:spPr>
          <a:xfrm rot="2882628">
            <a:off x="377701" y="245193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rot="2881541">
            <a:off x="1156692" y="821194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 rot="8087829">
            <a:off x="6190761" y="73655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 rot="8085288">
            <a:off x="6011026" y="1537097"/>
            <a:ext cx="297412" cy="29741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 rot="8087829">
            <a:off x="4095261" y="471350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010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845400" y="34050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845400" y="17399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67" name="Google Shape;167;p16"/>
          <p:cNvGrpSpPr/>
          <p:nvPr/>
        </p:nvGrpSpPr>
        <p:grpSpPr>
          <a:xfrm flipH="1">
            <a:off x="5788715" y="-495109"/>
            <a:ext cx="3441010" cy="6197199"/>
            <a:chOff x="1753200" y="-533209"/>
            <a:chExt cx="3441010" cy="6197199"/>
          </a:xfrm>
        </p:grpSpPr>
        <p:grpSp>
          <p:nvGrpSpPr>
            <p:cNvPr id="168" name="Google Shape;168;p16"/>
            <p:cNvGrpSpPr/>
            <p:nvPr/>
          </p:nvGrpSpPr>
          <p:grpSpPr>
            <a:xfrm rot="2700243" flipH="1">
              <a:off x="3252435" y="-1008687"/>
              <a:ext cx="465028" cy="4369525"/>
              <a:chOff x="3734850" y="-2845725"/>
              <a:chExt cx="465000" cy="10150200"/>
            </a:xfrm>
          </p:grpSpPr>
          <p:sp>
            <p:nvSpPr>
              <p:cNvPr id="169" name="Google Shape;169;p16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16"/>
            <p:cNvGrpSpPr/>
            <p:nvPr/>
          </p:nvGrpSpPr>
          <p:grpSpPr>
            <a:xfrm rot="-2700000" flipH="1">
              <a:off x="3228545" y="1773378"/>
              <a:ext cx="465013" cy="4365521"/>
              <a:chOff x="3734827" y="-2803130"/>
              <a:chExt cx="465017" cy="10107692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3734827" y="-1799238"/>
                <a:ext cx="232500" cy="910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967344" y="-2803130"/>
                <a:ext cx="232500" cy="10107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174;p16"/>
          <p:cNvGrpSpPr/>
          <p:nvPr/>
        </p:nvGrpSpPr>
        <p:grpSpPr>
          <a:xfrm rot="-8315202">
            <a:off x="-227039" y="-1110361"/>
            <a:ext cx="1368435" cy="3125734"/>
            <a:chOff x="3303935" y="-4915108"/>
            <a:chExt cx="1367993" cy="13608576"/>
          </a:xfrm>
        </p:grpSpPr>
        <p:sp>
          <p:nvSpPr>
            <p:cNvPr id="175" name="Google Shape;175;p16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6"/>
          <p:cNvSpPr/>
          <p:nvPr/>
        </p:nvSpPr>
        <p:spPr>
          <a:xfrm>
            <a:off x="998100" y="460213"/>
            <a:ext cx="659100" cy="6591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489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895200" y="1996388"/>
            <a:ext cx="47436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 idx="2" hasCustomPrompt="1"/>
          </p:nvPr>
        </p:nvSpPr>
        <p:spPr>
          <a:xfrm>
            <a:off x="895200" y="7381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1"/>
          </p:nvPr>
        </p:nvSpPr>
        <p:spPr>
          <a:xfrm>
            <a:off x="895200" y="36919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236100" y="441163"/>
            <a:ext cx="659100" cy="6591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 rot="-7726430">
            <a:off x="1150617" y="4350570"/>
            <a:ext cx="659164" cy="65916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048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452650" y="2301200"/>
            <a:ext cx="56103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2" hasCustomPrompt="1"/>
          </p:nvPr>
        </p:nvSpPr>
        <p:spPr>
          <a:xfrm>
            <a:off x="6892950" y="10429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2995350" y="39967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8296263" y="9454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2452638" y="4168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68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 rot="-7459626">
            <a:off x="-155248" y="-1176390"/>
            <a:ext cx="1428793" cy="2621363"/>
            <a:chOff x="3734850" y="-2845725"/>
            <a:chExt cx="1428329" cy="10150245"/>
          </a:xfrm>
        </p:grpSpPr>
        <p:sp>
          <p:nvSpPr>
            <p:cNvPr id="27" name="Google Shape;27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4"/>
          <p:cNvGrpSpPr/>
          <p:nvPr/>
        </p:nvGrpSpPr>
        <p:grpSpPr>
          <a:xfrm rot="-2066015">
            <a:off x="8302912" y="-674256"/>
            <a:ext cx="1428706" cy="2621142"/>
            <a:chOff x="3734850" y="-2845725"/>
            <a:chExt cx="1428329" cy="10150245"/>
          </a:xfrm>
        </p:grpSpPr>
        <p:sp>
          <p:nvSpPr>
            <p:cNvPr id="30" name="Google Shape;30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57150" y="2016323"/>
            <a:ext cx="542100" cy="542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48575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9"/>
          <p:cNvGrpSpPr/>
          <p:nvPr/>
        </p:nvGrpSpPr>
        <p:grpSpPr>
          <a:xfrm rot="8087616">
            <a:off x="-246315" y="3143825"/>
            <a:ext cx="1241531" cy="3074746"/>
            <a:chOff x="3734850" y="-2845730"/>
            <a:chExt cx="1240220" cy="10150205"/>
          </a:xfrm>
        </p:grpSpPr>
        <p:sp>
          <p:nvSpPr>
            <p:cNvPr id="193" name="Google Shape;193;p19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9"/>
          <p:cNvSpPr/>
          <p:nvPr/>
        </p:nvSpPr>
        <p:spPr>
          <a:xfrm rot="-3878857">
            <a:off x="146423" y="3319200"/>
            <a:ext cx="659296" cy="65929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 rot="-3880549">
            <a:off x="542538" y="2957461"/>
            <a:ext cx="297377" cy="2973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007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 rot="-8111657">
            <a:off x="-353812" y="-1222006"/>
            <a:ext cx="1241443" cy="3076182"/>
            <a:chOff x="3734850" y="-2845730"/>
            <a:chExt cx="1240220" cy="10150205"/>
          </a:xfrm>
        </p:grpSpPr>
        <p:sp>
          <p:nvSpPr>
            <p:cNvPr id="207" name="Google Shape;207;p21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 rot="4125618">
            <a:off x="8376608" y="140021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 rot="4129281">
            <a:off x="8803065" y="850205"/>
            <a:ext cx="297279" cy="29727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744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-36300" y="-48400"/>
            <a:ext cx="4223725" cy="5288725"/>
          </a:xfrm>
          <a:custGeom>
            <a:avLst/>
            <a:gdLst/>
            <a:ahLst/>
            <a:cxnLst/>
            <a:rect l="l" t="t" r="r" b="b"/>
            <a:pathLst>
              <a:path w="168949" h="211549" extrusionOk="0">
                <a:moveTo>
                  <a:pt x="0" y="484"/>
                </a:moveTo>
                <a:lnTo>
                  <a:pt x="484" y="211549"/>
                </a:lnTo>
                <a:lnTo>
                  <a:pt x="166528" y="210581"/>
                </a:lnTo>
                <a:lnTo>
                  <a:pt x="63900" y="105048"/>
                </a:lnTo>
                <a:lnTo>
                  <a:pt x="168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3304350" y="1341450"/>
            <a:ext cx="51261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3557550" y="300105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/>
          <p:nvPr/>
        </p:nvSpPr>
        <p:spPr>
          <a:xfrm rot="9508767">
            <a:off x="7475695" y="412578"/>
            <a:ext cx="659152" cy="659152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3"/>
          <p:cNvSpPr/>
          <p:nvPr/>
        </p:nvSpPr>
        <p:spPr>
          <a:xfrm rot="9510599">
            <a:off x="7077779" y="1016084"/>
            <a:ext cx="297265" cy="297265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5596350" y="4309822"/>
            <a:ext cx="542100" cy="5418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3"/>
          <p:cNvGrpSpPr/>
          <p:nvPr/>
        </p:nvGrpSpPr>
        <p:grpSpPr>
          <a:xfrm>
            <a:off x="1448400" y="-533209"/>
            <a:ext cx="3637950" cy="6197199"/>
            <a:chOff x="1448400" y="-533209"/>
            <a:chExt cx="3637950" cy="6197199"/>
          </a:xfrm>
        </p:grpSpPr>
        <p:sp>
          <p:nvSpPr>
            <p:cNvPr id="230" name="Google Shape;230;p23"/>
            <p:cNvSpPr/>
            <p:nvPr/>
          </p:nvSpPr>
          <p:spPr>
            <a:xfrm>
              <a:off x="1809750" y="-14275"/>
              <a:ext cx="3276600" cy="5172075"/>
            </a:xfrm>
            <a:custGeom>
              <a:avLst/>
              <a:gdLst/>
              <a:ahLst/>
              <a:cxnLst/>
              <a:rect l="l" t="t" r="r" b="b"/>
              <a:pathLst>
                <a:path w="131064" h="206883" extrusionOk="0">
                  <a:moveTo>
                    <a:pt x="131064" y="571"/>
                  </a:moveTo>
                  <a:lnTo>
                    <a:pt x="102489" y="0"/>
                  </a:lnTo>
                  <a:lnTo>
                    <a:pt x="0" y="101155"/>
                  </a:lnTo>
                  <a:lnTo>
                    <a:pt x="101918" y="206883"/>
                  </a:lnTo>
                  <a:lnTo>
                    <a:pt x="129540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231" name="Google Shape;231;p23"/>
            <p:cNvGrpSpPr/>
            <p:nvPr/>
          </p:nvGrpSpPr>
          <p:grpSpPr>
            <a:xfrm>
              <a:off x="1448400" y="-533209"/>
              <a:ext cx="3441010" cy="6197199"/>
              <a:chOff x="1753200" y="-533209"/>
              <a:chExt cx="3441010" cy="6197199"/>
            </a:xfrm>
          </p:grpSpPr>
          <p:grpSp>
            <p:nvGrpSpPr>
              <p:cNvPr id="232" name="Google Shape;232;p23"/>
              <p:cNvGrpSpPr/>
              <p:nvPr/>
            </p:nvGrpSpPr>
            <p:grpSpPr>
              <a:xfrm rot="2700243" flipH="1">
                <a:off x="3252435" y="-1008687"/>
                <a:ext cx="465028" cy="4369525"/>
                <a:chOff x="3734850" y="-2845725"/>
                <a:chExt cx="465000" cy="10150200"/>
              </a:xfrm>
            </p:grpSpPr>
            <p:sp>
              <p:nvSpPr>
                <p:cNvPr id="233" name="Google Shape;233;p23"/>
                <p:cNvSpPr/>
                <p:nvPr/>
              </p:nvSpPr>
              <p:spPr>
                <a:xfrm>
                  <a:off x="3734850" y="-2845725"/>
                  <a:ext cx="232500" cy="10150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3"/>
                <p:cNvSpPr/>
                <p:nvPr/>
              </p:nvSpPr>
              <p:spPr>
                <a:xfrm>
                  <a:off x="3967350" y="-2845725"/>
                  <a:ext cx="232500" cy="10150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" name="Google Shape;235;p23"/>
              <p:cNvGrpSpPr/>
              <p:nvPr/>
            </p:nvGrpSpPr>
            <p:grpSpPr>
              <a:xfrm rot="-2700000" flipH="1">
                <a:off x="3228545" y="1773378"/>
                <a:ext cx="465013" cy="4365521"/>
                <a:chOff x="3734827" y="-2803130"/>
                <a:chExt cx="465017" cy="10107692"/>
              </a:xfrm>
            </p:grpSpPr>
            <p:sp>
              <p:nvSpPr>
                <p:cNvPr id="236" name="Google Shape;236;p23"/>
                <p:cNvSpPr/>
                <p:nvPr/>
              </p:nvSpPr>
              <p:spPr>
                <a:xfrm>
                  <a:off x="3734827" y="-1799238"/>
                  <a:ext cx="232500" cy="91038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3"/>
                <p:cNvSpPr/>
                <p:nvPr/>
              </p:nvSpPr>
              <p:spPr>
                <a:xfrm>
                  <a:off x="3967344" y="-2803130"/>
                  <a:ext cx="232500" cy="10107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64262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4"/>
          <p:cNvGrpSpPr/>
          <p:nvPr/>
        </p:nvGrpSpPr>
        <p:grpSpPr>
          <a:xfrm rot="3618504">
            <a:off x="7673514" y="2854607"/>
            <a:ext cx="1368458" cy="3982352"/>
            <a:chOff x="3303935" y="-4915108"/>
            <a:chExt cx="1367993" cy="13608576"/>
          </a:xfrm>
        </p:grpSpPr>
        <p:sp>
          <p:nvSpPr>
            <p:cNvPr id="240" name="Google Shape;240;p24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024800" y="1012050"/>
            <a:ext cx="3223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024800" y="3200550"/>
            <a:ext cx="4404600" cy="13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1283144">
            <a:off x="214974" y="2736507"/>
            <a:ext cx="552867" cy="55258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067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body" idx="1"/>
          </p:nvPr>
        </p:nvSpPr>
        <p:spPr>
          <a:xfrm>
            <a:off x="724325" y="1714500"/>
            <a:ext cx="3747000" cy="28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body" idx="2"/>
          </p:nvPr>
        </p:nvSpPr>
        <p:spPr>
          <a:xfrm>
            <a:off x="4676325" y="1714500"/>
            <a:ext cx="3747000" cy="28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30"/>
          <p:cNvGrpSpPr/>
          <p:nvPr/>
        </p:nvGrpSpPr>
        <p:grpSpPr>
          <a:xfrm rot="-1458303">
            <a:off x="8505856" y="-683842"/>
            <a:ext cx="1428694" cy="3274486"/>
            <a:chOff x="3734850" y="-2845725"/>
            <a:chExt cx="1428329" cy="10150245"/>
          </a:xfrm>
        </p:grpSpPr>
        <p:sp>
          <p:nvSpPr>
            <p:cNvPr id="307" name="Google Shape;307;p30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0"/>
          <p:cNvGrpSpPr/>
          <p:nvPr/>
        </p:nvGrpSpPr>
        <p:grpSpPr>
          <a:xfrm rot="9341697">
            <a:off x="-895319" y="2821358"/>
            <a:ext cx="1428694" cy="3274486"/>
            <a:chOff x="3734850" y="-2845725"/>
            <a:chExt cx="1428329" cy="10150245"/>
          </a:xfrm>
        </p:grpSpPr>
        <p:sp>
          <p:nvSpPr>
            <p:cNvPr id="310" name="Google Shape;310;p30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0"/>
          <p:cNvSpPr/>
          <p:nvPr/>
        </p:nvSpPr>
        <p:spPr>
          <a:xfrm rot="-6829325">
            <a:off x="8298272" y="4374212"/>
            <a:ext cx="658830" cy="65883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"/>
          <p:cNvSpPr/>
          <p:nvPr/>
        </p:nvSpPr>
        <p:spPr>
          <a:xfrm rot="-6832465">
            <a:off x="8113087" y="3902946"/>
            <a:ext cx="297233" cy="297233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562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4"/>
          <p:cNvGrpSpPr/>
          <p:nvPr/>
        </p:nvGrpSpPr>
        <p:grpSpPr>
          <a:xfrm rot="9191814">
            <a:off x="-549324" y="2701127"/>
            <a:ext cx="1241524" cy="3074021"/>
            <a:chOff x="3734850" y="-2845730"/>
            <a:chExt cx="1240220" cy="10150205"/>
          </a:xfrm>
        </p:grpSpPr>
        <p:sp>
          <p:nvSpPr>
            <p:cNvPr id="368" name="Google Shape;368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4"/>
          <p:cNvSpPr/>
          <p:nvPr/>
        </p:nvSpPr>
        <p:spPr>
          <a:xfrm rot="8100000">
            <a:off x="8165956" y="333233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4"/>
          <p:cNvSpPr/>
          <p:nvPr/>
        </p:nvSpPr>
        <p:spPr>
          <a:xfrm rot="8100000">
            <a:off x="7961588" y="952547"/>
            <a:ext cx="297409" cy="29740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4"/>
          <p:cNvGrpSpPr/>
          <p:nvPr/>
        </p:nvGrpSpPr>
        <p:grpSpPr>
          <a:xfrm rot="-9191814" flipH="1">
            <a:off x="8451801" y="2634452"/>
            <a:ext cx="1241524" cy="3074021"/>
            <a:chOff x="3734850" y="-2845730"/>
            <a:chExt cx="1240220" cy="10150205"/>
          </a:xfrm>
        </p:grpSpPr>
        <p:sp>
          <p:nvSpPr>
            <p:cNvPr id="373" name="Google Shape;373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4"/>
          <p:cNvSpPr/>
          <p:nvPr/>
        </p:nvSpPr>
        <p:spPr>
          <a:xfrm rot="8100000">
            <a:off x="88756" y="172135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722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35"/>
          <p:cNvGrpSpPr/>
          <p:nvPr/>
        </p:nvGrpSpPr>
        <p:grpSpPr>
          <a:xfrm rot="-6649159" flipH="1">
            <a:off x="7351732" y="2793948"/>
            <a:ext cx="1241539" cy="4394170"/>
            <a:chOff x="3734850" y="-2845730"/>
            <a:chExt cx="1240220" cy="10150205"/>
          </a:xfrm>
        </p:grpSpPr>
        <p:sp>
          <p:nvSpPr>
            <p:cNvPr id="378" name="Google Shape;378;p3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5"/>
          <p:cNvGrpSpPr/>
          <p:nvPr/>
        </p:nvGrpSpPr>
        <p:grpSpPr>
          <a:xfrm rot="2713356" flipH="1">
            <a:off x="-457939" y="-997158"/>
            <a:ext cx="1241532" cy="3073311"/>
            <a:chOff x="3734850" y="-2845730"/>
            <a:chExt cx="1240220" cy="10150205"/>
          </a:xfrm>
        </p:grpSpPr>
        <p:sp>
          <p:nvSpPr>
            <p:cNvPr id="381" name="Google Shape;381;p3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35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"/>
          <p:cNvSpPr/>
          <p:nvPr/>
        </p:nvSpPr>
        <p:spPr>
          <a:xfrm rot="8100000">
            <a:off x="8432656" y="53370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142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6"/>
          <p:cNvGrpSpPr/>
          <p:nvPr/>
        </p:nvGrpSpPr>
        <p:grpSpPr>
          <a:xfrm rot="7580806" flipH="1">
            <a:off x="6980874" y="-2180467"/>
            <a:ext cx="2510364" cy="5422480"/>
            <a:chOff x="3734850" y="-2845747"/>
            <a:chExt cx="2507702" cy="10150223"/>
          </a:xfrm>
        </p:grpSpPr>
        <p:sp>
          <p:nvSpPr>
            <p:cNvPr id="388" name="Google Shape;388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3967352" y="-2845747"/>
              <a:ext cx="22752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6"/>
          <p:cNvGrpSpPr/>
          <p:nvPr/>
        </p:nvGrpSpPr>
        <p:grpSpPr>
          <a:xfrm rot="3240074" flipH="1">
            <a:off x="-362072" y="-1114256"/>
            <a:ext cx="1241554" cy="3073480"/>
            <a:chOff x="3734850" y="-2845730"/>
            <a:chExt cx="1240220" cy="10150205"/>
          </a:xfrm>
        </p:grpSpPr>
        <p:sp>
          <p:nvSpPr>
            <p:cNvPr id="391" name="Google Shape;391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6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58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391100" y="831986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2"/>
          </p:nvPr>
        </p:nvSpPr>
        <p:spPr>
          <a:xfrm>
            <a:off x="2010300" y="2813186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010300" y="3300814"/>
            <a:ext cx="3009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4125300" y="1319614"/>
            <a:ext cx="3008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 rot="1800044">
            <a:off x="7044483" y="-2043771"/>
            <a:ext cx="464990" cy="10699778"/>
            <a:chOff x="3734850" y="-2845725"/>
            <a:chExt cx="465000" cy="10150200"/>
          </a:xfrm>
        </p:grpSpPr>
        <p:sp>
          <p:nvSpPr>
            <p:cNvPr id="40" name="Google Shape;40;p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 rot="-8999956">
            <a:off x="1482127" y="-2778208"/>
            <a:ext cx="464990" cy="10699778"/>
            <a:chOff x="3734850" y="-2845725"/>
            <a:chExt cx="465000" cy="10150200"/>
          </a:xfrm>
        </p:grpSpPr>
        <p:sp>
          <p:nvSpPr>
            <p:cNvPr id="43" name="Google Shape;43;p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5"/>
          <p:cNvSpPr/>
          <p:nvPr/>
        </p:nvSpPr>
        <p:spPr>
          <a:xfrm>
            <a:off x="7364125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4838948">
            <a:off x="1301962" y="4360686"/>
            <a:ext cx="659159" cy="65915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-3625" y="-3625"/>
            <a:ext cx="3116350" cy="5143615"/>
          </a:xfrm>
          <a:custGeom>
            <a:avLst/>
            <a:gdLst/>
            <a:ahLst/>
            <a:cxnLst/>
            <a:rect l="l" t="t" r="r" b="b"/>
            <a:pathLst>
              <a:path w="124654" h="205498" extrusionOk="0">
                <a:moveTo>
                  <a:pt x="0" y="0"/>
                </a:moveTo>
                <a:lnTo>
                  <a:pt x="124654" y="0"/>
                </a:lnTo>
                <a:lnTo>
                  <a:pt x="0" y="205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 rot="10800000">
            <a:off x="6307643" y="14527"/>
            <a:ext cx="2902257" cy="5137450"/>
          </a:xfrm>
          <a:custGeom>
            <a:avLst/>
            <a:gdLst/>
            <a:ahLst/>
            <a:cxnLst/>
            <a:rect l="l" t="t" r="r" b="b"/>
            <a:pathLst>
              <a:path w="124654" h="205498" extrusionOk="0">
                <a:moveTo>
                  <a:pt x="0" y="0"/>
                </a:moveTo>
                <a:lnTo>
                  <a:pt x="124654" y="0"/>
                </a:lnTo>
                <a:lnTo>
                  <a:pt x="0" y="205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2" name="Google Shape;72;p8"/>
          <p:cNvGrpSpPr/>
          <p:nvPr/>
        </p:nvGrpSpPr>
        <p:grpSpPr>
          <a:xfrm rot="2698299">
            <a:off x="7950329" y="3147400"/>
            <a:ext cx="1368463" cy="3125458"/>
            <a:chOff x="3303935" y="-4915108"/>
            <a:chExt cx="1367993" cy="13608576"/>
          </a:xfrm>
        </p:grpSpPr>
        <p:sp>
          <p:nvSpPr>
            <p:cNvPr id="73" name="Google Shape;73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8"/>
          <p:cNvGrpSpPr/>
          <p:nvPr/>
        </p:nvGrpSpPr>
        <p:grpSpPr>
          <a:xfrm rot="-8315202">
            <a:off x="-284189" y="-1272286"/>
            <a:ext cx="1368435" cy="3125734"/>
            <a:chOff x="3303935" y="-4915108"/>
            <a:chExt cx="1367993" cy="13608576"/>
          </a:xfrm>
        </p:grpSpPr>
        <p:sp>
          <p:nvSpPr>
            <p:cNvPr id="76" name="Google Shape;76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/>
          <p:nvPr/>
        </p:nvSpPr>
        <p:spPr>
          <a:xfrm rot="2639151">
            <a:off x="7719418" y="413454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2638662">
            <a:off x="8795673" y="4221962"/>
            <a:ext cx="297244" cy="29724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rot="2639151">
            <a:off x="383618" y="39059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ctrTitle"/>
          </p:nvPr>
        </p:nvSpPr>
        <p:spPr>
          <a:xfrm>
            <a:off x="752538" y="1177600"/>
            <a:ext cx="24393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752538" y="1626500"/>
            <a:ext cx="24393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 idx="2"/>
          </p:nvPr>
        </p:nvSpPr>
        <p:spPr>
          <a:xfrm>
            <a:off x="3351300" y="1177525"/>
            <a:ext cx="2441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3"/>
          </p:nvPr>
        </p:nvSpPr>
        <p:spPr>
          <a:xfrm>
            <a:off x="3351317" y="1626500"/>
            <a:ext cx="2441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ctrTitle" idx="4"/>
          </p:nvPr>
        </p:nvSpPr>
        <p:spPr>
          <a:xfrm>
            <a:off x="5950075" y="3371850"/>
            <a:ext cx="2003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5"/>
          </p:nvPr>
        </p:nvSpPr>
        <p:spPr>
          <a:xfrm>
            <a:off x="5950063" y="3830375"/>
            <a:ext cx="24393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ctrTitle" idx="6"/>
          </p:nvPr>
        </p:nvSpPr>
        <p:spPr>
          <a:xfrm>
            <a:off x="752538" y="3371850"/>
            <a:ext cx="2441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7"/>
          </p:nvPr>
        </p:nvSpPr>
        <p:spPr>
          <a:xfrm>
            <a:off x="752538" y="3822050"/>
            <a:ext cx="2441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ctrTitle" idx="8"/>
          </p:nvPr>
        </p:nvSpPr>
        <p:spPr>
          <a:xfrm>
            <a:off x="3351300" y="3371850"/>
            <a:ext cx="2441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9"/>
          </p:nvPr>
        </p:nvSpPr>
        <p:spPr>
          <a:xfrm>
            <a:off x="3351316" y="3830375"/>
            <a:ext cx="24393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3" hasCustomPrompt="1"/>
          </p:nvPr>
        </p:nvSpPr>
        <p:spPr>
          <a:xfrm>
            <a:off x="752538" y="531288"/>
            <a:ext cx="6366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51300" y="529488"/>
            <a:ext cx="640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5" hasCustomPrompt="1"/>
          </p:nvPr>
        </p:nvSpPr>
        <p:spPr>
          <a:xfrm>
            <a:off x="5950063" y="2726800"/>
            <a:ext cx="640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6" hasCustomPrompt="1"/>
          </p:nvPr>
        </p:nvSpPr>
        <p:spPr>
          <a:xfrm>
            <a:off x="752538" y="2726800"/>
            <a:ext cx="640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7" hasCustomPrompt="1"/>
          </p:nvPr>
        </p:nvSpPr>
        <p:spPr>
          <a:xfrm>
            <a:off x="3351300" y="2726800"/>
            <a:ext cx="640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18" name="Google Shape;118;p13"/>
          <p:cNvGrpSpPr/>
          <p:nvPr/>
        </p:nvGrpSpPr>
        <p:grpSpPr>
          <a:xfrm rot="-2698299" flipH="1">
            <a:off x="-183065" y="3790163"/>
            <a:ext cx="937255" cy="2331182"/>
            <a:chOff x="3734850" y="-2845725"/>
            <a:chExt cx="936933" cy="10150214"/>
          </a:xfrm>
        </p:grpSpPr>
        <p:sp>
          <p:nvSpPr>
            <p:cNvPr id="119" name="Google Shape;119;p13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967383" y="-2845711"/>
              <a:ext cx="7044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3"/>
          <p:cNvSpPr/>
          <p:nvPr/>
        </p:nvSpPr>
        <p:spPr>
          <a:xfrm>
            <a:off x="93450" y="86113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2896875" y="43860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9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895200" y="1996388"/>
            <a:ext cx="47436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 idx="2" hasCustomPrompt="1"/>
          </p:nvPr>
        </p:nvSpPr>
        <p:spPr>
          <a:xfrm>
            <a:off x="895200" y="7381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1"/>
          </p:nvPr>
        </p:nvSpPr>
        <p:spPr>
          <a:xfrm>
            <a:off x="895200" y="36919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236100" y="441163"/>
            <a:ext cx="659100" cy="6591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 rot="-7726430">
            <a:off x="1150617" y="4350570"/>
            <a:ext cx="659164" cy="65916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0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452650" y="2301200"/>
            <a:ext cx="56103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2" hasCustomPrompt="1"/>
          </p:nvPr>
        </p:nvSpPr>
        <p:spPr>
          <a:xfrm>
            <a:off x="6892950" y="10429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2995350" y="39967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8296263" y="9454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2452638" y="4168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Char char="●"/>
              <a:defRPr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8" r:id="rId6"/>
    <p:sldLayoutId id="2147483659" r:id="rId7"/>
    <p:sldLayoutId id="2147483663" r:id="rId8"/>
    <p:sldLayoutId id="2147483664" r:id="rId9"/>
    <p:sldLayoutId id="2147483665" r:id="rId10"/>
    <p:sldLayoutId id="2147483667" r:id="rId11"/>
    <p:sldLayoutId id="2147483669" r:id="rId12"/>
    <p:sldLayoutId id="2147483670" r:id="rId13"/>
    <p:sldLayoutId id="2147483676" r:id="rId14"/>
    <p:sldLayoutId id="2147483680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Char char="●"/>
              <a:defRPr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46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asfaa.org/uploads/documents/FAFSA_Methodology_Determination_Pell_Title_IV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sapartners.ed.gov/knowledge-center/library/dear-colleague-letters/2023-04-06/live-internet-webinars-better-fafsa-better-future-webinar-series-june-july-2023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nasfaa.org/uploads/documents/FAFSA_Simplification_Implementation_Checklis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sapartners.ed.gov/knowledge-center/library/dear-colleague-letters/2022-11-04/fafsar-simplification-act-changes-implementation-2023-24" TargetMode="External"/><Relationship Id="rId5" Type="http://schemas.openxmlformats.org/officeDocument/2006/relationships/hyperlink" Target="https://askregs.nasfaa.org/" TargetMode="External"/><Relationship Id="rId4" Type="http://schemas.openxmlformats.org/officeDocument/2006/relationships/hyperlink" Target="https://fsapartners.ed.gov/knowledge-center/topics/fafsa-simplification-informati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41"/>
          <p:cNvPicPr preferRelativeResize="0"/>
          <p:nvPr/>
        </p:nvPicPr>
        <p:blipFill rotWithShape="1">
          <a:blip r:embed="rId3">
            <a:alphaModFix/>
          </a:blip>
          <a:srcRect l="26664" t="25467" b="12869"/>
          <a:stretch/>
        </p:blipFill>
        <p:spPr>
          <a:xfrm rot="3">
            <a:off x="0" y="-142873"/>
            <a:ext cx="4191002" cy="5286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41"/>
          <p:cNvGrpSpPr/>
          <p:nvPr/>
        </p:nvGrpSpPr>
        <p:grpSpPr>
          <a:xfrm>
            <a:off x="1448400" y="-533209"/>
            <a:ext cx="3637950" cy="6197199"/>
            <a:chOff x="1448400" y="-533209"/>
            <a:chExt cx="3637950" cy="6197199"/>
          </a:xfrm>
        </p:grpSpPr>
        <p:sp>
          <p:nvSpPr>
            <p:cNvPr id="427" name="Google Shape;427;p41"/>
            <p:cNvSpPr/>
            <p:nvPr/>
          </p:nvSpPr>
          <p:spPr>
            <a:xfrm>
              <a:off x="1809750" y="-14275"/>
              <a:ext cx="3276600" cy="5172075"/>
            </a:xfrm>
            <a:custGeom>
              <a:avLst/>
              <a:gdLst/>
              <a:ahLst/>
              <a:cxnLst/>
              <a:rect l="l" t="t" r="r" b="b"/>
              <a:pathLst>
                <a:path w="131064" h="206883" extrusionOk="0">
                  <a:moveTo>
                    <a:pt x="131064" y="571"/>
                  </a:moveTo>
                  <a:lnTo>
                    <a:pt x="102489" y="0"/>
                  </a:lnTo>
                  <a:lnTo>
                    <a:pt x="0" y="101155"/>
                  </a:lnTo>
                  <a:lnTo>
                    <a:pt x="101918" y="206883"/>
                  </a:lnTo>
                  <a:lnTo>
                    <a:pt x="129540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428" name="Google Shape;428;p41"/>
            <p:cNvGrpSpPr/>
            <p:nvPr/>
          </p:nvGrpSpPr>
          <p:grpSpPr>
            <a:xfrm>
              <a:off x="1448400" y="-533209"/>
              <a:ext cx="3441010" cy="6197199"/>
              <a:chOff x="1753200" y="-533209"/>
              <a:chExt cx="3441010" cy="6197199"/>
            </a:xfrm>
          </p:grpSpPr>
          <p:grpSp>
            <p:nvGrpSpPr>
              <p:cNvPr id="429" name="Google Shape;429;p41"/>
              <p:cNvGrpSpPr/>
              <p:nvPr/>
            </p:nvGrpSpPr>
            <p:grpSpPr>
              <a:xfrm rot="2700243" flipH="1">
                <a:off x="3252435" y="-1008687"/>
                <a:ext cx="465028" cy="4369525"/>
                <a:chOff x="3734850" y="-2845725"/>
                <a:chExt cx="465000" cy="10150200"/>
              </a:xfrm>
            </p:grpSpPr>
            <p:sp>
              <p:nvSpPr>
                <p:cNvPr id="430" name="Google Shape;430;p41"/>
                <p:cNvSpPr/>
                <p:nvPr/>
              </p:nvSpPr>
              <p:spPr>
                <a:xfrm>
                  <a:off x="3734850" y="-2845725"/>
                  <a:ext cx="232500" cy="10150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41"/>
                <p:cNvSpPr/>
                <p:nvPr/>
              </p:nvSpPr>
              <p:spPr>
                <a:xfrm>
                  <a:off x="3967350" y="-2845725"/>
                  <a:ext cx="232500" cy="10150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" name="Google Shape;432;p41"/>
              <p:cNvGrpSpPr/>
              <p:nvPr/>
            </p:nvGrpSpPr>
            <p:grpSpPr>
              <a:xfrm rot="-2700000" flipH="1">
                <a:off x="3228545" y="1773378"/>
                <a:ext cx="465013" cy="4365521"/>
                <a:chOff x="3734827" y="-2803130"/>
                <a:chExt cx="465017" cy="10107692"/>
              </a:xfrm>
            </p:grpSpPr>
            <p:sp>
              <p:nvSpPr>
                <p:cNvPr id="433" name="Google Shape;433;p41"/>
                <p:cNvSpPr/>
                <p:nvPr/>
              </p:nvSpPr>
              <p:spPr>
                <a:xfrm>
                  <a:off x="3734827" y="-1799238"/>
                  <a:ext cx="232500" cy="91038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41"/>
                <p:cNvSpPr/>
                <p:nvPr/>
              </p:nvSpPr>
              <p:spPr>
                <a:xfrm>
                  <a:off x="3967344" y="-2803130"/>
                  <a:ext cx="232500" cy="10107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5" name="Google Shape;435;p41"/>
          <p:cNvSpPr txBox="1">
            <a:spLocks noGrp="1"/>
          </p:cNvSpPr>
          <p:nvPr>
            <p:ph type="title"/>
          </p:nvPr>
        </p:nvSpPr>
        <p:spPr>
          <a:xfrm>
            <a:off x="3304350" y="1341450"/>
            <a:ext cx="5637654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/>
              <a:t>What’s New and What’s Next</a:t>
            </a:r>
            <a:endParaRPr sz="5100" dirty="0"/>
          </a:p>
        </p:txBody>
      </p:sp>
      <p:sp>
        <p:nvSpPr>
          <p:cNvPr id="436" name="Google Shape;436;p41"/>
          <p:cNvSpPr txBox="1">
            <a:spLocks noGrp="1"/>
          </p:cNvSpPr>
          <p:nvPr>
            <p:ph type="subTitle" idx="1"/>
          </p:nvPr>
        </p:nvSpPr>
        <p:spPr>
          <a:xfrm>
            <a:off x="3557550" y="3001050"/>
            <a:ext cx="5384454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Sarah Gordon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Texas A&amp;M University</a:t>
            </a:r>
            <a:endParaRPr dirty="0"/>
          </a:p>
        </p:txBody>
      </p:sp>
      <p:sp>
        <p:nvSpPr>
          <p:cNvPr id="437" name="Google Shape;437;p41"/>
          <p:cNvSpPr/>
          <p:nvPr/>
        </p:nvSpPr>
        <p:spPr>
          <a:xfrm>
            <a:off x="2645250" y="1662263"/>
            <a:ext cx="659100" cy="6591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97DA1-664E-2605-35DF-B8ADBB2534FA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6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Other Changes to COA</a:t>
            </a:r>
            <a:endParaRPr dirty="0"/>
          </a:p>
        </p:txBody>
      </p:sp>
      <p:graphicFrame>
        <p:nvGraphicFramePr>
          <p:cNvPr id="1103" name="Google Shape;1103;p66"/>
          <p:cNvGraphicFramePr/>
          <p:nvPr>
            <p:extLst>
              <p:ext uri="{D42A27DB-BD31-4B8C-83A1-F6EECF244321}">
                <p14:modId xmlns:p14="http://schemas.microsoft.com/office/powerpoint/2010/main" val="4290469194"/>
              </p:ext>
            </p:extLst>
          </p:nvPr>
        </p:nvGraphicFramePr>
        <p:xfrm>
          <a:off x="1288894" y="1497818"/>
          <a:ext cx="6566212" cy="2377350"/>
        </p:xfrm>
        <a:graphic>
          <a:graphicData uri="http://schemas.openxmlformats.org/drawingml/2006/table">
            <a:tbl>
              <a:tblPr>
                <a:noFill/>
                <a:tableStyleId>{DBF3969D-6ABD-4547-B8BC-16076521C7A3}</a:tableStyleId>
              </a:tblPr>
              <a:tblGrid>
                <a:gridCol w="52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1)</a:t>
                      </a:r>
                      <a:endParaRPr sz="22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Introduced much broader oversight by Dept of ED</a:t>
                      </a:r>
                      <a:endParaRPr sz="2000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228600" marR="228600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2)</a:t>
                      </a:r>
                      <a:endParaRPr sz="22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Expansion of application of certain existing components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228600" marR="228600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3)</a:t>
                      </a:r>
                      <a:endParaRPr sz="2200" b="1" dirty="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Significant updates to historical “room and board” component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228600" marR="228600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6A76AF-7935-EFB4-044C-581E224EABD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9"/>
          <p:cNvPicPr preferRelativeResize="0"/>
          <p:nvPr/>
        </p:nvPicPr>
        <p:blipFill rotWithShape="1">
          <a:blip r:embed="rId3">
            <a:alphaModFix/>
          </a:blip>
          <a:srcRect r="25589" b="12778"/>
          <a:stretch/>
        </p:blipFill>
        <p:spPr>
          <a:xfrm rot="10800000" flipH="1">
            <a:off x="-925" y="-2"/>
            <a:ext cx="6592224" cy="5151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9"/>
          <p:cNvGrpSpPr/>
          <p:nvPr/>
        </p:nvGrpSpPr>
        <p:grpSpPr>
          <a:xfrm>
            <a:off x="627663" y="-418646"/>
            <a:ext cx="6618417" cy="5929682"/>
            <a:chOff x="792033" y="-416011"/>
            <a:chExt cx="6618417" cy="5929682"/>
          </a:xfrm>
        </p:grpSpPr>
        <p:sp>
          <p:nvSpPr>
            <p:cNvPr id="405" name="Google Shape;405;p39"/>
            <p:cNvSpPr/>
            <p:nvPr/>
          </p:nvSpPr>
          <p:spPr>
            <a:xfrm>
              <a:off x="1466850" y="0"/>
              <a:ext cx="5943600" cy="5143500"/>
            </a:xfrm>
            <a:custGeom>
              <a:avLst/>
              <a:gdLst/>
              <a:ahLst/>
              <a:cxnLst/>
              <a:rect l="l" t="t" r="r" b="b"/>
              <a:pathLst>
                <a:path w="237744" h="205740" extrusionOk="0">
                  <a:moveTo>
                    <a:pt x="0" y="0"/>
                  </a:moveTo>
                  <a:lnTo>
                    <a:pt x="184404" y="205740"/>
                  </a:lnTo>
                  <a:lnTo>
                    <a:pt x="236982" y="20574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06" name="Google Shape;406;p39"/>
            <p:cNvGrpSpPr/>
            <p:nvPr/>
          </p:nvGrpSpPr>
          <p:grpSpPr>
            <a:xfrm rot="-2700000">
              <a:off x="3524377" y="-1411591"/>
              <a:ext cx="464996" cy="7920841"/>
              <a:chOff x="3734850" y="-2845725"/>
              <a:chExt cx="465000" cy="10150200"/>
            </a:xfrm>
          </p:grpSpPr>
          <p:sp>
            <p:nvSpPr>
              <p:cNvPr id="407" name="Google Shape;407;p39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9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9" name="Google Shape;409;p39"/>
          <p:cNvSpPr txBox="1">
            <a:spLocks noGrp="1"/>
          </p:cNvSpPr>
          <p:nvPr>
            <p:ph type="subTitle" idx="1"/>
          </p:nvPr>
        </p:nvSpPr>
        <p:spPr>
          <a:xfrm>
            <a:off x="2880834" y="904424"/>
            <a:ext cx="5557675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Prior to FAFSA Simplification Act and GEN 22-15, the Dept of Ed was not authorized to regulate COA components</a:t>
            </a:r>
            <a:endParaRPr dirty="0"/>
          </a:p>
        </p:txBody>
      </p:sp>
      <p:sp>
        <p:nvSpPr>
          <p:cNvPr id="410" name="Google Shape;410;p39"/>
          <p:cNvSpPr txBox="1">
            <a:spLocks noGrp="1"/>
          </p:cNvSpPr>
          <p:nvPr>
            <p:ph type="ctrTitle"/>
          </p:nvPr>
        </p:nvSpPr>
        <p:spPr>
          <a:xfrm>
            <a:off x="1118045" y="-291321"/>
            <a:ext cx="5637654" cy="12713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ED Oversight</a:t>
            </a:r>
            <a:endParaRPr sz="3600" dirty="0"/>
          </a:p>
        </p:txBody>
      </p:sp>
      <p:sp>
        <p:nvSpPr>
          <p:cNvPr id="411" name="Google Shape;411;p39"/>
          <p:cNvSpPr/>
          <p:nvPr/>
        </p:nvSpPr>
        <p:spPr>
          <a:xfrm>
            <a:off x="3505675" y="205118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4380213" y="2051193"/>
            <a:ext cx="297300" cy="2973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E16F7-D05F-E937-78CB-6F53273E532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Google Shape;409;p39">
            <a:extLst>
              <a:ext uri="{FF2B5EF4-FFF2-40B4-BE49-F238E27FC236}">
                <a16:creationId xmlns:a16="http://schemas.microsoft.com/office/drawing/2014/main" id="{9879E449-93B8-A3E5-4CB7-59F238FE63C1}"/>
              </a:ext>
            </a:extLst>
          </p:cNvPr>
          <p:cNvSpPr txBox="1">
            <a:spLocks/>
          </p:cNvSpPr>
          <p:nvPr/>
        </p:nvSpPr>
        <p:spPr>
          <a:xfrm>
            <a:off x="3835036" y="1862194"/>
            <a:ext cx="4761105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1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Now, ED will be ensuring that schools treat COA components as similarly as possible from one institution to the next</a:t>
            </a:r>
          </a:p>
        </p:txBody>
      </p:sp>
      <p:sp>
        <p:nvSpPr>
          <p:cNvPr id="4" name="Google Shape;409;p39">
            <a:extLst>
              <a:ext uri="{FF2B5EF4-FFF2-40B4-BE49-F238E27FC236}">
                <a16:creationId xmlns:a16="http://schemas.microsoft.com/office/drawing/2014/main" id="{5B0704BD-9196-DB85-C331-A4CBEC19BE42}"/>
              </a:ext>
            </a:extLst>
          </p:cNvPr>
          <p:cNvSpPr txBox="1">
            <a:spLocks/>
          </p:cNvSpPr>
          <p:nvPr/>
        </p:nvSpPr>
        <p:spPr>
          <a:xfrm>
            <a:off x="5771532" y="4086749"/>
            <a:ext cx="3427527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1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Any ideas as to why these might be part of the new overhaul?</a:t>
            </a:r>
          </a:p>
        </p:txBody>
      </p:sp>
      <p:sp>
        <p:nvSpPr>
          <p:cNvPr id="5" name="Google Shape;409;p39">
            <a:extLst>
              <a:ext uri="{FF2B5EF4-FFF2-40B4-BE49-F238E27FC236}">
                <a16:creationId xmlns:a16="http://schemas.microsoft.com/office/drawing/2014/main" id="{4E1B932D-38D5-C518-2C61-07366E15FE44}"/>
              </a:ext>
            </a:extLst>
          </p:cNvPr>
          <p:cNvSpPr txBox="1">
            <a:spLocks/>
          </p:cNvSpPr>
          <p:nvPr/>
        </p:nvSpPr>
        <p:spPr>
          <a:xfrm>
            <a:off x="4973716" y="2825288"/>
            <a:ext cx="4188092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1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Schools will also be required to list all COA elements publicly, and must be included anywhere T+F are published on websites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601821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Existing COA Component Expansion</a:t>
            </a:r>
            <a:endParaRPr sz="3600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394267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Transportation-will now include transportation expenses related to going to place of work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Professional Licensure, Certification, or Credential-already existed, but now required to be separate cost component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Loan Fees-two main updates/clarifications: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Loan fees for non-federal loans may not be included in the Loan Fees component of COA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PLUS loan fees must be included or added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9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62"/>
          <p:cNvPicPr preferRelativeResize="0"/>
          <p:nvPr/>
        </p:nvPicPr>
        <p:blipFill rotWithShape="1">
          <a:blip r:embed="rId3">
            <a:alphaModFix/>
          </a:blip>
          <a:srcRect l="16450" t="13532" r="9911" b="48119"/>
          <a:stretch/>
        </p:blipFill>
        <p:spPr>
          <a:xfrm rot="5400000" flipH="1">
            <a:off x="5036652" y="1021877"/>
            <a:ext cx="4633299" cy="361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62"/>
          <p:cNvPicPr preferRelativeResize="0"/>
          <p:nvPr/>
        </p:nvPicPr>
        <p:blipFill rotWithShape="1">
          <a:blip r:embed="rId3">
            <a:alphaModFix/>
          </a:blip>
          <a:srcRect l="5600" t="55396" r="10682" b="7052"/>
          <a:stretch/>
        </p:blipFill>
        <p:spPr>
          <a:xfrm rot="5400000">
            <a:off x="-838201" y="838200"/>
            <a:ext cx="5124451" cy="3448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4" name="Google Shape;974;p62"/>
          <p:cNvGrpSpPr/>
          <p:nvPr/>
        </p:nvGrpSpPr>
        <p:grpSpPr>
          <a:xfrm>
            <a:off x="-1154894" y="-2153924"/>
            <a:ext cx="11315217" cy="10233055"/>
            <a:chOff x="-1161808" y="-2177628"/>
            <a:chExt cx="11315217" cy="10233055"/>
          </a:xfrm>
        </p:grpSpPr>
        <p:sp>
          <p:nvSpPr>
            <p:cNvPr id="975" name="Google Shape;975;p62"/>
            <p:cNvSpPr/>
            <p:nvPr/>
          </p:nvSpPr>
          <p:spPr>
            <a:xfrm>
              <a:off x="457200" y="-19050"/>
              <a:ext cx="8705850" cy="5181600"/>
            </a:xfrm>
            <a:custGeom>
              <a:avLst/>
              <a:gdLst/>
              <a:ahLst/>
              <a:cxnLst/>
              <a:rect l="l" t="t" r="r" b="b"/>
              <a:pathLst>
                <a:path w="348234" h="207264" extrusionOk="0">
                  <a:moveTo>
                    <a:pt x="108585" y="762"/>
                  </a:moveTo>
                  <a:lnTo>
                    <a:pt x="0" y="207264"/>
                  </a:lnTo>
                  <a:lnTo>
                    <a:pt x="230505" y="206502"/>
                  </a:lnTo>
                  <a:lnTo>
                    <a:pt x="348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976" name="Google Shape;976;p62"/>
            <p:cNvGrpSpPr/>
            <p:nvPr/>
          </p:nvGrpSpPr>
          <p:grpSpPr>
            <a:xfrm rot="1800044">
              <a:off x="7044483" y="-2043771"/>
              <a:ext cx="464990" cy="10699778"/>
              <a:chOff x="3734850" y="-2845725"/>
              <a:chExt cx="465000" cy="10150200"/>
            </a:xfrm>
          </p:grpSpPr>
          <p:sp>
            <p:nvSpPr>
              <p:cNvPr id="977" name="Google Shape;977;p62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62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62"/>
            <p:cNvGrpSpPr/>
            <p:nvPr/>
          </p:nvGrpSpPr>
          <p:grpSpPr>
            <a:xfrm rot="-8999956">
              <a:off x="1482127" y="-2778208"/>
              <a:ext cx="464990" cy="10699778"/>
              <a:chOff x="3734850" y="-2845725"/>
              <a:chExt cx="465000" cy="10150200"/>
            </a:xfrm>
          </p:grpSpPr>
          <p:sp>
            <p:nvSpPr>
              <p:cNvPr id="980" name="Google Shape;980;p62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62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4" name="Google Shape;984;p62"/>
          <p:cNvSpPr txBox="1">
            <a:spLocks noGrp="1"/>
          </p:cNvSpPr>
          <p:nvPr>
            <p:ph type="subTitle" idx="3"/>
          </p:nvPr>
        </p:nvSpPr>
        <p:spPr>
          <a:xfrm>
            <a:off x="2647170" y="1365305"/>
            <a:ext cx="4792255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“Food and Housing” must replace “Room and Board” on publications, websites, etc.</a:t>
            </a:r>
            <a:endParaRPr sz="1800" dirty="0"/>
          </a:p>
        </p:txBody>
      </p:sp>
      <p:sp>
        <p:nvSpPr>
          <p:cNvPr id="985" name="Google Shape;985;p62"/>
          <p:cNvSpPr txBox="1">
            <a:spLocks noGrp="1"/>
          </p:cNvSpPr>
          <p:nvPr>
            <p:ph type="subTitle" idx="1"/>
          </p:nvPr>
        </p:nvSpPr>
        <p:spPr>
          <a:xfrm>
            <a:off x="2051940" y="2492949"/>
            <a:ext cx="504012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Schools are required to provide a food allowance that covers three meals per day</a:t>
            </a:r>
            <a:endParaRPr sz="1800" dirty="0"/>
          </a:p>
        </p:txBody>
      </p:sp>
      <p:sp>
        <p:nvSpPr>
          <p:cNvPr id="986" name="Google Shape;986;p62"/>
          <p:cNvSpPr/>
          <p:nvPr/>
        </p:nvSpPr>
        <p:spPr>
          <a:xfrm rot="9508767">
            <a:off x="6523195" y="306052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2"/>
          <p:cNvSpPr/>
          <p:nvPr/>
        </p:nvSpPr>
        <p:spPr>
          <a:xfrm rot="9510599">
            <a:off x="6125279" y="366403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2"/>
          <p:cNvSpPr/>
          <p:nvPr/>
        </p:nvSpPr>
        <p:spPr>
          <a:xfrm>
            <a:off x="7364125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2"/>
          <p:cNvSpPr/>
          <p:nvPr/>
        </p:nvSpPr>
        <p:spPr>
          <a:xfrm rot="-365208">
            <a:off x="2284812" y="1638017"/>
            <a:ext cx="659216" cy="65921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2"/>
          <p:cNvSpPr/>
          <p:nvPr/>
        </p:nvSpPr>
        <p:spPr>
          <a:xfrm rot="-361630">
            <a:off x="3136121" y="1565812"/>
            <a:ext cx="297143" cy="297143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2"/>
          <p:cNvSpPr/>
          <p:nvPr/>
        </p:nvSpPr>
        <p:spPr>
          <a:xfrm rot="4838948">
            <a:off x="1301962" y="4360686"/>
            <a:ext cx="659159" cy="65915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0085A-8EFE-3AD9-571B-3BE26EC69C7A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C3675C-C153-DD2F-9254-3F2FC258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249" y="1048638"/>
            <a:ext cx="2742600" cy="558900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5287A5-B7BB-8BE8-245D-EDB320BC68E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236603" y="2200341"/>
            <a:ext cx="3866989" cy="558900"/>
          </a:xfrm>
        </p:spPr>
        <p:txBody>
          <a:bodyPr/>
          <a:lstStyle/>
          <a:p>
            <a:r>
              <a:rPr lang="en-US" dirty="0"/>
              <a:t>Food Cost Calculation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Google Shape;985;p62">
            <a:extLst>
              <a:ext uri="{FF2B5EF4-FFF2-40B4-BE49-F238E27FC236}">
                <a16:creationId xmlns:a16="http://schemas.microsoft.com/office/drawing/2014/main" id="{A0ED0382-36D7-70C7-AE91-DEA3AD767A76}"/>
              </a:ext>
            </a:extLst>
          </p:cNvPr>
          <p:cNvSpPr txBox="1">
            <a:spLocks/>
          </p:cNvSpPr>
          <p:nvPr/>
        </p:nvSpPr>
        <p:spPr>
          <a:xfrm>
            <a:off x="1551829" y="3806410"/>
            <a:ext cx="4442974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en-US" sz="1800" dirty="0"/>
              <a:t>Schools must create a COA that reflects the cost of living on campus with dependents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2E0D8BD-FECA-0E82-6B06-B74FC05EFB16}"/>
              </a:ext>
            </a:extLst>
          </p:cNvPr>
          <p:cNvSpPr txBox="1">
            <a:spLocks/>
          </p:cNvSpPr>
          <p:nvPr/>
        </p:nvSpPr>
        <p:spPr>
          <a:xfrm>
            <a:off x="1364343" y="3316781"/>
            <a:ext cx="5088849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dirty="0"/>
              <a:t>On-campus with dependents</a:t>
            </a:r>
          </a:p>
        </p:txBody>
      </p:sp>
      <p:sp>
        <p:nvSpPr>
          <p:cNvPr id="3" name="Google Shape;940;p60">
            <a:extLst>
              <a:ext uri="{FF2B5EF4-FFF2-40B4-BE49-F238E27FC236}">
                <a16:creationId xmlns:a16="http://schemas.microsoft.com/office/drawing/2014/main" id="{3F3B17EB-429C-B82C-3406-0B304017EFBB}"/>
              </a:ext>
            </a:extLst>
          </p:cNvPr>
          <p:cNvSpPr txBox="1">
            <a:spLocks/>
          </p:cNvSpPr>
          <p:nvPr/>
        </p:nvSpPr>
        <p:spPr>
          <a:xfrm>
            <a:off x="2988123" y="-423460"/>
            <a:ext cx="5415981" cy="20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sz="3200" dirty="0">
                <a:solidFill>
                  <a:schemeClr val="bg2"/>
                </a:solidFill>
              </a:rPr>
              <a:t>Changes to Room and Board Component</a:t>
            </a:r>
          </a:p>
        </p:txBody>
      </p:sp>
    </p:spTree>
    <p:extLst>
      <p:ext uri="{BB962C8B-B14F-4D97-AF65-F5344CB8AC3E}">
        <p14:creationId xmlns:p14="http://schemas.microsoft.com/office/powerpoint/2010/main" val="386884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B548-9A57-0309-1957-C4299763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944" y="971550"/>
            <a:ext cx="5207794" cy="2781300"/>
          </a:xfrm>
        </p:spPr>
        <p:txBody>
          <a:bodyPr/>
          <a:lstStyle/>
          <a:p>
            <a:r>
              <a:rPr lang="en-US" dirty="0"/>
              <a:t>Professional Judgement</a:t>
            </a:r>
          </a:p>
        </p:txBody>
      </p:sp>
    </p:spTree>
    <p:extLst>
      <p:ext uri="{BB962C8B-B14F-4D97-AF65-F5344CB8AC3E}">
        <p14:creationId xmlns:p14="http://schemas.microsoft.com/office/powerpoint/2010/main" val="423032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55"/>
          <p:cNvPicPr preferRelativeResize="0"/>
          <p:nvPr/>
        </p:nvPicPr>
        <p:blipFill rotWithShape="1">
          <a:blip r:embed="rId3">
            <a:alphaModFix/>
          </a:blip>
          <a:srcRect l="8723" r="49696"/>
          <a:stretch/>
        </p:blipFill>
        <p:spPr>
          <a:xfrm>
            <a:off x="0" y="0"/>
            <a:ext cx="3223951" cy="5167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5" name="Google Shape;775;p55"/>
          <p:cNvGrpSpPr/>
          <p:nvPr/>
        </p:nvGrpSpPr>
        <p:grpSpPr>
          <a:xfrm>
            <a:off x="1143000" y="-501787"/>
            <a:ext cx="3333750" cy="5999787"/>
            <a:chOff x="1143000" y="-501787"/>
            <a:chExt cx="3333750" cy="5999787"/>
          </a:xfrm>
        </p:grpSpPr>
        <p:sp>
          <p:nvSpPr>
            <p:cNvPr id="776" name="Google Shape;776;p55"/>
            <p:cNvSpPr/>
            <p:nvPr/>
          </p:nvSpPr>
          <p:spPr>
            <a:xfrm>
              <a:off x="1419225" y="0"/>
              <a:ext cx="3057525" cy="5181600"/>
            </a:xfrm>
            <a:custGeom>
              <a:avLst/>
              <a:gdLst/>
              <a:ahLst/>
              <a:cxnLst/>
              <a:rect l="l" t="t" r="r" b="b"/>
              <a:pathLst>
                <a:path w="122301" h="207264" extrusionOk="0">
                  <a:moveTo>
                    <a:pt x="0" y="207264"/>
                  </a:moveTo>
                  <a:lnTo>
                    <a:pt x="62484" y="0"/>
                  </a:lnTo>
                  <a:lnTo>
                    <a:pt x="122301" y="0"/>
                  </a:lnTo>
                  <a:lnTo>
                    <a:pt x="121920" y="2072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777" name="Google Shape;777;p55"/>
            <p:cNvGrpSpPr/>
            <p:nvPr/>
          </p:nvGrpSpPr>
          <p:grpSpPr>
            <a:xfrm rot="5667554" flipH="1">
              <a:off x="-704610" y="1630401"/>
              <a:ext cx="5882770" cy="1735410"/>
              <a:chOff x="2431403" y="1790093"/>
              <a:chExt cx="7791899" cy="1735197"/>
            </a:xfrm>
          </p:grpSpPr>
          <p:sp>
            <p:nvSpPr>
              <p:cNvPr id="778" name="Google Shape;778;p55"/>
              <p:cNvSpPr/>
              <p:nvPr/>
            </p:nvSpPr>
            <p:spPr>
              <a:xfrm rot="4829342" flipH="1">
                <a:off x="6191055" y="-1362025"/>
                <a:ext cx="232394" cy="78198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5"/>
              <p:cNvSpPr/>
              <p:nvPr/>
            </p:nvSpPr>
            <p:spPr>
              <a:xfrm rot="4829342" flipH="1">
                <a:off x="6229754" y="-1144431"/>
                <a:ext cx="232394" cy="782294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2" name="Google Shape;782;p55"/>
          <p:cNvSpPr txBox="1">
            <a:spLocks noGrp="1"/>
          </p:cNvSpPr>
          <p:nvPr>
            <p:ph type="subTitle" idx="1"/>
          </p:nvPr>
        </p:nvSpPr>
        <p:spPr>
          <a:xfrm>
            <a:off x="2947987" y="1659581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Will be in effect for 23-24 AY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Schools are no longer permitted to have a blanket “no PJ” policy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availability of PJ must be publicly disclosed to students</a:t>
            </a:r>
            <a:endParaRPr dirty="0"/>
          </a:p>
        </p:txBody>
      </p:sp>
      <p:sp>
        <p:nvSpPr>
          <p:cNvPr id="783" name="Google Shape;783;p55"/>
          <p:cNvSpPr/>
          <p:nvPr/>
        </p:nvSpPr>
        <p:spPr>
          <a:xfrm rot="2882628">
            <a:off x="3130601" y="724881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5"/>
          <p:cNvSpPr/>
          <p:nvPr/>
        </p:nvSpPr>
        <p:spPr>
          <a:xfrm rot="2881541">
            <a:off x="3909592" y="1300881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5"/>
          <p:cNvSpPr/>
          <p:nvPr/>
        </p:nvSpPr>
        <p:spPr>
          <a:xfrm>
            <a:off x="2452638" y="4168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C2462-71F9-9DEC-2B37-B4BE10FC355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D3C9CD-5DC2-94B3-7115-99B8C872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541" y="112341"/>
            <a:ext cx="5610300" cy="1434900"/>
          </a:xfrm>
        </p:spPr>
        <p:txBody>
          <a:bodyPr/>
          <a:lstStyle/>
          <a:p>
            <a:r>
              <a:rPr lang="en-US" dirty="0"/>
              <a:t>Broad Changes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601821" y="20625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New PJ Language</a:t>
            </a:r>
            <a:endParaRPr sz="3600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01731" y="1126336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“Special Circumstances”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Financial situations that would prompt an adjustment to data elements, either in the student’s COA or in the EFC calculations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Examples: loss of job, unexpected medical expenses,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“Unusual Circumstances”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Generally, personal situations that would prompt an adjustment to a student’s dependency status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Examples: parental abandonment, refugee/asylee status, etc.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B43393-7313-0FC9-B105-D6A4EF8C4224}"/>
              </a:ext>
            </a:extLst>
          </p:cNvPr>
          <p:cNvGrpSpPr/>
          <p:nvPr/>
        </p:nvGrpSpPr>
        <p:grpSpPr>
          <a:xfrm>
            <a:off x="724469" y="3681406"/>
            <a:ext cx="6666358" cy="914400"/>
            <a:chOff x="724469" y="3862923"/>
            <a:chExt cx="6666358" cy="914400"/>
          </a:xfrm>
        </p:grpSpPr>
        <p:pic>
          <p:nvPicPr>
            <p:cNvPr id="4" name="Graphic 3" descr="Badge Tick with solid fill">
              <a:extLst>
                <a:ext uri="{FF2B5EF4-FFF2-40B4-BE49-F238E27FC236}">
                  <a16:creationId xmlns:a16="http://schemas.microsoft.com/office/drawing/2014/main" id="{05B39A04-1E68-B8D3-D66B-20F1715D8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4469" y="3862923"/>
              <a:ext cx="914400" cy="914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56FEA1-24A7-E2B8-A782-CDB7B79137AE}"/>
                </a:ext>
              </a:extLst>
            </p:cNvPr>
            <p:cNvSpPr txBox="1"/>
            <p:nvPr/>
          </p:nvSpPr>
          <p:spPr>
            <a:xfrm>
              <a:off x="1638869" y="3996957"/>
              <a:ext cx="5751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</a:rPr>
                <a:t>Remember: a student could have both a special circumstance and an unusual circumstance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2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4"/>
          <p:cNvSpPr txBox="1">
            <a:spLocks noGrp="1"/>
          </p:cNvSpPr>
          <p:nvPr>
            <p:ph type="title"/>
          </p:nvPr>
        </p:nvSpPr>
        <p:spPr>
          <a:xfrm>
            <a:off x="2164557" y="118110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dirty="0"/>
              <a:t>And Now, The Big One</a:t>
            </a:r>
            <a:endParaRPr sz="6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2D811-C433-97C6-21B7-E0960D40B3E5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1" i="0" u="none" strike="noStrike" kern="0" cap="none" spc="0" normalizeH="0" baseline="0" noProof="0" dirty="0">
                <a:ln>
                  <a:noFill/>
                </a:ln>
                <a:solidFill>
                  <a:srgbClr val="E48B7F"/>
                </a:solidFill>
                <a:effectLst/>
                <a:uLnTx/>
                <a:uFill>
                  <a:noFill/>
                </a:uFill>
                <a:latin typeface="PT Sans" panose="020B0503020203020204" pitchFamily="34" charset="0"/>
                <a:cs typeface="Arial"/>
                <a:sym typeface="Arial"/>
              </a:rPr>
              <a:t>Texas Association of Student Financial Aid Administrators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F51A66-E143-9951-CDF5-872152ED6932}"/>
              </a:ext>
            </a:extLst>
          </p:cNvPr>
          <p:cNvSpPr/>
          <p:nvPr/>
        </p:nvSpPr>
        <p:spPr>
          <a:xfrm>
            <a:off x="996463" y="328246"/>
            <a:ext cx="5413886" cy="156966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Student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30AA96-8901-A0C3-46C0-D3BD77FD5A45}"/>
              </a:ext>
            </a:extLst>
          </p:cNvPr>
          <p:cNvSpPr/>
          <p:nvPr/>
        </p:nvSpPr>
        <p:spPr>
          <a:xfrm>
            <a:off x="996463" y="1658816"/>
            <a:ext cx="5413886" cy="156966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989BF4-C9CD-9A4C-7B05-0538ED3FAE0B}"/>
              </a:ext>
            </a:extLst>
          </p:cNvPr>
          <p:cNvSpPr/>
          <p:nvPr/>
        </p:nvSpPr>
        <p:spPr>
          <a:xfrm>
            <a:off x="996463" y="2989385"/>
            <a:ext cx="5413886" cy="156966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Index</a:t>
            </a:r>
          </a:p>
        </p:txBody>
      </p:sp>
      <p:pic>
        <p:nvPicPr>
          <p:cNvPr id="6" name="Picture 5" descr="OMG O Fox">
            <a:extLst>
              <a:ext uri="{FF2B5EF4-FFF2-40B4-BE49-F238E27FC236}">
                <a16:creationId xmlns:a16="http://schemas.microsoft.com/office/drawing/2014/main" id="{E2CFB087-DACD-3507-2E70-765539B65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554" y="1550376"/>
            <a:ext cx="3452446" cy="34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46"/>
          <p:cNvPicPr preferRelativeResize="0"/>
          <p:nvPr/>
        </p:nvPicPr>
        <p:blipFill rotWithShape="1">
          <a:blip r:embed="rId3">
            <a:alphaModFix/>
          </a:blip>
          <a:srcRect t="941" b="5870"/>
          <a:stretch/>
        </p:blipFill>
        <p:spPr>
          <a:xfrm>
            <a:off x="5505550" y="0"/>
            <a:ext cx="3679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6"/>
          <p:cNvSpPr/>
          <p:nvPr/>
        </p:nvSpPr>
        <p:spPr>
          <a:xfrm>
            <a:off x="3876550" y="0"/>
            <a:ext cx="4248150" cy="5162550"/>
          </a:xfrm>
          <a:custGeom>
            <a:avLst/>
            <a:gdLst/>
            <a:ahLst/>
            <a:cxnLst/>
            <a:rect l="l" t="t" r="r" b="b"/>
            <a:pathLst>
              <a:path w="169926" h="206502" extrusionOk="0">
                <a:moveTo>
                  <a:pt x="169926" y="0"/>
                </a:moveTo>
                <a:lnTo>
                  <a:pt x="60584" y="206121"/>
                </a:lnTo>
                <a:lnTo>
                  <a:pt x="5" y="20650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5E843D-6763-2AC1-8152-383B42E7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Aid Index (SAI)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88A2E-92E2-7FB8-B13E-52F860F4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472366"/>
            <a:ext cx="6039267" cy="3351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Represents significant change in federal methodology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Introduces new concepts to the financial aid lexicon: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Maximum Pell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Minimum Pell</a:t>
            </a:r>
          </a:p>
          <a:p>
            <a:pPr marL="114300" indent="0">
              <a:buNone/>
            </a:pPr>
            <a:endParaRPr lang="en-US" sz="2400" dirty="0"/>
          </a:p>
          <a:p>
            <a:pPr marL="596900" lvl="1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031B1-987B-B938-2558-6772FF820A5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Google Shape;418;p40">
            <a:extLst>
              <a:ext uri="{FF2B5EF4-FFF2-40B4-BE49-F238E27FC236}">
                <a16:creationId xmlns:a16="http://schemas.microsoft.com/office/drawing/2014/main" id="{9F6B0E83-1B29-6150-CD6A-E916DB484AB7}"/>
              </a:ext>
            </a:extLst>
          </p:cNvPr>
          <p:cNvSpPr txBox="1">
            <a:spLocks/>
          </p:cNvSpPr>
          <p:nvPr/>
        </p:nvSpPr>
        <p:spPr>
          <a:xfrm>
            <a:off x="713225" y="1228675"/>
            <a:ext cx="5637654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B548-9A57-0309-1957-C4299763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Officially Over!</a:t>
            </a:r>
          </a:p>
        </p:txBody>
      </p:sp>
    </p:spTree>
    <p:extLst>
      <p:ext uri="{BB962C8B-B14F-4D97-AF65-F5344CB8AC3E}">
        <p14:creationId xmlns:p14="http://schemas.microsoft.com/office/powerpoint/2010/main" val="41168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46"/>
          <p:cNvPicPr preferRelativeResize="0"/>
          <p:nvPr/>
        </p:nvPicPr>
        <p:blipFill rotWithShape="1">
          <a:blip r:embed="rId3">
            <a:alphaModFix/>
          </a:blip>
          <a:srcRect t="941" b="5870"/>
          <a:stretch/>
        </p:blipFill>
        <p:spPr>
          <a:xfrm>
            <a:off x="5505550" y="0"/>
            <a:ext cx="3679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6"/>
          <p:cNvSpPr/>
          <p:nvPr/>
        </p:nvSpPr>
        <p:spPr>
          <a:xfrm>
            <a:off x="3876550" y="0"/>
            <a:ext cx="4248150" cy="5162550"/>
          </a:xfrm>
          <a:custGeom>
            <a:avLst/>
            <a:gdLst/>
            <a:ahLst/>
            <a:cxnLst/>
            <a:rect l="l" t="t" r="r" b="b"/>
            <a:pathLst>
              <a:path w="169926" h="206502" extrusionOk="0">
                <a:moveTo>
                  <a:pt x="169926" y="0"/>
                </a:moveTo>
                <a:lnTo>
                  <a:pt x="60584" y="206121"/>
                </a:lnTo>
                <a:lnTo>
                  <a:pt x="5" y="20650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88A2E-92E2-7FB8-B13E-52F860F4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349" y="1249861"/>
            <a:ext cx="6039267" cy="3351900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/>
              <a:t>Will almost certainly be the change with the biggest impact on advisors and students alike</a:t>
            </a:r>
          </a:p>
          <a:p>
            <a:pPr lvl="1"/>
            <a:r>
              <a:rPr lang="en-US" sz="1800" dirty="0"/>
              <a:t>Terminology-SAI replaces EFC</a:t>
            </a:r>
          </a:p>
          <a:p>
            <a:pPr lvl="1"/>
            <a:r>
              <a:rPr lang="en-US" sz="1800" dirty="0"/>
              <a:t>Need analysis-based on different financial factors than in the past</a:t>
            </a:r>
          </a:p>
          <a:p>
            <a:pPr lvl="1"/>
            <a:r>
              <a:rPr lang="en-US" sz="1800" dirty="0"/>
              <a:t>Family responsibility indicator for students</a:t>
            </a:r>
          </a:p>
          <a:p>
            <a:pPr lvl="2"/>
            <a:r>
              <a:rPr lang="en-US" sz="1800" dirty="0"/>
              <a:t>Minimum EFC= $0</a:t>
            </a:r>
          </a:p>
          <a:p>
            <a:pPr lvl="2"/>
            <a:r>
              <a:rPr lang="en-US" sz="1800" dirty="0"/>
              <a:t>Minimum SAI= </a:t>
            </a:r>
            <a:r>
              <a:rPr lang="en-US" sz="1800" b="1" dirty="0">
                <a:solidFill>
                  <a:srgbClr val="FF0000"/>
                </a:solidFill>
              </a:rPr>
              <a:t>-</a:t>
            </a:r>
            <a:r>
              <a:rPr lang="en-US" sz="1800" dirty="0"/>
              <a:t>$1500</a:t>
            </a:r>
          </a:p>
          <a:p>
            <a:pPr marL="596900" lvl="1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031B1-987B-B938-2558-6772FF820A5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Google Shape;418;p40">
            <a:extLst>
              <a:ext uri="{FF2B5EF4-FFF2-40B4-BE49-F238E27FC236}">
                <a16:creationId xmlns:a16="http://schemas.microsoft.com/office/drawing/2014/main" id="{9F6B0E83-1B29-6150-CD6A-E916DB484AB7}"/>
              </a:ext>
            </a:extLst>
          </p:cNvPr>
          <p:cNvSpPr txBox="1">
            <a:spLocks/>
          </p:cNvSpPr>
          <p:nvPr/>
        </p:nvSpPr>
        <p:spPr>
          <a:xfrm>
            <a:off x="713225" y="1228675"/>
            <a:ext cx="5637654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2892055-678A-EDA6-8725-5DE27BD1A77C}"/>
              </a:ext>
            </a:extLst>
          </p:cNvPr>
          <p:cNvSpPr txBox="1">
            <a:spLocks/>
          </p:cNvSpPr>
          <p:nvPr/>
        </p:nvSpPr>
        <p:spPr>
          <a:xfrm>
            <a:off x="1472125" y="135422"/>
            <a:ext cx="643785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Student Aid Index (SAI)-Not Just A Fancy Term for EFC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46"/>
          <p:cNvPicPr preferRelativeResize="0"/>
          <p:nvPr/>
        </p:nvPicPr>
        <p:blipFill rotWithShape="1">
          <a:blip r:embed="rId3">
            <a:alphaModFix/>
          </a:blip>
          <a:srcRect t="941" b="5870"/>
          <a:stretch/>
        </p:blipFill>
        <p:spPr>
          <a:xfrm>
            <a:off x="5505550" y="0"/>
            <a:ext cx="3679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6"/>
          <p:cNvSpPr/>
          <p:nvPr/>
        </p:nvSpPr>
        <p:spPr>
          <a:xfrm>
            <a:off x="3876550" y="0"/>
            <a:ext cx="4248150" cy="5162550"/>
          </a:xfrm>
          <a:custGeom>
            <a:avLst/>
            <a:gdLst/>
            <a:ahLst/>
            <a:cxnLst/>
            <a:rect l="l" t="t" r="r" b="b"/>
            <a:pathLst>
              <a:path w="169926" h="206502" extrusionOk="0">
                <a:moveTo>
                  <a:pt x="169926" y="0"/>
                </a:moveTo>
                <a:lnTo>
                  <a:pt x="60584" y="206121"/>
                </a:lnTo>
                <a:lnTo>
                  <a:pt x="5" y="20650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5E843D-6763-2AC1-8152-383B42E7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27795"/>
            <a:ext cx="7717800" cy="572700"/>
          </a:xfrm>
        </p:spPr>
        <p:txBody>
          <a:bodyPr/>
          <a:lstStyle/>
          <a:p>
            <a:r>
              <a:rPr lang="en-US" dirty="0"/>
              <a:t>Student Aid Index (SAI)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88A2E-92E2-7FB8-B13E-52F860F4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300" y="1031927"/>
            <a:ext cx="6039267" cy="3351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SAI-completely new way to calculate, based on federal poverty guidelines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Depending on a student’s family situation, there are different formulas that will apply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formula that matches the student’s situation will determine if a student gets maximum Pell or minimum Pell, or some other amount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NASFAA Flowchart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4300" indent="0">
              <a:buNone/>
            </a:pPr>
            <a:endParaRPr lang="en-US" sz="2400" dirty="0"/>
          </a:p>
          <a:p>
            <a:pPr marL="596900" lvl="1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031B1-987B-B938-2558-6772FF820A5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Google Shape;418;p40">
            <a:extLst>
              <a:ext uri="{FF2B5EF4-FFF2-40B4-BE49-F238E27FC236}">
                <a16:creationId xmlns:a16="http://schemas.microsoft.com/office/drawing/2014/main" id="{9F6B0E83-1B29-6150-CD6A-E916DB484AB7}"/>
              </a:ext>
            </a:extLst>
          </p:cNvPr>
          <p:cNvSpPr txBox="1">
            <a:spLocks/>
          </p:cNvSpPr>
          <p:nvPr/>
        </p:nvSpPr>
        <p:spPr>
          <a:xfrm>
            <a:off x="713225" y="1228675"/>
            <a:ext cx="5637654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59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9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62"/>
          <p:cNvPicPr preferRelativeResize="0"/>
          <p:nvPr/>
        </p:nvPicPr>
        <p:blipFill rotWithShape="1">
          <a:blip r:embed="rId3">
            <a:alphaModFix/>
          </a:blip>
          <a:srcRect l="16450" t="13532" r="9911" b="48119"/>
          <a:stretch/>
        </p:blipFill>
        <p:spPr>
          <a:xfrm rot="5400000" flipH="1">
            <a:off x="5036652" y="1021877"/>
            <a:ext cx="4633299" cy="361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62"/>
          <p:cNvPicPr preferRelativeResize="0"/>
          <p:nvPr/>
        </p:nvPicPr>
        <p:blipFill rotWithShape="1">
          <a:blip r:embed="rId3">
            <a:alphaModFix/>
          </a:blip>
          <a:srcRect l="5600" t="55396" r="10682" b="7052"/>
          <a:stretch/>
        </p:blipFill>
        <p:spPr>
          <a:xfrm rot="5400000">
            <a:off x="-838201" y="838200"/>
            <a:ext cx="5124451" cy="3448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4" name="Google Shape;974;p62"/>
          <p:cNvGrpSpPr/>
          <p:nvPr/>
        </p:nvGrpSpPr>
        <p:grpSpPr>
          <a:xfrm>
            <a:off x="-1154894" y="-2153924"/>
            <a:ext cx="11315217" cy="10233055"/>
            <a:chOff x="-1161808" y="-2177628"/>
            <a:chExt cx="11315217" cy="10233055"/>
          </a:xfrm>
        </p:grpSpPr>
        <p:sp>
          <p:nvSpPr>
            <p:cNvPr id="975" name="Google Shape;975;p62"/>
            <p:cNvSpPr/>
            <p:nvPr/>
          </p:nvSpPr>
          <p:spPr>
            <a:xfrm>
              <a:off x="457200" y="-19050"/>
              <a:ext cx="8705850" cy="5181600"/>
            </a:xfrm>
            <a:custGeom>
              <a:avLst/>
              <a:gdLst/>
              <a:ahLst/>
              <a:cxnLst/>
              <a:rect l="l" t="t" r="r" b="b"/>
              <a:pathLst>
                <a:path w="348234" h="207264" extrusionOk="0">
                  <a:moveTo>
                    <a:pt x="108585" y="762"/>
                  </a:moveTo>
                  <a:lnTo>
                    <a:pt x="0" y="207264"/>
                  </a:lnTo>
                  <a:lnTo>
                    <a:pt x="230505" y="206502"/>
                  </a:lnTo>
                  <a:lnTo>
                    <a:pt x="348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976" name="Google Shape;976;p62"/>
            <p:cNvGrpSpPr/>
            <p:nvPr/>
          </p:nvGrpSpPr>
          <p:grpSpPr>
            <a:xfrm rot="1800044">
              <a:off x="7044483" y="-2043771"/>
              <a:ext cx="464990" cy="10699778"/>
              <a:chOff x="3734850" y="-2845725"/>
              <a:chExt cx="465000" cy="10150200"/>
            </a:xfrm>
          </p:grpSpPr>
          <p:sp>
            <p:nvSpPr>
              <p:cNvPr id="977" name="Google Shape;977;p62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62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62"/>
            <p:cNvGrpSpPr/>
            <p:nvPr/>
          </p:nvGrpSpPr>
          <p:grpSpPr>
            <a:xfrm rot="-8999956">
              <a:off x="1482127" y="-2778208"/>
              <a:ext cx="464990" cy="10699778"/>
              <a:chOff x="3734850" y="-2845725"/>
              <a:chExt cx="465000" cy="10150200"/>
            </a:xfrm>
          </p:grpSpPr>
          <p:sp>
            <p:nvSpPr>
              <p:cNvPr id="980" name="Google Shape;980;p62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62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4" name="Google Shape;984;p62"/>
          <p:cNvSpPr txBox="1">
            <a:spLocks noGrp="1"/>
          </p:cNvSpPr>
          <p:nvPr>
            <p:ph type="subTitle" idx="3"/>
          </p:nvPr>
        </p:nvSpPr>
        <p:spPr>
          <a:xfrm>
            <a:off x="2701755" y="1130787"/>
            <a:ext cx="4792255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No longer figures into the SAI calculation as it did under the EFC model</a:t>
            </a:r>
            <a:endParaRPr sz="1800" dirty="0"/>
          </a:p>
        </p:txBody>
      </p:sp>
      <p:sp>
        <p:nvSpPr>
          <p:cNvPr id="985" name="Google Shape;985;p62"/>
          <p:cNvSpPr txBox="1">
            <a:spLocks noGrp="1"/>
          </p:cNvSpPr>
          <p:nvPr>
            <p:ph type="subTitle" idx="1"/>
          </p:nvPr>
        </p:nvSpPr>
        <p:spPr>
          <a:xfrm>
            <a:off x="2062943" y="2386456"/>
            <a:ext cx="504012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Switches from parent the student lived with more over the past 12 months to parent who provided the greater portion of the financial support</a:t>
            </a:r>
            <a:endParaRPr sz="1800" dirty="0"/>
          </a:p>
        </p:txBody>
      </p:sp>
      <p:sp>
        <p:nvSpPr>
          <p:cNvPr id="986" name="Google Shape;986;p62"/>
          <p:cNvSpPr/>
          <p:nvPr/>
        </p:nvSpPr>
        <p:spPr>
          <a:xfrm rot="9508767">
            <a:off x="6523195" y="306052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2"/>
          <p:cNvSpPr/>
          <p:nvPr/>
        </p:nvSpPr>
        <p:spPr>
          <a:xfrm rot="9510599">
            <a:off x="6125279" y="366403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2"/>
          <p:cNvSpPr/>
          <p:nvPr/>
        </p:nvSpPr>
        <p:spPr>
          <a:xfrm>
            <a:off x="7364125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2"/>
          <p:cNvSpPr/>
          <p:nvPr/>
        </p:nvSpPr>
        <p:spPr>
          <a:xfrm rot="-365208">
            <a:off x="2284812" y="1638017"/>
            <a:ext cx="659216" cy="65921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2"/>
          <p:cNvSpPr/>
          <p:nvPr/>
        </p:nvSpPr>
        <p:spPr>
          <a:xfrm rot="-361630">
            <a:off x="3136121" y="1565812"/>
            <a:ext cx="297143" cy="297143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2"/>
          <p:cNvSpPr/>
          <p:nvPr/>
        </p:nvSpPr>
        <p:spPr>
          <a:xfrm rot="4838948">
            <a:off x="1301962" y="4360686"/>
            <a:ext cx="659159" cy="65915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0085A-8EFE-3AD9-571B-3BE26EC69C7A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C3675C-C153-DD2F-9254-3F2FC258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73" y="814120"/>
            <a:ext cx="3254461" cy="558900"/>
          </a:xfrm>
        </p:spPr>
        <p:txBody>
          <a:bodyPr/>
          <a:lstStyle/>
          <a:p>
            <a:r>
              <a:rPr lang="en-US" dirty="0"/>
              <a:t>Number in College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5287A5-B7BB-8BE8-245D-EDB320BC68E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340005" y="1927234"/>
            <a:ext cx="4342993" cy="558900"/>
          </a:xfrm>
        </p:spPr>
        <p:txBody>
          <a:bodyPr/>
          <a:lstStyle/>
          <a:p>
            <a:r>
              <a:rPr lang="en-US" dirty="0"/>
              <a:t>Who Is My FAFSA Parent?</a:t>
            </a:r>
          </a:p>
        </p:txBody>
      </p:sp>
      <p:sp>
        <p:nvSpPr>
          <p:cNvPr id="5" name="Google Shape;985;p62">
            <a:extLst>
              <a:ext uri="{FF2B5EF4-FFF2-40B4-BE49-F238E27FC236}">
                <a16:creationId xmlns:a16="http://schemas.microsoft.com/office/drawing/2014/main" id="{A0ED0382-36D7-70C7-AE91-DEA3AD767A76}"/>
              </a:ext>
            </a:extLst>
          </p:cNvPr>
          <p:cNvSpPr txBox="1">
            <a:spLocks/>
          </p:cNvSpPr>
          <p:nvPr/>
        </p:nvSpPr>
        <p:spPr>
          <a:xfrm>
            <a:off x="1658222" y="3749532"/>
            <a:ext cx="4442974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en-US" sz="1800" dirty="0"/>
              <a:t>Assets that come from either a family farm or a small business are no longer excluded from income in the SAI methodology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2E0D8BD-FECA-0E82-6B06-B74FC05EFB16}"/>
              </a:ext>
            </a:extLst>
          </p:cNvPr>
          <p:cNvSpPr txBox="1">
            <a:spLocks/>
          </p:cNvSpPr>
          <p:nvPr/>
        </p:nvSpPr>
        <p:spPr>
          <a:xfrm>
            <a:off x="1364343" y="3316781"/>
            <a:ext cx="5727717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dirty="0"/>
              <a:t>Family Farm and Small Business</a:t>
            </a:r>
          </a:p>
        </p:txBody>
      </p:sp>
      <p:sp>
        <p:nvSpPr>
          <p:cNvPr id="3" name="Google Shape;940;p60">
            <a:extLst>
              <a:ext uri="{FF2B5EF4-FFF2-40B4-BE49-F238E27FC236}">
                <a16:creationId xmlns:a16="http://schemas.microsoft.com/office/drawing/2014/main" id="{3F3B17EB-429C-B82C-3406-0B304017EFBB}"/>
              </a:ext>
            </a:extLst>
          </p:cNvPr>
          <p:cNvSpPr txBox="1">
            <a:spLocks/>
          </p:cNvSpPr>
          <p:nvPr/>
        </p:nvSpPr>
        <p:spPr>
          <a:xfrm>
            <a:off x="2625314" y="-260560"/>
            <a:ext cx="7055644" cy="138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4400" dirty="0">
                <a:solidFill>
                  <a:schemeClr val="bg2"/>
                </a:solidFill>
              </a:rPr>
              <a:t>Other SAI Changes</a:t>
            </a:r>
          </a:p>
        </p:txBody>
      </p:sp>
    </p:spTree>
    <p:extLst>
      <p:ext uri="{BB962C8B-B14F-4D97-AF65-F5344CB8AC3E}">
        <p14:creationId xmlns:p14="http://schemas.microsoft.com/office/powerpoint/2010/main" val="379569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B548-9A57-0309-1957-C4299763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944" y="971550"/>
            <a:ext cx="5207794" cy="27813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06721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60"/>
          <p:cNvGrpSpPr/>
          <p:nvPr/>
        </p:nvGrpSpPr>
        <p:grpSpPr>
          <a:xfrm>
            <a:off x="1808739" y="-506378"/>
            <a:ext cx="7737920" cy="8043804"/>
            <a:chOff x="1808739" y="-506378"/>
            <a:chExt cx="7737920" cy="8043804"/>
          </a:xfrm>
        </p:grpSpPr>
        <p:sp>
          <p:nvSpPr>
            <p:cNvPr id="936" name="Google Shape;936;p60"/>
            <p:cNvSpPr/>
            <p:nvPr/>
          </p:nvSpPr>
          <p:spPr>
            <a:xfrm>
              <a:off x="4114800" y="0"/>
              <a:ext cx="5048250" cy="5172075"/>
            </a:xfrm>
            <a:custGeom>
              <a:avLst/>
              <a:gdLst/>
              <a:ahLst/>
              <a:cxnLst/>
              <a:rect l="l" t="t" r="r" b="b"/>
              <a:pathLst>
                <a:path w="201930" h="206883" extrusionOk="0">
                  <a:moveTo>
                    <a:pt x="201930" y="381"/>
                  </a:moveTo>
                  <a:lnTo>
                    <a:pt x="191262" y="0"/>
                  </a:lnTo>
                  <a:lnTo>
                    <a:pt x="0" y="206121"/>
                  </a:lnTo>
                  <a:lnTo>
                    <a:pt x="93726" y="206883"/>
                  </a:lnTo>
                  <a:lnTo>
                    <a:pt x="201930" y="205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937" name="Google Shape;937;p60"/>
            <p:cNvGrpSpPr/>
            <p:nvPr/>
          </p:nvGrpSpPr>
          <p:grpSpPr>
            <a:xfrm rot="-8172926" flipH="1">
              <a:off x="5446865" y="-1834570"/>
              <a:ext cx="461668" cy="10700189"/>
              <a:chOff x="3734850" y="-2845725"/>
              <a:chExt cx="461633" cy="10150268"/>
            </a:xfrm>
          </p:grpSpPr>
          <p:sp>
            <p:nvSpPr>
              <p:cNvPr id="938" name="Google Shape;938;p60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60"/>
              <p:cNvSpPr/>
              <p:nvPr/>
            </p:nvSpPr>
            <p:spPr>
              <a:xfrm>
                <a:off x="3963983" y="-2845657"/>
                <a:ext cx="232500" cy="1015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0" name="Google Shape;940;p60"/>
          <p:cNvSpPr txBox="1">
            <a:spLocks noGrp="1"/>
          </p:cNvSpPr>
          <p:nvPr>
            <p:ph type="title"/>
          </p:nvPr>
        </p:nvSpPr>
        <p:spPr>
          <a:xfrm>
            <a:off x="6680006" y="1734073"/>
            <a:ext cx="2483044" cy="12806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NASFAA Disclaimer</a:t>
            </a:r>
            <a:endParaRPr dirty="0"/>
          </a:p>
        </p:txBody>
      </p:sp>
      <p:sp>
        <p:nvSpPr>
          <p:cNvPr id="941" name="Google Shape;941;p60"/>
          <p:cNvSpPr/>
          <p:nvPr/>
        </p:nvSpPr>
        <p:spPr>
          <a:xfrm rot="3207524">
            <a:off x="7518147" y="1355593"/>
            <a:ext cx="659051" cy="659051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2" name="Google Shape;942;p60"/>
          <p:cNvSpPr/>
          <p:nvPr/>
        </p:nvSpPr>
        <p:spPr>
          <a:xfrm rot="-3887266">
            <a:off x="5349299" y="4375292"/>
            <a:ext cx="659198" cy="659198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8BEA9-E523-2E87-73DD-88F10ED6F791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1" i="0" u="none" strike="noStrike" kern="0" cap="none" spc="0" normalizeH="0" baseline="0" noProof="0" dirty="0">
                <a:ln>
                  <a:noFill/>
                </a:ln>
                <a:solidFill>
                  <a:srgbClr val="E48B7F"/>
                </a:solidFill>
                <a:effectLst/>
                <a:uLnTx/>
                <a:uFill>
                  <a:noFill/>
                </a:uFill>
                <a:latin typeface="PT Sans" panose="020B0503020203020204" pitchFamily="34" charset="0"/>
                <a:cs typeface="Arial"/>
                <a:sym typeface="Arial"/>
              </a:rPr>
              <a:t>Texas Association of Student Financial Aid Administrators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103EBE-B537-A78F-9B4E-6D9527A7E215}"/>
              </a:ext>
            </a:extLst>
          </p:cNvPr>
          <p:cNvGrpSpPr/>
          <p:nvPr/>
        </p:nvGrpSpPr>
        <p:grpSpPr>
          <a:xfrm>
            <a:off x="5926135" y="2641461"/>
            <a:ext cx="3292800" cy="877202"/>
            <a:chOff x="6232904" y="2911778"/>
            <a:chExt cx="3292800" cy="8772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007D8A-F2AC-83D0-DC08-5F60F47A4DEA}"/>
                </a:ext>
              </a:extLst>
            </p:cNvPr>
            <p:cNvSpPr txBox="1"/>
            <p:nvPr/>
          </p:nvSpPr>
          <p:spPr>
            <a:xfrm>
              <a:off x="6761407" y="3121730"/>
              <a:ext cx="27642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NASFAA is: </a:t>
              </a:r>
            </a:p>
            <a:p>
              <a:pPr algn="ctr"/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 </a:t>
              </a:r>
              <a:r>
                <a:rPr lang="en-US" sz="1800" u="sng" dirty="0">
                  <a:solidFill>
                    <a:schemeClr val="bg1">
                      <a:lumMod val="75000"/>
                    </a:schemeClr>
                  </a:solidFill>
                </a:rPr>
                <a:t>GREAT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resource! </a:t>
              </a:r>
            </a:p>
          </p:txBody>
        </p:sp>
        <p:pic>
          <p:nvPicPr>
            <p:cNvPr id="6" name="Graphic 5" descr="Thumbs up sign with solid fill">
              <a:extLst>
                <a:ext uri="{FF2B5EF4-FFF2-40B4-BE49-F238E27FC236}">
                  <a16:creationId xmlns:a16="http://schemas.microsoft.com/office/drawing/2014/main" id="{D6E92689-0854-090C-7B85-CF4004289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32904" y="2911778"/>
              <a:ext cx="877202" cy="8772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396FED-1863-B04D-F94D-AC1F9C93AD2F}"/>
              </a:ext>
            </a:extLst>
          </p:cNvPr>
          <p:cNvGrpSpPr/>
          <p:nvPr/>
        </p:nvGrpSpPr>
        <p:grpSpPr>
          <a:xfrm>
            <a:off x="5176156" y="3633109"/>
            <a:ext cx="3967843" cy="1145506"/>
            <a:chOff x="5259554" y="3823447"/>
            <a:chExt cx="3642939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8D882C-0C39-F619-6351-DBDBEB338CF8}"/>
                </a:ext>
              </a:extLst>
            </p:cNvPr>
            <p:cNvSpPr txBox="1"/>
            <p:nvPr/>
          </p:nvSpPr>
          <p:spPr>
            <a:xfrm>
              <a:off x="5259554" y="3823447"/>
              <a:ext cx="27642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NASFAA is </a:t>
              </a:r>
              <a:r>
                <a:rPr lang="en-US" sz="1800" u="sng" dirty="0">
                  <a:solidFill>
                    <a:schemeClr val="bg1">
                      <a:lumMod val="75000"/>
                    </a:schemeClr>
                  </a:solidFill>
                </a:rPr>
                <a:t>NOT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: </a:t>
              </a:r>
            </a:p>
            <a:p>
              <a:pPr algn="ctr"/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The final authority on the regulations or how they will be enforced</a:t>
              </a:r>
            </a:p>
          </p:txBody>
        </p:sp>
        <p:pic>
          <p:nvPicPr>
            <p:cNvPr id="8" name="Graphic 7" descr="Warning with solid fill">
              <a:extLst>
                <a:ext uri="{FF2B5EF4-FFF2-40B4-BE49-F238E27FC236}">
                  <a16:creationId xmlns:a16="http://schemas.microsoft.com/office/drawing/2014/main" id="{5D7F8231-3A80-E7F4-7686-2207FF16E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973993" y="3836250"/>
              <a:ext cx="928500" cy="928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EA8AF6-134A-AFBF-E9F6-ABD6A4027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925" y="955819"/>
            <a:ext cx="3747000" cy="2846100"/>
          </a:xfrm>
        </p:spPr>
        <p:txBody>
          <a:bodyPr anchor="t"/>
          <a:lstStyle/>
          <a:p>
            <a:r>
              <a:rPr lang="en-US" sz="1600" dirty="0"/>
              <a:t>FSA will be providing several training sessions this summer to prepare the financial aid community for the upcoming changes</a:t>
            </a:r>
          </a:p>
          <a:p>
            <a:endParaRPr lang="en-US" sz="1600" dirty="0"/>
          </a:p>
          <a:p>
            <a:r>
              <a:rPr lang="en-US" sz="1600" dirty="0"/>
              <a:t>Full schedule at </a:t>
            </a:r>
            <a:r>
              <a:rPr lang="en-US" sz="1600" dirty="0">
                <a:hlinkClick r:id="rId2"/>
              </a:rPr>
              <a:t>https://fsapartners.ed.gov/knowledge-center/library/dear-colleague-letters/2023-04-06/live-internet-webinars-better-fafsa-better-future-webinar-series-june-july-2023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75126D-F02A-AE22-F414-5955369D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37" y="202137"/>
            <a:ext cx="7717800" cy="572700"/>
          </a:xfrm>
        </p:spPr>
        <p:txBody>
          <a:bodyPr/>
          <a:lstStyle/>
          <a:p>
            <a:r>
              <a:rPr lang="en-US" dirty="0"/>
              <a:t>Upcoming Training from the Dept of 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104B79-C3CC-69E4-5345-985D8733D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80683"/>
              </p:ext>
            </p:extLst>
          </p:nvPr>
        </p:nvGraphicFramePr>
        <p:xfrm>
          <a:off x="4022868" y="1274111"/>
          <a:ext cx="4936207" cy="220951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220413">
                  <a:extLst>
                    <a:ext uri="{9D8B030D-6E8A-4147-A177-3AD203B41FA5}">
                      <a16:colId xmlns:a16="http://schemas.microsoft.com/office/drawing/2014/main" val="1896856894"/>
                    </a:ext>
                  </a:extLst>
                </a:gridCol>
                <a:gridCol w="686318">
                  <a:extLst>
                    <a:ext uri="{9D8B030D-6E8A-4147-A177-3AD203B41FA5}">
                      <a16:colId xmlns:a16="http://schemas.microsoft.com/office/drawing/2014/main" val="3759881280"/>
                    </a:ext>
                  </a:extLst>
                </a:gridCol>
                <a:gridCol w="1029476">
                  <a:extLst>
                    <a:ext uri="{9D8B030D-6E8A-4147-A177-3AD203B41FA5}">
                      <a16:colId xmlns:a16="http://schemas.microsoft.com/office/drawing/2014/main" val="1281312403"/>
                    </a:ext>
                  </a:extLst>
                </a:gridCol>
              </a:tblGrid>
              <a:tr h="22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Topics to Be Covered:</a:t>
                      </a:r>
                      <a:endParaRPr lang="en-US" sz="11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Time (CT)</a:t>
                      </a:r>
                      <a:endParaRPr lang="en-US" sz="11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720773"/>
                  </a:ext>
                </a:extLst>
              </a:tr>
              <a:tr h="22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Better FAFSA Better Future Overview &amp; Timeline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6/6/2023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12-1 PM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82991842"/>
                  </a:ext>
                </a:extLst>
              </a:tr>
              <a:tr h="22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PJ, Dependency Status, and Verification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6/15/2023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12-1 PM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880992"/>
                  </a:ext>
                </a:extLst>
              </a:tr>
              <a:tr h="22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Better FAFSA Better Future Q&amp;A Session I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6/20/2023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12-1 PM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1023762"/>
                  </a:ext>
                </a:extLst>
              </a:tr>
              <a:tr h="22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SAI Part I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6/22/2023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12-1:30 PM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871719"/>
                  </a:ext>
                </a:extLst>
              </a:tr>
              <a:tr h="22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SAI Part II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6/27/2023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12-1:30 PM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5632"/>
                  </a:ext>
                </a:extLst>
              </a:tr>
              <a:tr h="419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Pell Grant Minimums, Maximums, and In Between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7/6/2023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12-1 PM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6832369"/>
                  </a:ext>
                </a:extLst>
              </a:tr>
              <a:tr h="22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The FAA's Role in FAFSA Simplification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7/11/2023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12-1:30 PM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058973"/>
                  </a:ext>
                </a:extLst>
              </a:tr>
              <a:tr h="22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Better FAFSA Better Future Q&amp;A Session II</a:t>
                      </a:r>
                      <a:endParaRPr lang="en-US" sz="1100" b="0" i="0" u="none" strike="noStrike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7/13/2023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12-1 PM</a:t>
                      </a:r>
                      <a:endParaRPr lang="en-US" sz="11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8287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400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43"/>
          <p:cNvPicPr preferRelativeResize="0"/>
          <p:nvPr/>
        </p:nvPicPr>
        <p:blipFill rotWithShape="1">
          <a:blip r:embed="rId3">
            <a:alphaModFix/>
          </a:blip>
          <a:srcRect l="52876" t="29143"/>
          <a:stretch/>
        </p:blipFill>
        <p:spPr>
          <a:xfrm>
            <a:off x="5286375" y="2"/>
            <a:ext cx="3876677" cy="3886122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3"/>
          <p:cNvSpPr txBox="1">
            <a:spLocks noGrp="1"/>
          </p:cNvSpPr>
          <p:nvPr>
            <p:ph type="subTitle" idx="9"/>
          </p:nvPr>
        </p:nvSpPr>
        <p:spPr>
          <a:xfrm>
            <a:off x="109224" y="3418183"/>
            <a:ext cx="24393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https://fsapartners.ed.gov/knowledge-center/topics/fafsa-simplification-information</a:t>
            </a:r>
            <a:endParaRPr dirty="0"/>
          </a:p>
        </p:txBody>
      </p:sp>
      <p:sp>
        <p:nvSpPr>
          <p:cNvPr id="469" name="Google Shape;469;p43"/>
          <p:cNvSpPr txBox="1">
            <a:spLocks noGrp="1"/>
          </p:cNvSpPr>
          <p:nvPr>
            <p:ph type="ctrTitle" idx="6"/>
          </p:nvPr>
        </p:nvSpPr>
        <p:spPr>
          <a:xfrm>
            <a:off x="2906468" y="2912056"/>
            <a:ext cx="2441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NASFAA </a:t>
            </a:r>
            <a:r>
              <a:rPr lang="en-US" dirty="0" err="1"/>
              <a:t>AskRegs</a:t>
            </a:r>
            <a:endParaRPr dirty="0"/>
          </a:p>
        </p:txBody>
      </p:sp>
      <p:sp>
        <p:nvSpPr>
          <p:cNvPr id="470" name="Google Shape;470;p43"/>
          <p:cNvSpPr txBox="1">
            <a:spLocks noGrp="1"/>
          </p:cNvSpPr>
          <p:nvPr>
            <p:ph type="subTitle" idx="7"/>
          </p:nvPr>
        </p:nvSpPr>
        <p:spPr>
          <a:xfrm>
            <a:off x="2876593" y="3618391"/>
            <a:ext cx="24414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https://askregs.nasfaa.org/</a:t>
            </a:r>
            <a:endParaRPr dirty="0"/>
          </a:p>
        </p:txBody>
      </p:sp>
      <p:sp>
        <p:nvSpPr>
          <p:cNvPr id="464" name="Google Shape;464;p43"/>
          <p:cNvSpPr txBox="1">
            <a:spLocks noGrp="1"/>
          </p:cNvSpPr>
          <p:nvPr>
            <p:ph type="ctrTitle"/>
          </p:nvPr>
        </p:nvSpPr>
        <p:spPr>
          <a:xfrm>
            <a:off x="107124" y="558451"/>
            <a:ext cx="2643639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NASFAA Readiness Checklist</a:t>
            </a:r>
            <a:endParaRPr dirty="0"/>
          </a:p>
        </p:txBody>
      </p:sp>
      <p:sp>
        <p:nvSpPr>
          <p:cNvPr id="466" name="Google Shape;466;p43"/>
          <p:cNvSpPr txBox="1">
            <a:spLocks noGrp="1"/>
          </p:cNvSpPr>
          <p:nvPr>
            <p:ph type="subTitle" idx="3"/>
          </p:nvPr>
        </p:nvSpPr>
        <p:spPr>
          <a:xfrm>
            <a:off x="2950762" y="1171227"/>
            <a:ext cx="2333513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https://fsapartners.ed.gov/knowledge-center/library/dear-colleague-letters/2022-11-04/fafsar-simplification-act-changes-implementation-2023-24</a:t>
            </a:r>
            <a:endParaRPr dirty="0"/>
          </a:p>
        </p:txBody>
      </p:sp>
      <p:sp>
        <p:nvSpPr>
          <p:cNvPr id="471" name="Google Shape;471;p43"/>
          <p:cNvSpPr txBox="1">
            <a:spLocks noGrp="1"/>
          </p:cNvSpPr>
          <p:nvPr>
            <p:ph type="ctrTitle" idx="8"/>
          </p:nvPr>
        </p:nvSpPr>
        <p:spPr>
          <a:xfrm>
            <a:off x="107124" y="2826149"/>
            <a:ext cx="24414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FSA Knowledge Center-FAFSA Simplification</a:t>
            </a:r>
            <a:endParaRPr dirty="0"/>
          </a:p>
        </p:txBody>
      </p:sp>
      <p:sp>
        <p:nvSpPr>
          <p:cNvPr id="463" name="Google Shape;463;p43"/>
          <p:cNvSpPr txBox="1">
            <a:spLocks noGrp="1"/>
          </p:cNvSpPr>
          <p:nvPr>
            <p:ph type="subTitle" idx="1"/>
          </p:nvPr>
        </p:nvSpPr>
        <p:spPr>
          <a:xfrm>
            <a:off x="206874" y="1171227"/>
            <a:ext cx="24393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7"/>
              </a:rPr>
              <a:t>https://www.nasfaa.org/uploads/documents/FAFSA_Simplification_Implementation_Checklist.pdf</a:t>
            </a:r>
            <a:endParaRPr dirty="0"/>
          </a:p>
        </p:txBody>
      </p:sp>
      <p:sp>
        <p:nvSpPr>
          <p:cNvPr id="478" name="Google Shape;478;p43"/>
          <p:cNvSpPr/>
          <p:nvPr/>
        </p:nvSpPr>
        <p:spPr>
          <a:xfrm rot="9508767">
            <a:off x="6446995" y="168892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3"/>
          <p:cNvSpPr/>
          <p:nvPr/>
        </p:nvSpPr>
        <p:spPr>
          <a:xfrm rot="9510599">
            <a:off x="6049079" y="229243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748E2-6B37-1671-322F-3A5ACC0B2554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C32434-5EF3-E991-942D-E2E6D665139D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2932216" y="558451"/>
            <a:ext cx="2441400" cy="580500"/>
          </a:xfrm>
        </p:spPr>
        <p:txBody>
          <a:bodyPr/>
          <a:lstStyle/>
          <a:p>
            <a:r>
              <a:rPr lang="en-US" dirty="0"/>
              <a:t>Dear Colleague Letter GEN 22-15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51"/>
          <p:cNvPicPr preferRelativeResize="0"/>
          <p:nvPr/>
        </p:nvPicPr>
        <p:blipFill rotWithShape="1">
          <a:blip r:embed="rId3">
            <a:alphaModFix/>
          </a:blip>
          <a:srcRect r="23312"/>
          <a:stretch/>
        </p:blipFill>
        <p:spPr>
          <a:xfrm rot="-8781658">
            <a:off x="3846811" y="-966582"/>
            <a:ext cx="6354460" cy="4661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51"/>
          <p:cNvGrpSpPr/>
          <p:nvPr/>
        </p:nvGrpSpPr>
        <p:grpSpPr>
          <a:xfrm>
            <a:off x="2629715" y="-1677377"/>
            <a:ext cx="7872906" cy="8806152"/>
            <a:chOff x="2554087" y="-1601750"/>
            <a:chExt cx="7872906" cy="8806152"/>
          </a:xfrm>
        </p:grpSpPr>
        <p:sp>
          <p:nvSpPr>
            <p:cNvPr id="697" name="Google Shape;697;p51"/>
            <p:cNvSpPr/>
            <p:nvPr/>
          </p:nvSpPr>
          <p:spPr>
            <a:xfrm>
              <a:off x="2981325" y="-14275"/>
              <a:ext cx="4791075" cy="5195875"/>
            </a:xfrm>
            <a:custGeom>
              <a:avLst/>
              <a:gdLst/>
              <a:ahLst/>
              <a:cxnLst/>
              <a:rect l="l" t="t" r="r" b="b"/>
              <a:pathLst>
                <a:path w="191643" h="207835" extrusionOk="0">
                  <a:moveTo>
                    <a:pt x="0" y="190"/>
                  </a:moveTo>
                  <a:lnTo>
                    <a:pt x="35052" y="0"/>
                  </a:lnTo>
                  <a:lnTo>
                    <a:pt x="191643" y="206311"/>
                  </a:lnTo>
                  <a:lnTo>
                    <a:pt x="99632" y="207645"/>
                  </a:lnTo>
                  <a:lnTo>
                    <a:pt x="953" y="2078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98" name="Google Shape;698;p51"/>
            <p:cNvGrpSpPr/>
            <p:nvPr/>
          </p:nvGrpSpPr>
          <p:grpSpPr>
            <a:xfrm rot="-2230827">
              <a:off x="5739669" y="-2548515"/>
              <a:ext cx="464979" cy="10699683"/>
              <a:chOff x="3734850" y="-2845725"/>
              <a:chExt cx="465000" cy="10150200"/>
            </a:xfrm>
          </p:grpSpPr>
          <p:sp>
            <p:nvSpPr>
              <p:cNvPr id="699" name="Google Shape;699;p51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51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rgbClr val="B6C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1" name="Google Shape;701;p51"/>
            <p:cNvGrpSpPr/>
            <p:nvPr/>
          </p:nvGrpSpPr>
          <p:grpSpPr>
            <a:xfrm rot="3618504">
              <a:off x="7673514" y="2854607"/>
              <a:ext cx="1368458" cy="3982352"/>
              <a:chOff x="3303935" y="-4915108"/>
              <a:chExt cx="1367993" cy="13608576"/>
            </a:xfrm>
          </p:grpSpPr>
          <p:sp>
            <p:nvSpPr>
              <p:cNvPr id="702" name="Google Shape;702;p51"/>
              <p:cNvSpPr/>
              <p:nvPr/>
            </p:nvSpPr>
            <p:spPr>
              <a:xfrm>
                <a:off x="3303935" y="-4915108"/>
                <a:ext cx="232500" cy="13548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51"/>
              <p:cNvSpPr/>
              <p:nvPr/>
            </p:nvSpPr>
            <p:spPr>
              <a:xfrm>
                <a:off x="3536728" y="-4854832"/>
                <a:ext cx="1135200" cy="13548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4" name="Google Shape;704;p51"/>
          <p:cNvSpPr txBox="1">
            <a:spLocks noGrp="1"/>
          </p:cNvSpPr>
          <p:nvPr>
            <p:ph type="title"/>
          </p:nvPr>
        </p:nvSpPr>
        <p:spPr>
          <a:xfrm>
            <a:off x="50077" y="1489985"/>
            <a:ext cx="524495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E48B7F"/>
                </a:solidFill>
              </a:rPr>
              <a:t>Questions?</a:t>
            </a:r>
            <a:endParaRPr sz="6600" dirty="0">
              <a:solidFill>
                <a:srgbClr val="E48B7F"/>
              </a:solidFill>
            </a:endParaRPr>
          </a:p>
        </p:txBody>
      </p:sp>
      <p:sp>
        <p:nvSpPr>
          <p:cNvPr id="706" name="Google Shape;706;p51"/>
          <p:cNvSpPr/>
          <p:nvPr/>
        </p:nvSpPr>
        <p:spPr>
          <a:xfrm rot="1283007">
            <a:off x="8704765" y="1820370"/>
            <a:ext cx="542226" cy="54194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7" name="Google Shape;707;p51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8" name="Google Shape;708;p51"/>
          <p:cNvSpPr/>
          <p:nvPr/>
        </p:nvSpPr>
        <p:spPr>
          <a:xfrm rot="9563391">
            <a:off x="2983381" y="713642"/>
            <a:ext cx="297437" cy="29743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51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13AC8-CDC1-8C28-2DDD-9BBEAD652F0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1" i="0" u="none" strike="noStrike" kern="0" cap="none" spc="0" normalizeH="0" baseline="0" noProof="0" dirty="0">
                <a:ln>
                  <a:noFill/>
                </a:ln>
                <a:solidFill>
                  <a:srgbClr val="E48B7F"/>
                </a:solidFill>
                <a:effectLst/>
                <a:uLnTx/>
                <a:uFill>
                  <a:noFill/>
                </a:uFill>
                <a:latin typeface="PT Sans" panose="020B0503020203020204" pitchFamily="34" charset="0"/>
                <a:cs typeface="Arial"/>
                <a:sym typeface="Arial"/>
              </a:rPr>
              <a:t>Texas Association of Student Financial Aid Administrators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5"/>
          <p:cNvPicPr preferRelativeResize="0"/>
          <p:nvPr/>
        </p:nvPicPr>
        <p:blipFill rotWithShape="1">
          <a:blip r:embed="rId3">
            <a:alphaModFix/>
          </a:blip>
          <a:srcRect l="-1410" t="39820" r="4773" b="21124"/>
          <a:stretch/>
        </p:blipFill>
        <p:spPr>
          <a:xfrm rot="-5400000">
            <a:off x="-1113624" y="1019974"/>
            <a:ext cx="5229226" cy="3170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45"/>
          <p:cNvGrpSpPr/>
          <p:nvPr/>
        </p:nvGrpSpPr>
        <p:grpSpPr>
          <a:xfrm>
            <a:off x="1279989" y="-387487"/>
            <a:ext cx="3320586" cy="5999787"/>
            <a:chOff x="1279989" y="-387487"/>
            <a:chExt cx="3320586" cy="5999787"/>
          </a:xfrm>
        </p:grpSpPr>
        <p:sp>
          <p:nvSpPr>
            <p:cNvPr id="495" name="Google Shape;495;p45"/>
            <p:cNvSpPr/>
            <p:nvPr/>
          </p:nvSpPr>
          <p:spPr>
            <a:xfrm>
              <a:off x="1571625" y="-28575"/>
              <a:ext cx="3028950" cy="5181600"/>
            </a:xfrm>
            <a:custGeom>
              <a:avLst/>
              <a:gdLst/>
              <a:ahLst/>
              <a:cxnLst/>
              <a:rect l="l" t="t" r="r" b="b"/>
              <a:pathLst>
                <a:path w="121158" h="207264" extrusionOk="0">
                  <a:moveTo>
                    <a:pt x="0" y="0"/>
                  </a:moveTo>
                  <a:lnTo>
                    <a:pt x="63246" y="207264"/>
                  </a:lnTo>
                  <a:lnTo>
                    <a:pt x="121158" y="206883"/>
                  </a:lnTo>
                  <a:lnTo>
                    <a:pt x="121158" y="3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96" name="Google Shape;496;p45"/>
            <p:cNvGrpSpPr/>
            <p:nvPr/>
          </p:nvGrpSpPr>
          <p:grpSpPr>
            <a:xfrm rot="5132446">
              <a:off x="-567621" y="1744701"/>
              <a:ext cx="5882770" cy="1735410"/>
              <a:chOff x="2431403" y="1790093"/>
              <a:chExt cx="7791899" cy="1735197"/>
            </a:xfrm>
          </p:grpSpPr>
          <p:sp>
            <p:nvSpPr>
              <p:cNvPr id="497" name="Google Shape;497;p45"/>
              <p:cNvSpPr/>
              <p:nvPr/>
            </p:nvSpPr>
            <p:spPr>
              <a:xfrm rot="4829342" flipH="1">
                <a:off x="6191055" y="-1362025"/>
                <a:ext cx="232394" cy="78198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5"/>
              <p:cNvSpPr/>
              <p:nvPr/>
            </p:nvSpPr>
            <p:spPr>
              <a:xfrm rot="4829342" flipH="1">
                <a:off x="6229754" y="-1144431"/>
                <a:ext cx="232394" cy="782294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0" name="Google Shape;500;p45"/>
          <p:cNvSpPr txBox="1">
            <a:spLocks noGrp="1"/>
          </p:cNvSpPr>
          <p:nvPr>
            <p:ph type="title"/>
          </p:nvPr>
        </p:nvSpPr>
        <p:spPr>
          <a:xfrm>
            <a:off x="3038400" y="1604114"/>
            <a:ext cx="47436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501" name="Google Shape;501;p45"/>
          <p:cNvSpPr txBox="1">
            <a:spLocks noGrp="1"/>
          </p:cNvSpPr>
          <p:nvPr>
            <p:ph type="subTitle" idx="1"/>
          </p:nvPr>
        </p:nvSpPr>
        <p:spPr>
          <a:xfrm>
            <a:off x="2876400" y="3314373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Sarah Gordon</a:t>
            </a: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Sarah.Gordon@tamu.edu</a:t>
            </a:r>
            <a:endParaRPr dirty="0"/>
          </a:p>
        </p:txBody>
      </p:sp>
      <p:sp>
        <p:nvSpPr>
          <p:cNvPr id="502" name="Google Shape;502;p45"/>
          <p:cNvSpPr/>
          <p:nvPr/>
        </p:nvSpPr>
        <p:spPr>
          <a:xfrm>
            <a:off x="713235" y="905047"/>
            <a:ext cx="542100" cy="542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5"/>
          <p:cNvSpPr/>
          <p:nvPr/>
        </p:nvSpPr>
        <p:spPr>
          <a:xfrm rot="2882628">
            <a:off x="2390926" y="467706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5"/>
          <p:cNvSpPr/>
          <p:nvPr/>
        </p:nvSpPr>
        <p:spPr>
          <a:xfrm rot="2881541">
            <a:off x="3169917" y="1043706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076D5-15D7-1087-7D0A-3CEB60382982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52"/>
          <p:cNvPicPr preferRelativeResize="0"/>
          <p:nvPr/>
        </p:nvPicPr>
        <p:blipFill rotWithShape="1">
          <a:blip r:embed="rId3">
            <a:alphaModFix/>
          </a:blip>
          <a:srcRect l="2610" t="3815" b="2437"/>
          <a:stretch/>
        </p:blipFill>
        <p:spPr>
          <a:xfrm flipH="1">
            <a:off x="5581651" y="0"/>
            <a:ext cx="3562349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52"/>
          <p:cNvGrpSpPr/>
          <p:nvPr/>
        </p:nvGrpSpPr>
        <p:grpSpPr>
          <a:xfrm>
            <a:off x="4010025" y="-387487"/>
            <a:ext cx="3343714" cy="5999787"/>
            <a:chOff x="4010025" y="-387487"/>
            <a:chExt cx="3343714" cy="5999787"/>
          </a:xfrm>
        </p:grpSpPr>
        <p:sp>
          <p:nvSpPr>
            <p:cNvPr id="716" name="Google Shape;716;p52"/>
            <p:cNvSpPr/>
            <p:nvPr/>
          </p:nvSpPr>
          <p:spPr>
            <a:xfrm>
              <a:off x="4010025" y="0"/>
              <a:ext cx="3076575" cy="5143500"/>
            </a:xfrm>
            <a:custGeom>
              <a:avLst/>
              <a:gdLst/>
              <a:ahLst/>
              <a:cxnLst/>
              <a:rect l="l" t="t" r="r" b="b"/>
              <a:pathLst>
                <a:path w="123063" h="205740" extrusionOk="0">
                  <a:moveTo>
                    <a:pt x="123063" y="0"/>
                  </a:moveTo>
                  <a:lnTo>
                    <a:pt x="57912" y="205740"/>
                  </a:lnTo>
                  <a:lnTo>
                    <a:pt x="1524" y="20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717" name="Google Shape;717;p52"/>
            <p:cNvGrpSpPr/>
            <p:nvPr/>
          </p:nvGrpSpPr>
          <p:grpSpPr>
            <a:xfrm rot="-5132446" flipH="1">
              <a:off x="3318579" y="1744701"/>
              <a:ext cx="5882770" cy="1735410"/>
              <a:chOff x="2431403" y="1790093"/>
              <a:chExt cx="7791899" cy="1735197"/>
            </a:xfrm>
          </p:grpSpPr>
          <p:sp>
            <p:nvSpPr>
              <p:cNvPr id="718" name="Google Shape;718;p52"/>
              <p:cNvSpPr/>
              <p:nvPr/>
            </p:nvSpPr>
            <p:spPr>
              <a:xfrm rot="4829342" flipH="1">
                <a:off x="6191055" y="-1362025"/>
                <a:ext cx="232394" cy="781983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2"/>
              <p:cNvSpPr/>
              <p:nvPr/>
            </p:nvSpPr>
            <p:spPr>
              <a:xfrm rot="4829342" flipH="1">
                <a:off x="6229754" y="-1144431"/>
                <a:ext cx="232394" cy="782294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3" name="Google Shape;723;p52"/>
          <p:cNvSpPr/>
          <p:nvPr/>
        </p:nvSpPr>
        <p:spPr>
          <a:xfrm rot="9508767">
            <a:off x="6123145" y="793428"/>
            <a:ext cx="659152" cy="659152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52"/>
          <p:cNvSpPr/>
          <p:nvPr/>
        </p:nvSpPr>
        <p:spPr>
          <a:xfrm rot="9510599">
            <a:off x="5514604" y="1253384"/>
            <a:ext cx="297265" cy="297265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B9742-7628-C743-EABC-49049650CEA9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7232D0-969F-10EC-1856-2E5D48B5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9" y="-207913"/>
            <a:ext cx="6115340" cy="1434900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0391E9-30BA-0A62-348C-05505BB22543}"/>
              </a:ext>
            </a:extLst>
          </p:cNvPr>
          <p:cNvSpPr txBox="1">
            <a:spLocks/>
          </p:cNvSpPr>
          <p:nvPr/>
        </p:nvSpPr>
        <p:spPr>
          <a:xfrm>
            <a:off x="853397" y="1008440"/>
            <a:ext cx="2742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50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en-US" sz="2400" dirty="0">
                <a:solidFill>
                  <a:schemeClr val="dk1"/>
                </a:solidFill>
              </a:rPr>
              <a:t>April 10, 2023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028182E-9450-61E4-B83B-3E7538C06E4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49207" y="2729678"/>
            <a:ext cx="2742600" cy="558900"/>
          </a:xfrm>
        </p:spPr>
        <p:txBody>
          <a:bodyPr/>
          <a:lstStyle/>
          <a:p>
            <a:r>
              <a:rPr lang="en-US" sz="2400" dirty="0"/>
              <a:t>May 11, 2023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06E54AD-34A6-0D3A-D22F-9217B5DB447B}"/>
              </a:ext>
            </a:extLst>
          </p:cNvPr>
          <p:cNvSpPr txBox="1">
            <a:spLocks/>
          </p:cNvSpPr>
          <p:nvPr/>
        </p:nvSpPr>
        <p:spPr>
          <a:xfrm>
            <a:off x="849207" y="3290748"/>
            <a:ext cx="30093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None/>
              <a:defRPr sz="1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2000" dirty="0"/>
              <a:t>Official end of the public health emergency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6344276-A5B3-03BA-556E-868373313E6E}"/>
              </a:ext>
            </a:extLst>
          </p:cNvPr>
          <p:cNvSpPr txBox="1">
            <a:spLocks/>
          </p:cNvSpPr>
          <p:nvPr/>
        </p:nvSpPr>
        <p:spPr>
          <a:xfrm>
            <a:off x="849207" y="1605023"/>
            <a:ext cx="3008400" cy="1010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42900">
              <a:buClr>
                <a:schemeClr val="dk2"/>
              </a:buClr>
              <a:buSzPts val="1800"/>
            </a:pPr>
            <a:r>
              <a:rPr lang="en-US" sz="2000" dirty="0">
                <a:solidFill>
                  <a:schemeClr val="dk2"/>
                </a:solidFill>
                <a:latin typeface="PT Sans"/>
                <a:sym typeface="PT Sans"/>
              </a:rPr>
              <a:t>Official end of the national emergency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B548-9A57-0309-1957-C4299763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Federal Legislation</a:t>
            </a:r>
          </a:p>
        </p:txBody>
      </p:sp>
    </p:spTree>
    <p:extLst>
      <p:ext uri="{BB962C8B-B14F-4D97-AF65-F5344CB8AC3E}">
        <p14:creationId xmlns:p14="http://schemas.microsoft.com/office/powerpoint/2010/main" val="336833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34757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 Simplification Act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895800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Part of the larger Consolidated Appropriations Act of 2021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/>
              <a:t>Passed by Congress and into law on 12/27/2020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/>
              <a:t>Overall effective date is July 1, 2024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/>
              <a:t>Most significant changes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/>
              <a:t>Replacement of EFC with SAI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/>
              <a:t>Pell Grant eligibility criteria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/>
              <a:t>Cost of Attendance Oversight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/>
              <a:t>Professional Judgement rules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Technical changes were made via the Consolidated Appropriations Act of 2022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2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49"/>
          <p:cNvPicPr preferRelativeResize="0"/>
          <p:nvPr/>
        </p:nvPicPr>
        <p:blipFill rotWithShape="1">
          <a:blip r:embed="rId3">
            <a:alphaModFix/>
          </a:blip>
          <a:srcRect l="55961" t="3446" r="8223" b="5867"/>
          <a:stretch/>
        </p:blipFill>
        <p:spPr>
          <a:xfrm rot="10800000">
            <a:off x="6134103" y="-9526"/>
            <a:ext cx="3047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9"/>
          <p:cNvPicPr preferRelativeResize="0"/>
          <p:nvPr/>
        </p:nvPicPr>
        <p:blipFill rotWithShape="1">
          <a:blip r:embed="rId3">
            <a:alphaModFix/>
          </a:blip>
          <a:srcRect l="51486" t="7308" r="10683" b="1674"/>
          <a:stretch/>
        </p:blipFill>
        <p:spPr>
          <a:xfrm rot="10800000">
            <a:off x="-19051" y="1"/>
            <a:ext cx="3219451" cy="516254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9"/>
          <p:cNvSpPr/>
          <p:nvPr/>
        </p:nvSpPr>
        <p:spPr>
          <a:xfrm>
            <a:off x="118807" y="1990"/>
            <a:ext cx="9248775" cy="5162550"/>
          </a:xfrm>
          <a:custGeom>
            <a:avLst/>
            <a:gdLst/>
            <a:ahLst/>
            <a:cxnLst/>
            <a:rect l="l" t="t" r="r" b="b"/>
            <a:pathLst>
              <a:path w="369951" h="206502" extrusionOk="0">
                <a:moveTo>
                  <a:pt x="252222" y="0"/>
                </a:moveTo>
                <a:lnTo>
                  <a:pt x="369951" y="206502"/>
                </a:lnTo>
                <a:lnTo>
                  <a:pt x="119253" y="206502"/>
                </a:lnTo>
                <a:lnTo>
                  <a:pt x="0" y="38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657" name="Google Shape;657;p49"/>
          <p:cNvGrpSpPr/>
          <p:nvPr/>
        </p:nvGrpSpPr>
        <p:grpSpPr>
          <a:xfrm>
            <a:off x="-1085608" y="-2406228"/>
            <a:ext cx="11467617" cy="10461655"/>
            <a:chOff x="-1085608" y="-2406228"/>
            <a:chExt cx="11467617" cy="10461655"/>
          </a:xfrm>
        </p:grpSpPr>
        <p:sp>
          <p:nvSpPr>
            <p:cNvPr id="658" name="Google Shape;658;p49"/>
            <p:cNvSpPr/>
            <p:nvPr/>
          </p:nvSpPr>
          <p:spPr>
            <a:xfrm rot="-1800044" flipH="1">
              <a:off x="1775247" y="-2101896"/>
              <a:ext cx="232495" cy="1069977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 rot="-1800044" flipH="1">
              <a:off x="1573902" y="-1985646"/>
              <a:ext cx="232495" cy="10699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 rot="8999956" flipH="1">
              <a:off x="7288658" y="-2948683"/>
              <a:ext cx="232495" cy="1069977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 rot="8999956" flipH="1">
              <a:off x="7490003" y="-3064933"/>
              <a:ext cx="232495" cy="10699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49"/>
          <p:cNvSpPr/>
          <p:nvPr/>
        </p:nvSpPr>
        <p:spPr>
          <a:xfrm rot="2882628">
            <a:off x="377701" y="245193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9"/>
          <p:cNvSpPr/>
          <p:nvPr/>
        </p:nvSpPr>
        <p:spPr>
          <a:xfrm rot="2881541">
            <a:off x="1156692" y="821194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9"/>
          <p:cNvSpPr/>
          <p:nvPr/>
        </p:nvSpPr>
        <p:spPr>
          <a:xfrm rot="8087829">
            <a:off x="6190761" y="73655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9"/>
          <p:cNvSpPr/>
          <p:nvPr/>
        </p:nvSpPr>
        <p:spPr>
          <a:xfrm rot="8085288">
            <a:off x="6011026" y="1537097"/>
            <a:ext cx="297412" cy="29741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9"/>
          <p:cNvSpPr/>
          <p:nvPr/>
        </p:nvSpPr>
        <p:spPr>
          <a:xfrm rot="8087829">
            <a:off x="4095261" y="471350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039FC-7027-34D9-574C-DF947728B15D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1B13D1-A55E-BDAA-E1B4-8D75230F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0586" y="1542626"/>
            <a:ext cx="3747000" cy="2846100"/>
          </a:xfrm>
        </p:spPr>
        <p:txBody>
          <a:bodyPr anchor="t"/>
          <a:lstStyle/>
          <a:p>
            <a:r>
              <a:rPr lang="en-US" sz="2000" dirty="0"/>
              <a:t>Issued to the financial aid community on 11/4/22</a:t>
            </a:r>
          </a:p>
          <a:p>
            <a:r>
              <a:rPr lang="en-US" sz="2000" dirty="0"/>
              <a:t>Provided a significant amount of additional guidance</a:t>
            </a:r>
          </a:p>
          <a:p>
            <a:r>
              <a:rPr lang="en-US" sz="2000" dirty="0"/>
              <a:t>Explained in much greater detail how the changes in the Act will impact us in the financial aid community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D8CC416-6883-434D-C3C1-ACF0B35C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80" y="351261"/>
            <a:ext cx="4737875" cy="572700"/>
          </a:xfrm>
        </p:spPr>
        <p:txBody>
          <a:bodyPr/>
          <a:lstStyle/>
          <a:p>
            <a:r>
              <a:rPr lang="en-US" dirty="0"/>
              <a:t>Dear Colleague Letter GEN-22-15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51"/>
          <p:cNvPicPr preferRelativeResize="0"/>
          <p:nvPr/>
        </p:nvPicPr>
        <p:blipFill rotWithShape="1">
          <a:blip r:embed="rId3">
            <a:alphaModFix/>
          </a:blip>
          <a:srcRect r="23312"/>
          <a:stretch/>
        </p:blipFill>
        <p:spPr>
          <a:xfrm rot="-8781658">
            <a:off x="3846811" y="-966582"/>
            <a:ext cx="6354460" cy="4661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51"/>
          <p:cNvGrpSpPr/>
          <p:nvPr/>
        </p:nvGrpSpPr>
        <p:grpSpPr>
          <a:xfrm>
            <a:off x="2629715" y="-1677377"/>
            <a:ext cx="7872906" cy="8806152"/>
            <a:chOff x="2554087" y="-1601750"/>
            <a:chExt cx="7872906" cy="8806152"/>
          </a:xfrm>
        </p:grpSpPr>
        <p:sp>
          <p:nvSpPr>
            <p:cNvPr id="697" name="Google Shape;697;p51"/>
            <p:cNvSpPr/>
            <p:nvPr/>
          </p:nvSpPr>
          <p:spPr>
            <a:xfrm>
              <a:off x="2981325" y="-14275"/>
              <a:ext cx="4791075" cy="5195875"/>
            </a:xfrm>
            <a:custGeom>
              <a:avLst/>
              <a:gdLst/>
              <a:ahLst/>
              <a:cxnLst/>
              <a:rect l="l" t="t" r="r" b="b"/>
              <a:pathLst>
                <a:path w="191643" h="207835" extrusionOk="0">
                  <a:moveTo>
                    <a:pt x="0" y="190"/>
                  </a:moveTo>
                  <a:lnTo>
                    <a:pt x="35052" y="0"/>
                  </a:lnTo>
                  <a:lnTo>
                    <a:pt x="191643" y="206311"/>
                  </a:lnTo>
                  <a:lnTo>
                    <a:pt x="99632" y="207645"/>
                  </a:lnTo>
                  <a:lnTo>
                    <a:pt x="953" y="2078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98" name="Google Shape;698;p51"/>
            <p:cNvGrpSpPr/>
            <p:nvPr/>
          </p:nvGrpSpPr>
          <p:grpSpPr>
            <a:xfrm rot="-2230827">
              <a:off x="5739669" y="-2548515"/>
              <a:ext cx="464979" cy="10699683"/>
              <a:chOff x="3734850" y="-2845725"/>
              <a:chExt cx="465000" cy="10150200"/>
            </a:xfrm>
          </p:grpSpPr>
          <p:sp>
            <p:nvSpPr>
              <p:cNvPr id="699" name="Google Shape;699;p51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1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rgbClr val="B6C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51"/>
            <p:cNvGrpSpPr/>
            <p:nvPr/>
          </p:nvGrpSpPr>
          <p:grpSpPr>
            <a:xfrm rot="3618504">
              <a:off x="7673514" y="2854607"/>
              <a:ext cx="1368458" cy="3982352"/>
              <a:chOff x="3303935" y="-4915108"/>
              <a:chExt cx="1367993" cy="13608576"/>
            </a:xfrm>
          </p:grpSpPr>
          <p:sp>
            <p:nvSpPr>
              <p:cNvPr id="702" name="Google Shape;702;p51"/>
              <p:cNvSpPr/>
              <p:nvPr/>
            </p:nvSpPr>
            <p:spPr>
              <a:xfrm>
                <a:off x="3303935" y="-4915108"/>
                <a:ext cx="232500" cy="13548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1"/>
              <p:cNvSpPr/>
              <p:nvPr/>
            </p:nvSpPr>
            <p:spPr>
              <a:xfrm>
                <a:off x="3536728" y="-4854832"/>
                <a:ext cx="1135200" cy="13548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51"/>
          <p:cNvSpPr txBox="1">
            <a:spLocks noGrp="1"/>
          </p:cNvSpPr>
          <p:nvPr>
            <p:ph type="title"/>
          </p:nvPr>
        </p:nvSpPr>
        <p:spPr>
          <a:xfrm>
            <a:off x="249263" y="307611"/>
            <a:ext cx="3223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E48B7F"/>
                </a:solidFill>
              </a:rPr>
              <a:t>Things to keep in mind:</a:t>
            </a:r>
            <a:endParaRPr dirty="0">
              <a:solidFill>
                <a:srgbClr val="E48B7F"/>
              </a:solidFill>
            </a:endParaRPr>
          </a:p>
        </p:txBody>
      </p:sp>
      <p:sp>
        <p:nvSpPr>
          <p:cNvPr id="705" name="Google Shape;705;p51"/>
          <p:cNvSpPr txBox="1">
            <a:spLocks noGrp="1"/>
          </p:cNvSpPr>
          <p:nvPr>
            <p:ph type="subTitle" idx="1"/>
          </p:nvPr>
        </p:nvSpPr>
        <p:spPr>
          <a:xfrm>
            <a:off x="249263" y="2618405"/>
            <a:ext cx="4797752" cy="13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en-US" dirty="0"/>
              <a:t>This approach will simplify the FAFSA process for the </a:t>
            </a:r>
            <a:r>
              <a:rPr lang="en-US" u="sng" dirty="0"/>
              <a:t>student</a:t>
            </a:r>
            <a:r>
              <a:rPr lang="en-US" dirty="0"/>
              <a:t>, but not necessarily for any of the other stakeholders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en-US" dirty="0"/>
              <a:t>Financial aid offices are all working to understand and implement the required changes within the defined timeframes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en-US" dirty="0"/>
              <a:t>The Department of Education is still in the process of implementing all the changes on their end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arenR"/>
            </a:pPr>
            <a:endParaRPr dirty="0"/>
          </a:p>
        </p:txBody>
      </p:sp>
      <p:sp>
        <p:nvSpPr>
          <p:cNvPr id="706" name="Google Shape;706;p51"/>
          <p:cNvSpPr/>
          <p:nvPr/>
        </p:nvSpPr>
        <p:spPr>
          <a:xfrm rot="1283007">
            <a:off x="8704765" y="1820370"/>
            <a:ext cx="542226" cy="54194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1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1"/>
          <p:cNvSpPr/>
          <p:nvPr/>
        </p:nvSpPr>
        <p:spPr>
          <a:xfrm rot="9563391">
            <a:off x="2983381" y="713642"/>
            <a:ext cx="297437" cy="29743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1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13AC8-CDC1-8C28-2DDD-9BBEAD652F0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4"/>
          <p:cNvSpPr txBox="1">
            <a:spLocks noGrp="1"/>
          </p:cNvSpPr>
          <p:nvPr>
            <p:ph type="title"/>
          </p:nvPr>
        </p:nvSpPr>
        <p:spPr>
          <a:xfrm>
            <a:off x="2095095" y="1029916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Bottom line: this will be a work in progress for everyone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2D811-C433-97C6-21B7-E0960D40B3E5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B548-9A57-0309-1957-C4299763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971550"/>
            <a:ext cx="4929188" cy="2781300"/>
          </a:xfrm>
        </p:spPr>
        <p:txBody>
          <a:bodyPr/>
          <a:lstStyle/>
          <a:p>
            <a:r>
              <a:rPr lang="en-US" dirty="0"/>
              <a:t>Cost of Attendance</a:t>
            </a:r>
          </a:p>
        </p:txBody>
      </p:sp>
    </p:spTree>
    <p:extLst>
      <p:ext uri="{BB962C8B-B14F-4D97-AF65-F5344CB8AC3E}">
        <p14:creationId xmlns:p14="http://schemas.microsoft.com/office/powerpoint/2010/main" val="818223511"/>
      </p:ext>
    </p:extLst>
  </p:cSld>
  <p:clrMapOvr>
    <a:masterClrMapping/>
  </p:clrMapOvr>
</p:sld>
</file>

<file path=ppt/theme/theme1.xml><?xml version="1.0" encoding="utf-8"?>
<a:theme xmlns:a="http://schemas.openxmlformats.org/drawingml/2006/main" name="Candy Buffet for your Wedding by Slidesgo">
  <a:themeElements>
    <a:clrScheme name="Simple Light">
      <a:dk1>
        <a:srgbClr val="E48B7F"/>
      </a:dk1>
      <a:lt1>
        <a:srgbClr val="FFDFD9"/>
      </a:lt1>
      <a:dk2>
        <a:srgbClr val="6C93A1"/>
      </a:dk2>
      <a:lt2>
        <a:srgbClr val="FFFCF9"/>
      </a:lt2>
      <a:accent1>
        <a:srgbClr val="B6CF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C93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ndy Buffet for your Wedding by Slidesgo">
  <a:themeElements>
    <a:clrScheme name="Simple Light">
      <a:dk1>
        <a:srgbClr val="E48B7F"/>
      </a:dk1>
      <a:lt1>
        <a:srgbClr val="FFDFD9"/>
      </a:lt1>
      <a:dk2>
        <a:srgbClr val="6C93A1"/>
      </a:dk2>
      <a:lt2>
        <a:srgbClr val="FFFCF9"/>
      </a:lt2>
      <a:accent1>
        <a:srgbClr val="B6CF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C93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7459</TotalTime>
  <Words>1190</Words>
  <Application>Microsoft Office PowerPoint</Application>
  <PresentationFormat>On-screen Show (16:9)</PresentationFormat>
  <Paragraphs>167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Poppins</vt:lpstr>
      <vt:lpstr>PT Sans</vt:lpstr>
      <vt:lpstr>Candy Buffet for your Wedding by Slidesgo</vt:lpstr>
      <vt:lpstr>1_Candy Buffet for your Wedding by Slidesgo</vt:lpstr>
      <vt:lpstr>What’s New and What’s Next</vt:lpstr>
      <vt:lpstr>Pandemic Officially Over!</vt:lpstr>
      <vt:lpstr>Important Dates</vt:lpstr>
      <vt:lpstr>New Federal Legislation</vt:lpstr>
      <vt:lpstr>FAFSA Simplification Act</vt:lpstr>
      <vt:lpstr>Dear Colleague Letter GEN-22-15</vt:lpstr>
      <vt:lpstr>Things to keep in mind:</vt:lpstr>
      <vt:lpstr>Bottom line: this will be a work in progress for everyone</vt:lpstr>
      <vt:lpstr>Cost of Attendance</vt:lpstr>
      <vt:lpstr>Other Changes to COA</vt:lpstr>
      <vt:lpstr>ED Oversight</vt:lpstr>
      <vt:lpstr>Existing COA Component Expansion</vt:lpstr>
      <vt:lpstr>Terminology</vt:lpstr>
      <vt:lpstr>Professional Judgement</vt:lpstr>
      <vt:lpstr>Broad Changes</vt:lpstr>
      <vt:lpstr>New PJ Language</vt:lpstr>
      <vt:lpstr>And Now, The Big One</vt:lpstr>
      <vt:lpstr>PowerPoint Presentation</vt:lpstr>
      <vt:lpstr>Student Aid Index (SAI)</vt:lpstr>
      <vt:lpstr>PowerPoint Presentation</vt:lpstr>
      <vt:lpstr>Student Aid Index (SAI)</vt:lpstr>
      <vt:lpstr>Number in College</vt:lpstr>
      <vt:lpstr>Resources</vt:lpstr>
      <vt:lpstr>NASFAA Disclaimer</vt:lpstr>
      <vt:lpstr>Upcoming Training from the Dept of Ed</vt:lpstr>
      <vt:lpstr>NASFAA AskRegs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Buffet for your Wedding</dc:title>
  <dc:creator>Holder, Deanna K</dc:creator>
  <cp:lastModifiedBy>Gordon, Sarah L</cp:lastModifiedBy>
  <cp:revision>37</cp:revision>
  <dcterms:modified xsi:type="dcterms:W3CDTF">2023-04-19T03:10:11Z</dcterms:modified>
</cp:coreProperties>
</file>