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3" r:id="rId32"/>
    <p:sldId id="330" r:id="rId33"/>
    <p:sldId id="331" r:id="rId34"/>
    <p:sldId id="332" r:id="rId35"/>
    <p:sldId id="271" r:id="rId36"/>
  </p:sldIdLst>
  <p:sldSz cx="9144000" cy="5143500" type="screen16x9"/>
  <p:notesSz cx="6858000" cy="9144000"/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3969D-6ABD-4547-B8BC-16076521C7A3}">
  <a:tblStyle styleId="{DBF3969D-6ABD-4547-B8BC-16076521C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38" autoAdjust="0"/>
  </p:normalViewPr>
  <p:slideViewPr>
    <p:cSldViewPr snapToGrid="0">
      <p:cViewPr varScale="1">
        <p:scale>
          <a:sx n="64" d="100"/>
          <a:sy n="64" d="100"/>
        </p:scale>
        <p:origin x="1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bd1a9dd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bd1a9dd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82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f24ac4dab_0_15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f24ac4dab_0_15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896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41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002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28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64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25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153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17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18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857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362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06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393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3359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403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310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629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146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99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The FAFSA Simplification Act represents a significant overhaul of federal student aid, including the Free Application for Federal Student Aid (FAFSA®) form, need analysis, and many policies and procedures for schools that participate in the Title IV programs.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new need analysis formula removes the number of family members in college from the calculation, allows a minimum SAI of -1,500, and implements separate eligibility determination criteria for Federal Pell Grants. However, even though there is a negative SAI, there will still not be any awards over COA so it is still unclear how the negative aspect will play into CoA.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070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368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630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431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905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72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26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5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97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3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0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34850" y="691900"/>
            <a:ext cx="4696200" cy="25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>
                    <a:lumMod val="10000"/>
                  </a:schemeClr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2" name="Google Shape;12;p2"/>
          <p:cNvGrpSpPr/>
          <p:nvPr/>
        </p:nvGrpSpPr>
        <p:grpSpPr>
          <a:xfrm rot="-2700729">
            <a:off x="8510949" y="-800715"/>
            <a:ext cx="937255" cy="2330465"/>
            <a:chOff x="3734850" y="-2845725"/>
            <a:chExt cx="936933" cy="10150214"/>
          </a:xfrm>
        </p:grpSpPr>
        <p:sp>
          <p:nvSpPr>
            <p:cNvPr id="13" name="Google Shape;13;p2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101350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900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8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6"/>
          <p:cNvGrpSpPr/>
          <p:nvPr/>
        </p:nvGrpSpPr>
        <p:grpSpPr>
          <a:xfrm rot="7580806" flipH="1">
            <a:off x="6980874" y="-2180467"/>
            <a:ext cx="2510364" cy="5422480"/>
            <a:chOff x="3734850" y="-2845747"/>
            <a:chExt cx="2507702" cy="10150223"/>
          </a:xfrm>
        </p:grpSpPr>
        <p:sp>
          <p:nvSpPr>
            <p:cNvPr id="388" name="Google Shape;388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967352" y="-2845747"/>
              <a:ext cx="22752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6"/>
          <p:cNvGrpSpPr/>
          <p:nvPr/>
        </p:nvGrpSpPr>
        <p:grpSpPr>
          <a:xfrm rot="3240074" flipH="1">
            <a:off x="-362072" y="-1114256"/>
            <a:ext cx="1241554" cy="3073480"/>
            <a:chOff x="3734850" y="-2845730"/>
            <a:chExt cx="1240220" cy="10150205"/>
          </a:xfrm>
        </p:grpSpPr>
        <p:sp>
          <p:nvSpPr>
            <p:cNvPr id="391" name="Google Shape;391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6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71279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>
                <a:solidFill>
                  <a:schemeClr val="bg1">
                    <a:lumMod val="1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rot="-7459626">
            <a:off x="-155248" y="-1176390"/>
            <a:ext cx="1428793" cy="2621363"/>
            <a:chOff x="3734850" y="-2845725"/>
            <a:chExt cx="1428329" cy="10150245"/>
          </a:xfrm>
        </p:grpSpPr>
        <p:sp>
          <p:nvSpPr>
            <p:cNvPr id="27" name="Google Shape;27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 rot="-2066015">
            <a:off x="8302912" y="-674256"/>
            <a:ext cx="1428706" cy="2621142"/>
            <a:chOff x="3734850" y="-2845725"/>
            <a:chExt cx="1428329" cy="10150245"/>
          </a:xfrm>
        </p:grpSpPr>
        <p:sp>
          <p:nvSpPr>
            <p:cNvPr id="30" name="Google Shape;30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57150" y="2016323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8575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 rot="2698299">
            <a:off x="7950329" y="3147400"/>
            <a:ext cx="1368463" cy="3125458"/>
            <a:chOff x="3303935" y="-4915108"/>
            <a:chExt cx="1367993" cy="13608576"/>
          </a:xfrm>
        </p:grpSpPr>
        <p:sp>
          <p:nvSpPr>
            <p:cNvPr id="73" name="Google Shape;73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rot="-8315202">
            <a:off x="-284189" y="-1272286"/>
            <a:ext cx="1368435" cy="3125734"/>
            <a:chOff x="3303935" y="-4915108"/>
            <a:chExt cx="1367993" cy="13608576"/>
          </a:xfrm>
        </p:grpSpPr>
        <p:sp>
          <p:nvSpPr>
            <p:cNvPr id="76" name="Google Shape;76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 rot="2639151">
            <a:off x="7719418" y="413454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2638662">
            <a:off x="8795673" y="4221962"/>
            <a:ext cx="297244" cy="29724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rot="2639151">
            <a:off x="383618" y="39059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-36300" y="496200"/>
            <a:ext cx="2747225" cy="4768325"/>
          </a:xfrm>
          <a:custGeom>
            <a:avLst/>
            <a:gdLst/>
            <a:ahLst/>
            <a:cxnLst/>
            <a:rect l="l" t="t" r="r" b="b"/>
            <a:pathLst>
              <a:path w="109889" h="190733" extrusionOk="0">
                <a:moveTo>
                  <a:pt x="1452" y="0"/>
                </a:moveTo>
                <a:lnTo>
                  <a:pt x="0" y="190733"/>
                </a:lnTo>
                <a:lnTo>
                  <a:pt x="109889" y="187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5" name="Google Shape;125;p14"/>
          <p:cNvSpPr/>
          <p:nvPr/>
        </p:nvSpPr>
        <p:spPr>
          <a:xfrm>
            <a:off x="6305325" y="-84725"/>
            <a:ext cx="2904575" cy="5216125"/>
          </a:xfrm>
          <a:custGeom>
            <a:avLst/>
            <a:gdLst/>
            <a:ahLst/>
            <a:cxnLst/>
            <a:rect l="l" t="t" r="r" b="b"/>
            <a:pathLst>
              <a:path w="116183" h="208645" extrusionOk="0">
                <a:moveTo>
                  <a:pt x="0" y="2905"/>
                </a:moveTo>
                <a:lnTo>
                  <a:pt x="116183" y="208645"/>
                </a:lnTo>
                <a:lnTo>
                  <a:pt x="115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6" name="Google Shape;126;p14"/>
          <p:cNvSpPr txBox="1">
            <a:spLocks noGrp="1"/>
          </p:cNvSpPr>
          <p:nvPr>
            <p:ph type="title" hasCustomPrompt="1"/>
          </p:nvPr>
        </p:nvSpPr>
        <p:spPr>
          <a:xfrm>
            <a:off x="11568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11568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4" hasCustomPrompt="1"/>
          </p:nvPr>
        </p:nvSpPr>
        <p:spPr>
          <a:xfrm>
            <a:off x="32904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5"/>
          </p:nvPr>
        </p:nvSpPr>
        <p:spPr>
          <a:xfrm>
            <a:off x="32904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 rot="-1800044" flipH="1">
            <a:off x="1558327" y="-2043771"/>
            <a:ext cx="464990" cy="10699778"/>
            <a:chOff x="3734850" y="-2845725"/>
            <a:chExt cx="465000" cy="10150200"/>
          </a:xfrm>
        </p:grpSpPr>
        <p:sp>
          <p:nvSpPr>
            <p:cNvPr id="133" name="Google Shape;133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8999956" flipH="1">
            <a:off x="7273083" y="-3006808"/>
            <a:ext cx="464990" cy="10699778"/>
            <a:chOff x="3734850" y="-2845725"/>
            <a:chExt cx="465000" cy="10150200"/>
          </a:xfrm>
        </p:grpSpPr>
        <p:sp>
          <p:nvSpPr>
            <p:cNvPr id="136" name="Google Shape;136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4"/>
          <p:cNvSpPr/>
          <p:nvPr/>
        </p:nvSpPr>
        <p:spPr>
          <a:xfrm rot="2882628">
            <a:off x="377701" y="245193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2881541">
            <a:off x="1156692" y="821194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8087829">
            <a:off x="6190761" y="73655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 rot="8085288">
            <a:off x="6011026" y="1537097"/>
            <a:ext cx="297412" cy="29741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8087829">
            <a:off x="4095261" y="471350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 rot="8087616">
            <a:off x="-246315" y="3143825"/>
            <a:ext cx="1241531" cy="3074746"/>
            <a:chOff x="3734850" y="-2845730"/>
            <a:chExt cx="1240220" cy="10150205"/>
          </a:xfrm>
        </p:grpSpPr>
        <p:sp>
          <p:nvSpPr>
            <p:cNvPr id="193" name="Google Shape;193;p1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/>
          <p:nvPr/>
        </p:nvSpPr>
        <p:spPr>
          <a:xfrm rot="-3878857">
            <a:off x="146423" y="3319200"/>
            <a:ext cx="659296" cy="65929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 rot="-3880549">
            <a:off x="542538" y="2957461"/>
            <a:ext cx="297377" cy="2973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4"/>
          <p:cNvGrpSpPr/>
          <p:nvPr/>
        </p:nvGrpSpPr>
        <p:grpSpPr>
          <a:xfrm rot="3618504">
            <a:off x="7673514" y="2854607"/>
            <a:ext cx="1368458" cy="3982352"/>
            <a:chOff x="3303935" y="-4915108"/>
            <a:chExt cx="1367993" cy="13608576"/>
          </a:xfrm>
        </p:grpSpPr>
        <p:sp>
          <p:nvSpPr>
            <p:cNvPr id="240" name="Google Shape;240;p24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24800" y="1012050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24800" y="3200550"/>
            <a:ext cx="4404600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1283144">
            <a:off x="214974" y="2736507"/>
            <a:ext cx="552867" cy="55258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4"/>
          <p:cNvGrpSpPr/>
          <p:nvPr/>
        </p:nvGrpSpPr>
        <p:grpSpPr>
          <a:xfrm rot="9191814">
            <a:off x="-549324" y="2701127"/>
            <a:ext cx="1241524" cy="3074021"/>
            <a:chOff x="3734850" y="-2845730"/>
            <a:chExt cx="1240220" cy="10150205"/>
          </a:xfrm>
        </p:grpSpPr>
        <p:sp>
          <p:nvSpPr>
            <p:cNvPr id="368" name="Google Shape;368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4"/>
          <p:cNvSpPr/>
          <p:nvPr/>
        </p:nvSpPr>
        <p:spPr>
          <a:xfrm rot="8100000">
            <a:off x="8165956" y="333233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 rot="8100000">
            <a:off x="7961588" y="952547"/>
            <a:ext cx="297409" cy="29740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4"/>
          <p:cNvGrpSpPr/>
          <p:nvPr/>
        </p:nvGrpSpPr>
        <p:grpSpPr>
          <a:xfrm rot="-9191814" flipH="1">
            <a:off x="8451801" y="2634452"/>
            <a:ext cx="1241524" cy="3074021"/>
            <a:chOff x="3734850" y="-2845730"/>
            <a:chExt cx="1240220" cy="10150205"/>
          </a:xfrm>
        </p:grpSpPr>
        <p:sp>
          <p:nvSpPr>
            <p:cNvPr id="373" name="Google Shape;373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4"/>
          <p:cNvSpPr/>
          <p:nvPr/>
        </p:nvSpPr>
        <p:spPr>
          <a:xfrm rot="8100000">
            <a:off x="88756" y="172135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5"/>
          <p:cNvGrpSpPr/>
          <p:nvPr/>
        </p:nvGrpSpPr>
        <p:grpSpPr>
          <a:xfrm rot="-6649159" flipH="1">
            <a:off x="7351732" y="2793948"/>
            <a:ext cx="1241539" cy="4394170"/>
            <a:chOff x="3734850" y="-2845730"/>
            <a:chExt cx="1240220" cy="10150205"/>
          </a:xfrm>
        </p:grpSpPr>
        <p:sp>
          <p:nvSpPr>
            <p:cNvPr id="378" name="Google Shape;378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5"/>
          <p:cNvGrpSpPr/>
          <p:nvPr/>
        </p:nvGrpSpPr>
        <p:grpSpPr>
          <a:xfrm rot="2713356" flipH="1">
            <a:off x="-457939" y="-997158"/>
            <a:ext cx="1241532" cy="3073311"/>
            <a:chOff x="3734850" y="-2845730"/>
            <a:chExt cx="1240220" cy="10150205"/>
          </a:xfrm>
        </p:grpSpPr>
        <p:sp>
          <p:nvSpPr>
            <p:cNvPr id="381" name="Google Shape;381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5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/>
          <p:nvPr/>
        </p:nvSpPr>
        <p:spPr>
          <a:xfrm rot="8100000">
            <a:off x="8432656" y="53370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0" r:id="rId5"/>
    <p:sldLayoutId id="2147483665" r:id="rId6"/>
    <p:sldLayoutId id="2147483670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bg1">
              <a:lumMod val="10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chrome-extension://efaidnbmnnnibpcajpcglclefindmkaj/https:/fsapartners.ed.gov/sites/default/files/2022-11/202425DraftStudentAidIndexSAIandPellGrantEligibilityGuide.pdf" TargetMode="External"/><Relationship Id="rId3" Type="http://schemas.openxmlformats.org/officeDocument/2006/relationships/notesSlide" Target="../notesSlides/notesSlide34.xml"/><Relationship Id="rId7" Type="http://schemas.openxmlformats.org/officeDocument/2006/relationships/hyperlink" Target="chrome-extension://efaidnbmnnnibpcajpcglclefindmkaj/https:/crsreports.congress.gov/product/pdf/R/R4450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hyperlink" Target="chrome-extension://efaidnbmnnnibpcajpcglclefindmkaj/https:/www.nasfaa.org/uploads/productdownload/NASFAA_2022-23_Need_Analysis_SSG.pdf" TargetMode="External"/><Relationship Id="rId5" Type="http://schemas.openxmlformats.org/officeDocument/2006/relationships/hyperlink" Target="chrome-extension://efaidnbmnnnibpcajpcglclefindmkaj/https:/fsapartners.ed.gov/sites/default/files/2022-08/2324EFCFormulaGuide.pdf" TargetMode="External"/><Relationship Id="rId4" Type="http://schemas.openxmlformats.org/officeDocument/2006/relationships/hyperlink" Target="chrome-extension://efaidnbmnnnibpcajpcglclefindmkaj/https:/studentaid.gov/sites/default/files/2023-24-fafsa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9"/>
          <p:cNvPicPr preferRelativeResize="0"/>
          <p:nvPr/>
        </p:nvPicPr>
        <p:blipFill rotWithShape="1">
          <a:blip r:embed="rId4">
            <a:alphaModFix/>
          </a:blip>
          <a:srcRect r="25589" b="12778"/>
          <a:stretch/>
        </p:blipFill>
        <p:spPr>
          <a:xfrm rot="10800000" flipH="1">
            <a:off x="-925" y="-2"/>
            <a:ext cx="6592224" cy="5151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9"/>
          <p:cNvGrpSpPr/>
          <p:nvPr/>
        </p:nvGrpSpPr>
        <p:grpSpPr>
          <a:xfrm>
            <a:off x="855566" y="-393091"/>
            <a:ext cx="6618417" cy="5929682"/>
            <a:chOff x="792033" y="-416011"/>
            <a:chExt cx="6618417" cy="5929682"/>
          </a:xfrm>
        </p:grpSpPr>
        <p:sp>
          <p:nvSpPr>
            <p:cNvPr id="405" name="Google Shape;405;p39"/>
            <p:cNvSpPr/>
            <p:nvPr/>
          </p:nvSpPr>
          <p:spPr>
            <a:xfrm>
              <a:off x="1466850" y="0"/>
              <a:ext cx="5943600" cy="5143500"/>
            </a:xfrm>
            <a:custGeom>
              <a:avLst/>
              <a:gdLst/>
              <a:ahLst/>
              <a:cxnLst/>
              <a:rect l="l" t="t" r="r" b="b"/>
              <a:pathLst>
                <a:path w="237744" h="205740" extrusionOk="0">
                  <a:moveTo>
                    <a:pt x="0" y="0"/>
                  </a:moveTo>
                  <a:lnTo>
                    <a:pt x="184404" y="205740"/>
                  </a:lnTo>
                  <a:lnTo>
                    <a:pt x="236982" y="20574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06" name="Google Shape;406;p39"/>
            <p:cNvGrpSpPr/>
            <p:nvPr/>
          </p:nvGrpSpPr>
          <p:grpSpPr>
            <a:xfrm rot="-2700000">
              <a:off x="3524377" y="-1411591"/>
              <a:ext cx="464996" cy="7920841"/>
              <a:chOff x="3734850" y="-2845725"/>
              <a:chExt cx="465000" cy="10150200"/>
            </a:xfrm>
          </p:grpSpPr>
          <p:sp>
            <p:nvSpPr>
              <p:cNvPr id="407" name="Google Shape;407;p39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9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9" name="Google Shape;409;p39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Dawn Coleman-Glenn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 Specialist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Texas A&amp;M University </a:t>
            </a:r>
            <a:endParaRPr dirty="0"/>
          </a:p>
        </p:txBody>
      </p:sp>
      <p:sp>
        <p:nvSpPr>
          <p:cNvPr id="410" name="Google Shape;410;p39"/>
          <p:cNvSpPr txBox="1">
            <a:spLocks noGrp="1"/>
          </p:cNvSpPr>
          <p:nvPr>
            <p:ph type="ctrTitle"/>
          </p:nvPr>
        </p:nvSpPr>
        <p:spPr>
          <a:xfrm>
            <a:off x="2859628" y="1023252"/>
            <a:ext cx="5174733" cy="12713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Need Analysis:  Understanding the the EFC</a:t>
            </a:r>
            <a:endParaRPr sz="4000" dirty="0"/>
          </a:p>
        </p:txBody>
      </p:sp>
      <p:sp>
        <p:nvSpPr>
          <p:cNvPr id="411" name="Google Shape;411;p39"/>
          <p:cNvSpPr/>
          <p:nvPr/>
        </p:nvSpPr>
        <p:spPr>
          <a:xfrm>
            <a:off x="3516633" y="2051193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380213" y="2051193"/>
            <a:ext cx="297300" cy="2973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E16F7-D05F-E937-78CB-6F53273E532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Auto-Zero EFC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6454"/>
            <a:ext cx="507047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How does a student qualify for Auto Zero?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Must have income (AGI/wages) of $29,000.00 or less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AND (only 1 needed)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Filed a 1040 but did not file a Schedule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Filed a tax form from a Trust Territory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Were not required to file any income tax return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 Qualify for a federal means test benefit program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Be a dislocated worker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4" descr="Image result for zero">
            <a:extLst>
              <a:ext uri="{FF2B5EF4-FFF2-40B4-BE49-F238E27FC236}">
                <a16:creationId xmlns:a16="http://schemas.microsoft.com/office/drawing/2014/main" id="{B372CF36-B4CB-070B-D78E-5AB35855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94" y="1570524"/>
            <a:ext cx="3005555" cy="200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48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51"/>
          <p:cNvPicPr preferRelativeResize="0"/>
          <p:nvPr/>
        </p:nvPicPr>
        <p:blipFill rotWithShape="1">
          <a:blip r:embed="rId4">
            <a:alphaModFix/>
          </a:blip>
          <a:srcRect r="23312"/>
          <a:stretch/>
        </p:blipFill>
        <p:spPr>
          <a:xfrm rot="-8781658">
            <a:off x="3846811" y="-966582"/>
            <a:ext cx="6354460" cy="4661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1"/>
          <p:cNvGrpSpPr/>
          <p:nvPr/>
        </p:nvGrpSpPr>
        <p:grpSpPr>
          <a:xfrm>
            <a:off x="2629715" y="-1677377"/>
            <a:ext cx="7872906" cy="8806152"/>
            <a:chOff x="2554087" y="-1601750"/>
            <a:chExt cx="7872906" cy="8806152"/>
          </a:xfrm>
        </p:grpSpPr>
        <p:sp>
          <p:nvSpPr>
            <p:cNvPr id="697" name="Google Shape;697;p51"/>
            <p:cNvSpPr/>
            <p:nvPr/>
          </p:nvSpPr>
          <p:spPr>
            <a:xfrm>
              <a:off x="2981325" y="-14275"/>
              <a:ext cx="4791075" cy="5195875"/>
            </a:xfrm>
            <a:custGeom>
              <a:avLst/>
              <a:gdLst/>
              <a:ahLst/>
              <a:cxnLst/>
              <a:rect l="l" t="t" r="r" b="b"/>
              <a:pathLst>
                <a:path w="191643" h="207835" extrusionOk="0">
                  <a:moveTo>
                    <a:pt x="0" y="190"/>
                  </a:moveTo>
                  <a:lnTo>
                    <a:pt x="35052" y="0"/>
                  </a:lnTo>
                  <a:lnTo>
                    <a:pt x="191643" y="206311"/>
                  </a:lnTo>
                  <a:lnTo>
                    <a:pt x="99632" y="207645"/>
                  </a:lnTo>
                  <a:lnTo>
                    <a:pt x="953" y="207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98" name="Google Shape;698;p51"/>
            <p:cNvGrpSpPr/>
            <p:nvPr/>
          </p:nvGrpSpPr>
          <p:grpSpPr>
            <a:xfrm rot="-2230827">
              <a:off x="5739669" y="-2548515"/>
              <a:ext cx="464979" cy="10699683"/>
              <a:chOff x="3734850" y="-2845725"/>
              <a:chExt cx="465000" cy="10150200"/>
            </a:xfrm>
          </p:grpSpPr>
          <p:sp>
            <p:nvSpPr>
              <p:cNvPr id="699" name="Google Shape;699;p51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1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rgbClr val="B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1"/>
            <p:cNvGrpSpPr/>
            <p:nvPr/>
          </p:nvGrpSpPr>
          <p:grpSpPr>
            <a:xfrm rot="3618504">
              <a:off x="7673514" y="2854607"/>
              <a:ext cx="1368458" cy="3982352"/>
              <a:chOff x="3303935" y="-4915108"/>
              <a:chExt cx="1367993" cy="13608576"/>
            </a:xfrm>
          </p:grpSpPr>
          <p:sp>
            <p:nvSpPr>
              <p:cNvPr id="702" name="Google Shape;702;p51"/>
              <p:cNvSpPr/>
              <p:nvPr/>
            </p:nvSpPr>
            <p:spPr>
              <a:xfrm>
                <a:off x="3303935" y="-4915108"/>
                <a:ext cx="232500" cy="13548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1"/>
              <p:cNvSpPr/>
              <p:nvPr/>
            </p:nvSpPr>
            <p:spPr>
              <a:xfrm>
                <a:off x="3536728" y="-4854832"/>
                <a:ext cx="1135200" cy="13548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51"/>
          <p:cNvSpPr txBox="1">
            <a:spLocks noGrp="1"/>
          </p:cNvSpPr>
          <p:nvPr>
            <p:ph type="title"/>
          </p:nvPr>
        </p:nvSpPr>
        <p:spPr>
          <a:xfrm>
            <a:off x="249263" y="250027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E48B7F"/>
                </a:solidFill>
              </a:rPr>
              <a:t>Let’s Test Your Knowledge</a:t>
            </a:r>
            <a:endParaRPr dirty="0">
              <a:solidFill>
                <a:srgbClr val="E48B7F"/>
              </a:solidFill>
            </a:endParaRPr>
          </a:p>
        </p:txBody>
      </p:sp>
      <p:sp>
        <p:nvSpPr>
          <p:cNvPr id="706" name="Google Shape;706;p51"/>
          <p:cNvSpPr/>
          <p:nvPr/>
        </p:nvSpPr>
        <p:spPr>
          <a:xfrm rot="1283007">
            <a:off x="8704765" y="1820370"/>
            <a:ext cx="542226" cy="54194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1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1"/>
          <p:cNvSpPr/>
          <p:nvPr/>
        </p:nvSpPr>
        <p:spPr>
          <a:xfrm rot="9563391">
            <a:off x="2983381" y="713642"/>
            <a:ext cx="297437" cy="29743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1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13AC8-CDC1-8C28-2DDD-9BBEAD652F0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BE186-6BF1-BA5B-F20D-7F616605C9CD}"/>
              </a:ext>
            </a:extLst>
          </p:cNvPr>
          <p:cNvSpPr/>
          <p:nvPr/>
        </p:nvSpPr>
        <p:spPr>
          <a:xfrm rot="19574416">
            <a:off x="139231" y="1937194"/>
            <a:ext cx="3060453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SIMPLIFIED</a:t>
            </a:r>
          </a:p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FORMULA?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4F7372-828F-719B-799B-41A0DD9CF990}"/>
              </a:ext>
            </a:extLst>
          </p:cNvPr>
          <p:cNvSpPr/>
          <p:nvPr/>
        </p:nvSpPr>
        <p:spPr>
          <a:xfrm rot="19574416">
            <a:off x="1737510" y="2761566"/>
            <a:ext cx="287290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AUTO-ZERO?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5657F-C6EC-9189-BB48-7665699A4E90}"/>
              </a:ext>
            </a:extLst>
          </p:cNvPr>
          <p:cNvSpPr/>
          <p:nvPr/>
        </p:nvSpPr>
        <p:spPr>
          <a:xfrm rot="19574416">
            <a:off x="3261303" y="3267951"/>
            <a:ext cx="246413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REGULAR?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97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 Your Federal Formula Knowledge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507047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Student is married with a child who they support more than 50% with an AGI of $47,000. They indicated they filled a 1040 and filed a Schedule 1 as well. They did not select a federal means test benefit and selected "no" to being a dislocated worker. – What is the correct formula and calculation?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PT Sans" panose="020B0503020203020204" pitchFamily="34" charset="0"/>
              </a:rPr>
              <a:t>Regular Calculation/ Formula 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3" name="Picture 2" descr="Image result for thinking">
            <a:extLst>
              <a:ext uri="{FF2B5EF4-FFF2-40B4-BE49-F238E27FC236}">
                <a16:creationId xmlns:a16="http://schemas.microsoft.com/office/drawing/2014/main" id="{C9C9EAA2-01D5-E2EE-E1A8-C1766851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0" y="1559440"/>
            <a:ext cx="2872363" cy="19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 Your Federal Formula Knowledge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507047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The student is dependent and lives with their parents. The parent’s combined AGI is $26,000. The student did indicate on the FAFSA that their family received a means-tested federal benefit during 2021 and 2022 (23/24 FAFSA).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PT Sans" panose="020B0503020203020204" pitchFamily="34" charset="0"/>
              </a:rPr>
              <a:t>Auto Zero Calculation/ Formula 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2" descr="Image result for thinking">
            <a:extLst>
              <a:ext uri="{FF2B5EF4-FFF2-40B4-BE49-F238E27FC236}">
                <a16:creationId xmlns:a16="http://schemas.microsoft.com/office/drawing/2014/main" id="{52E6C70D-50D7-3BB7-D85C-6623747B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r="21825"/>
          <a:stretch/>
        </p:blipFill>
        <p:spPr bwMode="auto">
          <a:xfrm>
            <a:off x="6352726" y="1344795"/>
            <a:ext cx="2072702" cy="24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0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 Your Federal Formula Knowledge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507047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Student is married without children. Together the couple has a combined AGI of 22,000. They did file an IRS Form 1040 and did not schedule a Schedule 1.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PT Sans" panose="020B0503020203020204" pitchFamily="34" charset="0"/>
              </a:rPr>
              <a:t>Simplified Formula/ Formula B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PT Sans" panose="020B0503020203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PT Sans" panose="020B0503020203020204" pitchFamily="34" charset="0"/>
              </a:rPr>
              <a:t>*** Remember an independent student without dependents other than a spouse is not eligible for an automatic zero EFC.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3" name="Picture 2" descr="Why Smart Design Thinking is Needed for E-Commerce Business Needs | moni">
            <a:extLst>
              <a:ext uri="{FF2B5EF4-FFF2-40B4-BE49-F238E27FC236}">
                <a16:creationId xmlns:a16="http://schemas.microsoft.com/office/drawing/2014/main" id="{C0868C65-7702-0340-0B8F-EE878629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07" y="1573784"/>
            <a:ext cx="2954993" cy="20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1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calculate an EFC?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507047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Students/Parents typically do not know how it is determined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EFC perceived as the “gate keeper” for aid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Ex: “What is the maximum amount my family can make and still get Pell?”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Understanding how to calculate helps us explain how all pieces work together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4" descr="Image result for why">
            <a:extLst>
              <a:ext uri="{FF2B5EF4-FFF2-40B4-BE49-F238E27FC236}">
                <a16:creationId xmlns:a16="http://schemas.microsoft.com/office/drawing/2014/main" id="{05B181CD-88FA-4D25-AAFA-1996C4C7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73" y="1746017"/>
            <a:ext cx="2994907" cy="2003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035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219115" y="356685"/>
            <a:ext cx="48980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Get out your pre-filled FAFSA and your 9 Month EFC Formula Guide for 23-24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Regular Formula A - Dependent Student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Two Parts! Student and Parent (Income and Assets)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Remember! If the note on the sheet says (from line 24) or (Table 3) it’s asking for data from the Formula Guide.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If the note says (FAFSA/SAR #73) it’s asking for data from the FAFSA.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2F6C9-5BBD-ADE1-A975-FC155554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792" y="-12234"/>
            <a:ext cx="3909535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59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01DC9-6D33-6C62-C528-F7B82BF2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0" y="-12234"/>
            <a:ext cx="3909535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DEC46-BF59-3671-2100-03D5BD861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76" y="-12234"/>
            <a:ext cx="3900936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32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35708" y="351454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Parent’s Income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 and EFC Formula Guide.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7 before proceeding to Line 8.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C4745-5160-1973-6DA9-1FB1DA19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247" y="191794"/>
            <a:ext cx="45339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B32AF-34BE-1A33-9DC5-7947CC05FEC6}"/>
              </a:ext>
            </a:extLst>
          </p:cNvPr>
          <p:cNvSpPr txBox="1"/>
          <p:nvPr/>
        </p:nvSpPr>
        <p:spPr>
          <a:xfrm>
            <a:off x="7962925" y="772069"/>
            <a:ext cx="82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177,712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E885B-5AC3-A555-A18A-0DDBE2AB1A35}"/>
              </a:ext>
            </a:extLst>
          </p:cNvPr>
          <p:cNvSpPr txBox="1"/>
          <p:nvPr/>
        </p:nvSpPr>
        <p:spPr>
          <a:xfrm>
            <a:off x="7159344" y="1181744"/>
            <a:ext cx="82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39,640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25ABC-6C6C-4F6A-8209-8160A1DD31F8}"/>
              </a:ext>
            </a:extLst>
          </p:cNvPr>
          <p:cNvSpPr txBox="1"/>
          <p:nvPr/>
        </p:nvSpPr>
        <p:spPr>
          <a:xfrm>
            <a:off x="7143321" y="1640124"/>
            <a:ext cx="749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23,942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1555A-E266-E7DF-8D13-1535606586AF}"/>
              </a:ext>
            </a:extLst>
          </p:cNvPr>
          <p:cNvSpPr txBox="1"/>
          <p:nvPr/>
        </p:nvSpPr>
        <p:spPr>
          <a:xfrm>
            <a:off x="7984070" y="1907732"/>
            <a:ext cx="74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63,582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E26CB-251F-F80F-EA3E-AEB3AA9DE314}"/>
              </a:ext>
            </a:extLst>
          </p:cNvPr>
          <p:cNvSpPr txBox="1"/>
          <p:nvPr/>
        </p:nvSpPr>
        <p:spPr>
          <a:xfrm>
            <a:off x="7953497" y="2515514"/>
            <a:ext cx="93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177,712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68AA1-D51B-6EC8-C65B-AD73DE17E241}"/>
              </a:ext>
            </a:extLst>
          </p:cNvPr>
          <p:cNvSpPr txBox="1"/>
          <p:nvPr/>
        </p:nvSpPr>
        <p:spPr>
          <a:xfrm>
            <a:off x="8009555" y="2952717"/>
            <a:ext cx="82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21,000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84902-F934-86D4-4096-1491788AA40A}"/>
              </a:ext>
            </a:extLst>
          </p:cNvPr>
          <p:cNvSpPr txBox="1"/>
          <p:nvPr/>
        </p:nvSpPr>
        <p:spPr>
          <a:xfrm>
            <a:off x="7944834" y="3449831"/>
            <a:ext cx="82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198,712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97AC0-935B-4F04-5E51-BAEFB027FDAA}"/>
              </a:ext>
            </a:extLst>
          </p:cNvPr>
          <p:cNvSpPr txBox="1"/>
          <p:nvPr/>
        </p:nvSpPr>
        <p:spPr>
          <a:xfrm>
            <a:off x="8177555" y="405987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5803D8-0614-A762-96B3-C0D3DE7BE395}"/>
              </a:ext>
            </a:extLst>
          </p:cNvPr>
          <p:cNvSpPr txBox="1"/>
          <p:nvPr/>
        </p:nvSpPr>
        <p:spPr>
          <a:xfrm>
            <a:off x="7933512" y="4390731"/>
            <a:ext cx="89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198,712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2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Allowances Against Income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821" y="1102188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State and Other Tax Allowance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• This allowance aims to reflect estimated non-federal taxes and is calculated based on total income and state of residence. (Calculated on Tables 1 or 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Social Security Tax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• This allowance is designed to reflect actual federal payroll taxes (Social Security taxes plus Medicare taxes) and is calculated based on earnings from work. (Calculated on Table 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Income Protection Allowance (IPA)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• An allowance which accounts for the family’s basic living expenses. does not consider regional differences in the cost of living and assumes a low standard of living. (Calculated on Tables 4 or 5)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Employment Expense Allowance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• This allowance factors in expenses parents have because they work, such as clothing, meals, and transportation costs.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84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5" name="Google Shape;418;p40">
            <a:extLst>
              <a:ext uri="{FF2B5EF4-FFF2-40B4-BE49-F238E27FC236}">
                <a16:creationId xmlns:a16="http://schemas.microsoft.com/office/drawing/2014/main" id="{9D4F3C71-7A58-1455-508F-2BC96C0A03D1}"/>
              </a:ext>
            </a:extLst>
          </p:cNvPr>
          <p:cNvSpPr txBox="1">
            <a:spLocks/>
          </p:cNvSpPr>
          <p:nvPr/>
        </p:nvSpPr>
        <p:spPr>
          <a:xfrm>
            <a:off x="865625" y="1381075"/>
            <a:ext cx="77178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AutoNum type="arabicPeriod"/>
              <a:defRPr sz="1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lpha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roman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rabi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lpha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roman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rabi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lpha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roman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Definition of Need Analysis</a:t>
            </a:r>
          </a:p>
          <a:p>
            <a:pPr marL="0" indent="0">
              <a:buFont typeface="PT Sans"/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Font typeface="PT Sans"/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•  Expected Family Contribution (EFC)</a:t>
            </a:r>
          </a:p>
          <a:p>
            <a:pPr marL="0" indent="0">
              <a:buFont typeface="PT Sans"/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Font typeface="PT Sans"/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•  The 3 Calculations </a:t>
            </a:r>
          </a:p>
          <a:p>
            <a:pPr marL="0" indent="0">
              <a:buFont typeface="PT Sans"/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Font typeface="PT Sans"/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•  The 3 Formulas</a:t>
            </a:r>
          </a:p>
          <a:p>
            <a:pPr marL="0" indent="0">
              <a:buFont typeface="PT Sans"/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Font typeface="PT Sans"/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•  Calculating an EFC</a:t>
            </a:r>
          </a:p>
          <a:p>
            <a:pPr marL="0" indent="0">
              <a:buFont typeface="PT Sans"/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Font typeface="PT Sans"/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•  The Future of Need Analysis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0" y="395177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283987" y="1201516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Allowances against Parent’s Income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 and Tables 1, 3, 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14 before proceeding to Line 15.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Note the Marital Status on the FAFSA for line 13!!!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97663-B1D5-2BE7-36B4-F12040034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03" y="134644"/>
            <a:ext cx="4600575" cy="481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79119-593E-8647-1375-C22074DE2E1C}"/>
              </a:ext>
            </a:extLst>
          </p:cNvPr>
          <p:cNvSpPr txBox="1"/>
          <p:nvPr/>
        </p:nvSpPr>
        <p:spPr>
          <a:xfrm>
            <a:off x="8004841" y="1639589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3,032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B71E2-1388-461B-E033-0C713F2CC469}"/>
              </a:ext>
            </a:extLst>
          </p:cNvPr>
          <p:cNvSpPr txBox="1"/>
          <p:nvPr/>
        </p:nvSpPr>
        <p:spPr>
          <a:xfrm>
            <a:off x="7895391" y="664200"/>
            <a:ext cx="86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12,054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5D1E0-5A30-5828-6A24-738497067A4E}"/>
              </a:ext>
            </a:extLst>
          </p:cNvPr>
          <p:cNvSpPr txBox="1"/>
          <p:nvPr/>
        </p:nvSpPr>
        <p:spPr>
          <a:xfrm>
            <a:off x="8004841" y="118458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3,974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8B9E7-1FB9-68BB-D149-F6A623BDDBCB}"/>
              </a:ext>
            </a:extLst>
          </p:cNvPr>
          <p:cNvSpPr txBox="1"/>
          <p:nvPr/>
        </p:nvSpPr>
        <p:spPr>
          <a:xfrm>
            <a:off x="7970969" y="2018436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1,832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FAADA-D56B-8CCD-EB63-6BB29BEE2AF2}"/>
              </a:ext>
            </a:extLst>
          </p:cNvPr>
          <p:cNvSpPr txBox="1"/>
          <p:nvPr/>
        </p:nvSpPr>
        <p:spPr>
          <a:xfrm>
            <a:off x="7928599" y="2454084"/>
            <a:ext cx="780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28,980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4DE75-E7D9-78DF-8ACA-D549F3848D6F}"/>
              </a:ext>
            </a:extLst>
          </p:cNvPr>
          <p:cNvSpPr txBox="1"/>
          <p:nvPr/>
        </p:nvSpPr>
        <p:spPr>
          <a:xfrm>
            <a:off x="7845426" y="3962209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ED4CD-E074-9EFE-C52B-FF111C78376F}"/>
              </a:ext>
            </a:extLst>
          </p:cNvPr>
          <p:cNvSpPr txBox="1"/>
          <p:nvPr/>
        </p:nvSpPr>
        <p:spPr>
          <a:xfrm>
            <a:off x="7928599" y="4561445"/>
            <a:ext cx="73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54,572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3A649-88DD-1912-56D6-BF1D78E66CD3}"/>
              </a:ext>
            </a:extLst>
          </p:cNvPr>
          <p:cNvSpPr txBox="1"/>
          <p:nvPr/>
        </p:nvSpPr>
        <p:spPr>
          <a:xfrm>
            <a:off x="7996339" y="4245639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4,700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9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Parent’s Available Income 2021 (For use in the EFC)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Formula Guide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15 before proceeding to Line 16. 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5" name="Google Shape;417;p40">
            <a:extLst>
              <a:ext uri="{FF2B5EF4-FFF2-40B4-BE49-F238E27FC236}">
                <a16:creationId xmlns:a16="http://schemas.microsoft.com/office/drawing/2014/main" id="{D144469C-9E4B-E8CF-18DC-C47BAE795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Hand Calculation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6BD5C-8088-3D7B-66CC-453B03F5B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70"/>
          <a:stretch/>
        </p:blipFill>
        <p:spPr>
          <a:xfrm>
            <a:off x="4320319" y="1888646"/>
            <a:ext cx="4600575" cy="1860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3407A-20C7-D4A3-1103-B0AB5ECDA2A0}"/>
              </a:ext>
            </a:extLst>
          </p:cNvPr>
          <p:cNvSpPr txBox="1"/>
          <p:nvPr/>
        </p:nvSpPr>
        <p:spPr>
          <a:xfrm>
            <a:off x="7850630" y="3179230"/>
            <a:ext cx="89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144,140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C3BA6-D14A-1851-C650-DF25EEA54A86}"/>
              </a:ext>
            </a:extLst>
          </p:cNvPr>
          <p:cNvSpPr txBox="1"/>
          <p:nvPr/>
        </p:nvSpPr>
        <p:spPr>
          <a:xfrm>
            <a:off x="7879652" y="2343150"/>
            <a:ext cx="82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198,712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BB24A-E3F1-9DE2-17F5-B08470FE5FF7}"/>
              </a:ext>
            </a:extLst>
          </p:cNvPr>
          <p:cNvSpPr txBox="1"/>
          <p:nvPr/>
        </p:nvSpPr>
        <p:spPr>
          <a:xfrm>
            <a:off x="7892121" y="2732160"/>
            <a:ext cx="73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54,572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6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Allowances Against Assets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821" y="1102188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Education Savings and Asset Protection Allowance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• Designed to protect a portion of the family’s assets for the parents’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retirement, emergencies, and personal educational expenses (Calculated on Table 7)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Asset Conversion Rate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• The asset conversion rate is the amount of the parents’ assets that are assumed to be available to contribute towards the student’s educational costs.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63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35708" y="351454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497367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Parent’s Contribution from Assets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FAFSA, Formula Guide, and Tables 6 &amp; 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24 before proceeding to Line 25.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D303C-A333-EA3E-0B35-547D29358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545" y="105746"/>
            <a:ext cx="4648200" cy="468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8D389-1F7D-8034-397F-61ED8653EA56}"/>
              </a:ext>
            </a:extLst>
          </p:cNvPr>
          <p:cNvSpPr txBox="1"/>
          <p:nvPr/>
        </p:nvSpPr>
        <p:spPr>
          <a:xfrm>
            <a:off x="7962839" y="985622"/>
            <a:ext cx="842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902,000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5298C-02AC-CD09-5AE2-584A5DBD4885}"/>
              </a:ext>
            </a:extLst>
          </p:cNvPr>
          <p:cNvSpPr txBox="1"/>
          <p:nvPr/>
        </p:nvSpPr>
        <p:spPr>
          <a:xfrm>
            <a:off x="7519774" y="1899715"/>
            <a:ext cx="79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B93B6-F483-1F97-F758-24AA740DC83B}"/>
              </a:ext>
            </a:extLst>
          </p:cNvPr>
          <p:cNvSpPr txBox="1"/>
          <p:nvPr/>
        </p:nvSpPr>
        <p:spPr>
          <a:xfrm>
            <a:off x="8027705" y="2295007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8,000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B1AD4-64C4-8CCD-FC07-8E0F589D3DD0}"/>
              </a:ext>
            </a:extLst>
          </p:cNvPr>
          <p:cNvSpPr txBox="1"/>
          <p:nvPr/>
        </p:nvSpPr>
        <p:spPr>
          <a:xfrm>
            <a:off x="7892121" y="2629667"/>
            <a:ext cx="86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955,000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396DA-3FA5-4307-930B-8E6A42452AAE}"/>
              </a:ext>
            </a:extLst>
          </p:cNvPr>
          <p:cNvSpPr txBox="1"/>
          <p:nvPr/>
        </p:nvSpPr>
        <p:spPr>
          <a:xfrm>
            <a:off x="7962840" y="2995122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3E3A2-398E-2F11-DD41-7735BA162C60}"/>
              </a:ext>
            </a:extLst>
          </p:cNvPr>
          <p:cNvSpPr txBox="1"/>
          <p:nvPr/>
        </p:nvSpPr>
        <p:spPr>
          <a:xfrm>
            <a:off x="7879155" y="3474017"/>
            <a:ext cx="86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955,000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4A556-54D3-A5B9-6846-1BC1CE244850}"/>
              </a:ext>
            </a:extLst>
          </p:cNvPr>
          <p:cNvSpPr txBox="1"/>
          <p:nvPr/>
        </p:nvSpPr>
        <p:spPr>
          <a:xfrm>
            <a:off x="7910647" y="4265949"/>
            <a:ext cx="86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114,600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765B3-35C7-B940-9C06-2576087EB155}"/>
              </a:ext>
            </a:extLst>
          </p:cNvPr>
          <p:cNvSpPr txBox="1"/>
          <p:nvPr/>
        </p:nvSpPr>
        <p:spPr>
          <a:xfrm>
            <a:off x="7942127" y="538975"/>
            <a:ext cx="742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45,000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9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35708" y="351454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5" y="1204812"/>
            <a:ext cx="3544992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Parent’s Total Contribution for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FAFSA, Formula Guide, and Table 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28 before proceeding to Line 29. 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E5AC5-94C9-24ED-61E9-A3E1D8DBA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150" y="924154"/>
            <a:ext cx="4600575" cy="323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F6740-149A-A67A-F980-4559F93A3C60}"/>
              </a:ext>
            </a:extLst>
          </p:cNvPr>
          <p:cNvSpPr txBox="1"/>
          <p:nvPr/>
        </p:nvSpPr>
        <p:spPr>
          <a:xfrm>
            <a:off x="7884455" y="1290319"/>
            <a:ext cx="83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144,140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EE7A3-9B15-C0AE-0A55-3D5EFD2BF0B9}"/>
              </a:ext>
            </a:extLst>
          </p:cNvPr>
          <p:cNvSpPr txBox="1"/>
          <p:nvPr/>
        </p:nvSpPr>
        <p:spPr>
          <a:xfrm>
            <a:off x="7866358" y="1638163"/>
            <a:ext cx="83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114,600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6A2A0-6256-E1B7-52CB-B7A1606D452A}"/>
              </a:ext>
            </a:extLst>
          </p:cNvPr>
          <p:cNvSpPr txBox="1"/>
          <p:nvPr/>
        </p:nvSpPr>
        <p:spPr>
          <a:xfrm>
            <a:off x="7892121" y="1989738"/>
            <a:ext cx="86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258,740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DCFCE-A518-15AF-C500-8A583E5B4E51}"/>
              </a:ext>
            </a:extLst>
          </p:cNvPr>
          <p:cNvSpPr txBox="1"/>
          <p:nvPr/>
        </p:nvSpPr>
        <p:spPr>
          <a:xfrm>
            <a:off x="7839665" y="2432265"/>
            <a:ext cx="83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113,968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FD896-7F0B-44CE-F4F7-91388C20FD3A}"/>
              </a:ext>
            </a:extLst>
          </p:cNvPr>
          <p:cNvSpPr txBox="1"/>
          <p:nvPr/>
        </p:nvSpPr>
        <p:spPr>
          <a:xfrm>
            <a:off x="8041221" y="295830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1D472-2C9A-9593-E04E-A6CB67406456}"/>
              </a:ext>
            </a:extLst>
          </p:cNvPr>
          <p:cNvSpPr txBox="1"/>
          <p:nvPr/>
        </p:nvSpPr>
        <p:spPr>
          <a:xfrm>
            <a:off x="7884456" y="3414326"/>
            <a:ext cx="791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56,984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C0AC4-38B5-43CA-6B8A-72287FDF4C49}"/>
              </a:ext>
            </a:extLst>
          </p:cNvPr>
          <p:cNvSpPr txBox="1"/>
          <p:nvPr/>
        </p:nvSpPr>
        <p:spPr>
          <a:xfrm>
            <a:off x="391365" y="3522380"/>
            <a:ext cx="2888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1. 258,740 – 38,300 = 220,440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2. 220,440 x 47% = 103,607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3. 103, 607 + 10,361 = 113,968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6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35708" y="351454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Student’s Income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 and the Formula Guide.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35 before proceeding to Line 36. 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14A7A-F97B-8A6D-4ED6-3E444C52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37" y="778954"/>
            <a:ext cx="4581525" cy="385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2DE7B-A4F5-D392-7D30-2715ECD72648}"/>
              </a:ext>
            </a:extLst>
          </p:cNvPr>
          <p:cNvSpPr txBox="1"/>
          <p:nvPr/>
        </p:nvSpPr>
        <p:spPr>
          <a:xfrm>
            <a:off x="7966141" y="3157754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6,398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0149F-DE52-CF1E-A608-0BB661E4DB09}"/>
              </a:ext>
            </a:extLst>
          </p:cNvPr>
          <p:cNvSpPr txBox="1"/>
          <p:nvPr/>
        </p:nvSpPr>
        <p:spPr>
          <a:xfrm>
            <a:off x="8020456" y="2708405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8D93D-E008-64C0-0386-086071121DBE}"/>
              </a:ext>
            </a:extLst>
          </p:cNvPr>
          <p:cNvSpPr txBox="1"/>
          <p:nvPr/>
        </p:nvSpPr>
        <p:spPr>
          <a:xfrm>
            <a:off x="8020455" y="3679281"/>
            <a:ext cx="71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A7944-2758-B45A-B125-6F2219E27D69}"/>
              </a:ext>
            </a:extLst>
          </p:cNvPr>
          <p:cNvSpPr txBox="1"/>
          <p:nvPr/>
        </p:nvSpPr>
        <p:spPr>
          <a:xfrm>
            <a:off x="7966141" y="160967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6,398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C96A4-69F4-2093-E09B-785FEEA87575}"/>
              </a:ext>
            </a:extLst>
          </p:cNvPr>
          <p:cNvSpPr txBox="1"/>
          <p:nvPr/>
        </p:nvSpPr>
        <p:spPr>
          <a:xfrm>
            <a:off x="7980632" y="2214102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6,398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18DAE-87B7-3854-DF7D-8C0F4F013D8B}"/>
              </a:ext>
            </a:extLst>
          </p:cNvPr>
          <p:cNvSpPr txBox="1"/>
          <p:nvPr/>
        </p:nvSpPr>
        <p:spPr>
          <a:xfrm>
            <a:off x="7966141" y="1238826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6,398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A3FDA-2386-55FD-B5C4-8D7DC7E0A24C}"/>
              </a:ext>
            </a:extLst>
          </p:cNvPr>
          <p:cNvSpPr txBox="1"/>
          <p:nvPr/>
        </p:nvSpPr>
        <p:spPr>
          <a:xfrm>
            <a:off x="7980632" y="4033054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6,398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0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35708" y="351454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Allowances Against Student Income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FAFSA, Formula Guide, and Tables 2 &amp; 3.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41 before proceeding to Line 42. 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CF710-2686-8D06-7FF1-5385C2E34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269" y="1008766"/>
            <a:ext cx="4572000" cy="3305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53ED9C-9619-D075-383A-A1405730A28E}"/>
              </a:ext>
            </a:extLst>
          </p:cNvPr>
          <p:cNvSpPr txBox="1"/>
          <p:nvPr/>
        </p:nvSpPr>
        <p:spPr>
          <a:xfrm>
            <a:off x="8031237" y="190500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3B8860-62B3-D3E2-97C1-D1C6F3C9A6D6}"/>
              </a:ext>
            </a:extLst>
          </p:cNvPr>
          <p:cNvSpPr txBox="1"/>
          <p:nvPr/>
        </p:nvSpPr>
        <p:spPr>
          <a:xfrm>
            <a:off x="8031236" y="1526153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81857-BA16-60E9-D421-AAE86B28B1CC}"/>
              </a:ext>
            </a:extLst>
          </p:cNvPr>
          <p:cNvSpPr txBox="1"/>
          <p:nvPr/>
        </p:nvSpPr>
        <p:spPr>
          <a:xfrm>
            <a:off x="8031236" y="234327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489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F4ED5-3218-EBB3-6997-EC32F4CD5C03}"/>
              </a:ext>
            </a:extLst>
          </p:cNvPr>
          <p:cNvSpPr txBox="1"/>
          <p:nvPr/>
        </p:nvSpPr>
        <p:spPr>
          <a:xfrm>
            <a:off x="8004805" y="3183710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E00B85-B4E7-4EBE-A834-F2BE095CA98A}"/>
              </a:ext>
            </a:extLst>
          </p:cNvPr>
          <p:cNvSpPr txBox="1"/>
          <p:nvPr/>
        </p:nvSpPr>
        <p:spPr>
          <a:xfrm>
            <a:off x="7933512" y="3841022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8,153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5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988893" y="350637"/>
            <a:ext cx="51662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Student’s Contribution From Income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Formula Guide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44 before proceeding to Line 45.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31241-8EE8-1A05-1139-4C89F3F5A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981" y="1576488"/>
            <a:ext cx="4600575" cy="236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9A9B6-5920-317E-1100-B4DE6AE48704}"/>
              </a:ext>
            </a:extLst>
          </p:cNvPr>
          <p:cNvSpPr txBox="1"/>
          <p:nvPr/>
        </p:nvSpPr>
        <p:spPr>
          <a:xfrm>
            <a:off x="7882103" y="1977046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6,398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6280D-ED7B-CA33-2C3F-31E220B97697}"/>
              </a:ext>
            </a:extLst>
          </p:cNvPr>
          <p:cNvSpPr txBox="1"/>
          <p:nvPr/>
        </p:nvSpPr>
        <p:spPr>
          <a:xfrm>
            <a:off x="7882102" y="2364496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8,153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01393-69A9-993D-6AE2-947BEE22BDF2}"/>
              </a:ext>
            </a:extLst>
          </p:cNvPr>
          <p:cNvSpPr txBox="1"/>
          <p:nvPr/>
        </p:nvSpPr>
        <p:spPr>
          <a:xfrm>
            <a:off x="7892121" y="2700605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-1,755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E3DB7-F1EF-B4EB-595B-8795F6AFA8CF}"/>
              </a:ext>
            </a:extLst>
          </p:cNvPr>
          <p:cNvSpPr txBox="1"/>
          <p:nvPr/>
        </p:nvSpPr>
        <p:spPr>
          <a:xfrm>
            <a:off x="8002338" y="3412804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910854" y="332515"/>
            <a:ext cx="50747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Student’s Contribution From Assets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FAFSA &amp; Formula guide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Check your answer on Line 50 before proceeding to Line 51.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B16F5-A353-43FE-FF51-ECD7E6CA7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903" y="1374363"/>
            <a:ext cx="4533900" cy="2952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D6A13-FC36-18C4-8594-62A2B61DCF70}"/>
              </a:ext>
            </a:extLst>
          </p:cNvPr>
          <p:cNvSpPr txBox="1"/>
          <p:nvPr/>
        </p:nvSpPr>
        <p:spPr>
          <a:xfrm>
            <a:off x="7892121" y="1747466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01B15-CC33-0790-66DB-75318F811120}"/>
              </a:ext>
            </a:extLst>
          </p:cNvPr>
          <p:cNvSpPr txBox="1"/>
          <p:nvPr/>
        </p:nvSpPr>
        <p:spPr>
          <a:xfrm>
            <a:off x="7877850" y="2268605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08F10-48A6-C348-B1C9-6FC0A6A44CBD}"/>
              </a:ext>
            </a:extLst>
          </p:cNvPr>
          <p:cNvSpPr txBox="1"/>
          <p:nvPr/>
        </p:nvSpPr>
        <p:spPr>
          <a:xfrm>
            <a:off x="7856692" y="2788925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A8AE7-D17E-AB03-F329-F32BEFBEBC32}"/>
              </a:ext>
            </a:extLst>
          </p:cNvPr>
          <p:cNvSpPr txBox="1"/>
          <p:nvPr/>
        </p:nvSpPr>
        <p:spPr>
          <a:xfrm>
            <a:off x="7877850" y="3271283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48BDF-D2DD-A21D-C343-0BDDC76BF0A7}"/>
              </a:ext>
            </a:extLst>
          </p:cNvPr>
          <p:cNvSpPr txBox="1"/>
          <p:nvPr/>
        </p:nvSpPr>
        <p:spPr>
          <a:xfrm>
            <a:off x="8147596" y="3875380"/>
            <a:ext cx="78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4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910854" y="351454"/>
            <a:ext cx="50747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Hand Calculation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PT Sans" panose="020B0503020203020204" pitchFamily="34" charset="0"/>
              </a:rPr>
              <a:t>Expected Family Contribution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Reference Formula Guide Pgs. 9-10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01F12-9179-F006-9C18-BC90BAE7B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86" y="1427065"/>
            <a:ext cx="4552950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C5CCD-D9AD-D247-2122-E561B3B2516A}"/>
              </a:ext>
            </a:extLst>
          </p:cNvPr>
          <p:cNvSpPr txBox="1"/>
          <p:nvPr/>
        </p:nvSpPr>
        <p:spPr>
          <a:xfrm>
            <a:off x="7933234" y="1884858"/>
            <a:ext cx="737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56,984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905A5-DF34-B3DB-3A63-1DAEB00DCD92}"/>
              </a:ext>
            </a:extLst>
          </p:cNvPr>
          <p:cNvSpPr txBox="1"/>
          <p:nvPr/>
        </p:nvSpPr>
        <p:spPr>
          <a:xfrm>
            <a:off x="8031237" y="2292162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C84B2-D0C5-1004-9040-42C638A96DE1}"/>
              </a:ext>
            </a:extLst>
          </p:cNvPr>
          <p:cNvSpPr txBox="1"/>
          <p:nvPr/>
        </p:nvSpPr>
        <p:spPr>
          <a:xfrm>
            <a:off x="8083187" y="2710481"/>
            <a:ext cx="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232E2-FA91-C6E2-3854-347343C2424C}"/>
              </a:ext>
            </a:extLst>
          </p:cNvPr>
          <p:cNvSpPr txBox="1"/>
          <p:nvPr/>
        </p:nvSpPr>
        <p:spPr>
          <a:xfrm>
            <a:off x="7944967" y="3311147"/>
            <a:ext cx="801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57,384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1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Need Analysis?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445691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Definition: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process of determining the student's Expected Family Contribution (EFC) based on the formula established by Congress.  Also known as Federal Need Analysis Methodology and Federal Methodology, or FM.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3" name="Picture 6" descr="Image result for magnifying glass numbers">
            <a:extLst>
              <a:ext uri="{FF2B5EF4-FFF2-40B4-BE49-F238E27FC236}">
                <a16:creationId xmlns:a16="http://schemas.microsoft.com/office/drawing/2014/main" id="{F52D3264-BCBA-45FD-8113-791BB543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07" y="1873270"/>
            <a:ext cx="3199514" cy="1688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30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659181" y="366176"/>
            <a:ext cx="58256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Future of Need Analysis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4688119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Replacing the Expected Family Contribution (EFC) with the Student Aid Index (SAI)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PT Sans" panose="020B0503020203020204" pitchFamily="34" charset="0"/>
              </a:rPr>
              <a:t>• -1500 SAI will not allow for packaging over COA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New Pell Grant methodology relies heavily on poverty guidelines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• Number in college is no longer considered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1026" name="Picture 2" descr="1,827 Whats Next Images, Stock Photos &amp; Vectors | Shutterstock">
            <a:extLst>
              <a:ext uri="{FF2B5EF4-FFF2-40B4-BE49-F238E27FC236}">
                <a16:creationId xmlns:a16="http://schemas.microsoft.com/office/drawing/2014/main" id="{807379BC-8FFE-1B79-51C6-B537B860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2912" r="1701" b="17857"/>
          <a:stretch/>
        </p:blipFill>
        <p:spPr bwMode="auto">
          <a:xfrm>
            <a:off x="5511665" y="2124623"/>
            <a:ext cx="3303724" cy="1708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01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1659181" y="366176"/>
            <a:ext cx="58256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Future of Need Analysis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4688119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Question regarding housing arrangement (i.e., on campus, off campus, with parent) has been removed.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Applicants will be asked to provide consent to use new IRS Direct Data Exchange (DDX), which will replace the IRS Data Retrieval Tool (DRT)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indent="0">
              <a:buNone/>
            </a:pPr>
            <a:r>
              <a:rPr lang="en-US" sz="1600" dirty="0"/>
              <a:t>• SAI to begin with 24-25 FAFSA Opening December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AC23326-54F5-FFDF-2E5E-6AAEDDA07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75" y="1130759"/>
            <a:ext cx="2067746" cy="3500005"/>
          </a:xfrm>
          <a:prstGeom prst="rect">
            <a:avLst/>
          </a:prstGeom>
        </p:spPr>
      </p:pic>
      <p:pic>
        <p:nvPicPr>
          <p:cNvPr id="7" name="Graphic 6" descr="Arrow: Counter-clockwise curve outline">
            <a:extLst>
              <a:ext uri="{FF2B5EF4-FFF2-40B4-BE49-F238E27FC236}">
                <a16:creationId xmlns:a16="http://schemas.microsoft.com/office/drawing/2014/main" id="{F76AB267-B58B-A07A-9814-5AC498921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14502">
            <a:off x="7896400" y="2061497"/>
            <a:ext cx="1085037" cy="1085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81B3C-CA6A-EA72-AE7B-8D2CF62A6D4D}"/>
              </a:ext>
            </a:extLst>
          </p:cNvPr>
          <p:cNvSpPr txBox="1"/>
          <p:nvPr/>
        </p:nvSpPr>
        <p:spPr>
          <a:xfrm>
            <a:off x="8319621" y="2924359"/>
            <a:ext cx="80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0"/>
              </a:rPr>
              <a:t>Draft SAI &amp; Pell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98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2316040" y="351454"/>
            <a:ext cx="4511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Thoughts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3846693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A myriad of elements go into the EFC! You can’t “guesstimate” what someone’s EFC would be just by asking income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T Sans" panose="020B0503020203020204" pitchFamily="34" charset="0"/>
              </a:rPr>
              <a:t>• Having a strong foundation of how the EFC works will help you know if a professional judgment will help a student and how to best explain to families how the EFC was derived.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2" descr="Image result for final thoughts">
            <a:extLst>
              <a:ext uri="{FF2B5EF4-FFF2-40B4-BE49-F238E27FC236}">
                <a16:creationId xmlns:a16="http://schemas.microsoft.com/office/drawing/2014/main" id="{BAEABC27-DAEA-5610-F651-BF0C565E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24" y="1267429"/>
            <a:ext cx="3253246" cy="260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96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Definition of Need Analysis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Expected Family Contribution (EFC)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The 3 Calculations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The 3 Formulas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Calculating an EFC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The Future of Need Analysis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733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</a:t>
            </a:r>
            <a:r>
              <a:rPr lang="en-US" sz="1800" dirty="0">
                <a:hlinkClick r:id="rId4"/>
              </a:rPr>
              <a:t>23-24 FAFSA </a:t>
            </a:r>
            <a:endParaRPr lang="en-US" sz="18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</a:t>
            </a:r>
            <a:r>
              <a:rPr lang="en-US" sz="1800" dirty="0">
                <a:hlinkClick r:id="rId5"/>
              </a:rPr>
              <a:t>THE EFC FORMULA GUIDE, 2023–2024</a:t>
            </a:r>
            <a:endParaRPr lang="en-US" sz="18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 </a:t>
            </a:r>
            <a:r>
              <a:rPr lang="en-US" sz="1800" dirty="0">
                <a:hlinkClick r:id="rId6"/>
              </a:rPr>
              <a:t>22-23 NASFAA Credential Study Guide- Need Analysis</a:t>
            </a:r>
            <a:endParaRPr lang="en-US" sz="18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• </a:t>
            </a:r>
            <a:r>
              <a:rPr lang="en-US" sz="1800" dirty="0">
                <a:hlinkClick r:id="rId7"/>
              </a:rPr>
              <a:t>Federal Student Aid: Need Analysis Formulas and Expected Family Contribution</a:t>
            </a:r>
            <a:endParaRPr lang="en-US" sz="18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hlinkClick r:id="rId8"/>
              </a:rPr>
              <a:t>•  2024 – 2025 DRAFT Pell Eligibility and SAI Guide</a:t>
            </a:r>
            <a:endParaRPr lang="en-US" sz="1800"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912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100800" y="1015293"/>
            <a:ext cx="4554977" cy="69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Evaluation</a:t>
            </a:r>
            <a:endParaRPr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Expected Family Contribution (EFC)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445691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T Sans" panose="020B0503020203020204" pitchFamily="34" charset="0"/>
              </a:rPr>
              <a:t>Measure of how much the student and his or her family can be expected to contribute to the cost of the student’s education for the year.</a:t>
            </a:r>
          </a:p>
          <a:p>
            <a:pPr algn="ctr">
              <a:buNone/>
            </a:pPr>
            <a:endParaRPr lang="en-US" sz="1800" dirty="0">
              <a:latin typeface="PT Sans" panose="020B05030202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None/>
            </a:pPr>
            <a:r>
              <a:rPr lang="en-US" sz="1800" dirty="0"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of Attendance</a:t>
            </a:r>
          </a:p>
          <a:p>
            <a:pPr algn="ctr">
              <a:buNone/>
            </a:pPr>
            <a:r>
              <a:rPr lang="en-US" sz="1800" u="sng" dirty="0"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(minus) EFC</a:t>
            </a:r>
          </a:p>
          <a:p>
            <a:pPr algn="ctr">
              <a:buNone/>
            </a:pPr>
            <a:r>
              <a:rPr lang="en-US" sz="1800" dirty="0"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</a:p>
          <a:p>
            <a:pPr>
              <a:buNone/>
            </a:pPr>
            <a:endParaRPr lang="en-US" sz="1800" dirty="0">
              <a:latin typeface="PT Sans" panose="020B05030202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EFC determines:</a:t>
            </a:r>
          </a:p>
          <a:p>
            <a:pPr>
              <a:buNone/>
            </a:pPr>
            <a:r>
              <a:rPr lang="en-US" sz="1800" dirty="0"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Pell eligibility</a:t>
            </a:r>
          </a:p>
          <a:p>
            <a:pPr>
              <a:buNone/>
            </a:pPr>
            <a:r>
              <a:rPr lang="en-US" sz="1800" dirty="0"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Need versus non-need-based aid</a:t>
            </a:r>
          </a:p>
          <a:p>
            <a:pPr algn="ctr">
              <a:buNone/>
            </a:pPr>
            <a:endParaRPr lang="en-US" sz="2000" dirty="0">
              <a:latin typeface="PT Sans" panose="020B05030202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T Sans" panose="020B0503020203020204" pitchFamily="34" charset="0"/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2" descr="Image result for family">
            <a:extLst>
              <a:ext uri="{FF2B5EF4-FFF2-40B4-BE49-F238E27FC236}">
                <a16:creationId xmlns:a16="http://schemas.microsoft.com/office/drawing/2014/main" id="{1CA6C209-793D-6C45-A926-19991CC0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72" y="1818632"/>
            <a:ext cx="2926110" cy="1794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65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Expected Family Contribution (EFC)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4" y="1228675"/>
            <a:ext cx="3281259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FAFSA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PT Sans" panose="020B050302020302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T Sans" panose="020B0503020203020204" pitchFamily="34" charset="0"/>
              </a:rPr>
              <a:t>FAFSA on the Web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T Sans" panose="020B0503020203020204" pitchFamily="34" charset="0"/>
              </a:rPr>
              <a:t>Mailing a paper FAFSA to the Central Processing System (CPS).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3" name="Picture 2" descr="Image result for formulas">
            <a:extLst>
              <a:ext uri="{FF2B5EF4-FFF2-40B4-BE49-F238E27FC236}">
                <a16:creationId xmlns:a16="http://schemas.microsoft.com/office/drawing/2014/main" id="{3BFBFCDE-FB68-F277-F04E-DC808072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1" y="3561932"/>
            <a:ext cx="2741787" cy="921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18;p40">
            <a:extLst>
              <a:ext uri="{FF2B5EF4-FFF2-40B4-BE49-F238E27FC236}">
                <a16:creationId xmlns:a16="http://schemas.microsoft.com/office/drawing/2014/main" id="{894F0FED-1D4B-25C5-82DE-A773EAAE180B}"/>
              </a:ext>
            </a:extLst>
          </p:cNvPr>
          <p:cNvSpPr txBox="1">
            <a:spLocks/>
          </p:cNvSpPr>
          <p:nvPr/>
        </p:nvSpPr>
        <p:spPr>
          <a:xfrm>
            <a:off x="3849456" y="1241169"/>
            <a:ext cx="3919506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AutoNum type="arabicPeriod"/>
              <a:defRPr sz="1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lpha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roman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rabi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lpha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roman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rabi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alpha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AutoNum type="romanLcPeriod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Parent’s &amp; Student’s Income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Allowances Against Parent’s Income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PT Sans" panose="020B0503020203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Parent’s &amp; Student’s Assets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PT Sans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 Allowances Against Parent’s Assets are part of the calculation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PT Sans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10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EFC Formula Worksheet should be used?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4" y="1228675"/>
            <a:ext cx="4670048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Formula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	 • For dependent students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Formula 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	 • For independent students without 	dependents (other than a spouse)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Formula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	• For independent students with 	dependents (other than a spouse)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4" descr="Image result for formulas">
            <a:extLst>
              <a:ext uri="{FF2B5EF4-FFF2-40B4-BE49-F238E27FC236}">
                <a16:creationId xmlns:a16="http://schemas.microsoft.com/office/drawing/2014/main" id="{13A5DC23-AB00-FB8C-21DE-7777CBBD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85" y="1876157"/>
            <a:ext cx="2149754" cy="214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4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EFC  Calculations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4" y="1228675"/>
            <a:ext cx="4670048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There are 3 special EFC Calculations for each Formula (A,B, or 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Regular Formula: Takes BOTH income &amp; assets into account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Simplified Formula (SF):Takes only income into account, not assets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Auto-Zero EFC: Student’s EFC is automatically zero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3" name="Picture 4" descr="Image result for calculations">
            <a:extLst>
              <a:ext uri="{FF2B5EF4-FFF2-40B4-BE49-F238E27FC236}">
                <a16:creationId xmlns:a16="http://schemas.microsoft.com/office/drawing/2014/main" id="{290C8ACE-F5BA-C35C-674E-C0F86C07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70" y="1849739"/>
            <a:ext cx="2982230" cy="1544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95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Regular Formula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4" y="1228675"/>
            <a:ext cx="4670048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Full data element formula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Includes contribution from available income and assets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Allowances protect portions of income and assets from use for EFC Calculation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T Sans" panose="020B0503020203020204" pitchFamily="34" charset="0"/>
              </a:rPr>
              <a:t>• Equal distribution of calculated amount of available family resources among all family members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2" descr="4 principles for unlocking the full potential of research data">
            <a:extLst>
              <a:ext uri="{FF2B5EF4-FFF2-40B4-BE49-F238E27FC236}">
                <a16:creationId xmlns:a16="http://schemas.microsoft.com/office/drawing/2014/main" id="{7C78CE85-52DF-A20F-9B9B-5EC8F8F26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3" y="1761035"/>
            <a:ext cx="3242858" cy="162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35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4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Simplified Formula</a:t>
            </a:r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601554" y="1204812"/>
            <a:ext cx="5070476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PT Sans" panose="020B0503020203020204" pitchFamily="34" charset="0"/>
              </a:rPr>
              <a:t>How does a student qualify for SF?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PT Sans" panose="020B0503020203020204" pitchFamily="34" charset="0"/>
              </a:rPr>
              <a:t>Must have income (AGI/wages) of $49,999.00 or less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AND (only 1 needed)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Filed a 1040 but did not file a Schedule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Filed a tax form from a Trust Territory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Were not required to file any income tax return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 Qualify for a federal means test benefit program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PT Sans" panose="020B0503020203020204" pitchFamily="34" charset="0"/>
              </a:rPr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T Sans" panose="020B0503020203020204" pitchFamily="34" charset="0"/>
              </a:rPr>
              <a:t>Be a dislocated worker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3" name="Picture 2" descr="Image result for family">
            <a:extLst>
              <a:ext uri="{FF2B5EF4-FFF2-40B4-BE49-F238E27FC236}">
                <a16:creationId xmlns:a16="http://schemas.microsoft.com/office/drawing/2014/main" id="{A97360FC-F920-2261-9F2F-0BBFD5E2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26" y="1880976"/>
            <a:ext cx="2873402" cy="19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9407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ndy Buffet for your Wedding by Slidesgo">
  <a:themeElements>
    <a:clrScheme name="Simple Light">
      <a:dk1>
        <a:srgbClr val="E48B7F"/>
      </a:dk1>
      <a:lt1>
        <a:srgbClr val="FFDFD9"/>
      </a:lt1>
      <a:dk2>
        <a:srgbClr val="6C93A1"/>
      </a:dk2>
      <a:lt2>
        <a:srgbClr val="FFFCF9"/>
      </a:lt2>
      <a:accent1>
        <a:srgbClr val="B6CF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3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2020</Words>
  <Application>Microsoft Office PowerPoint</Application>
  <PresentationFormat>On-screen Show (16:9)</PresentationFormat>
  <Paragraphs>372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Poppins</vt:lpstr>
      <vt:lpstr>PT Sans</vt:lpstr>
      <vt:lpstr>Candy Buffet for your Wedding by Slidesgo</vt:lpstr>
      <vt:lpstr>Need Analysis:  Understanding the the EFC</vt:lpstr>
      <vt:lpstr>Overview</vt:lpstr>
      <vt:lpstr>What is Need Analysis?</vt:lpstr>
      <vt:lpstr>Expected Family Contribution (EFC)</vt:lpstr>
      <vt:lpstr>Expected Family Contribution (EFC)</vt:lpstr>
      <vt:lpstr>Which EFC Formula Worksheet should be used?</vt:lpstr>
      <vt:lpstr>EFC  Calculations</vt:lpstr>
      <vt:lpstr>Regular Formula</vt:lpstr>
      <vt:lpstr>Simplified Formula</vt:lpstr>
      <vt:lpstr>Auto-Zero EFC</vt:lpstr>
      <vt:lpstr>Let’s Test Your Knowledge</vt:lpstr>
      <vt:lpstr>Test Your Federal Formula Knowledge</vt:lpstr>
      <vt:lpstr>Test Your Federal Formula Knowledge</vt:lpstr>
      <vt:lpstr>Test Your Federal Formula Knowledge</vt:lpstr>
      <vt:lpstr>Why calculate an EFC?</vt:lpstr>
      <vt:lpstr>FAFSA Hand Calculation</vt:lpstr>
      <vt:lpstr>PowerPoint Presentation</vt:lpstr>
      <vt:lpstr>FAFSA Hand Calculation</vt:lpstr>
      <vt:lpstr>Allowances Against Income</vt:lpstr>
      <vt:lpstr>FAFSA Hand Calculation</vt:lpstr>
      <vt:lpstr>FAFSA Hand Calculation</vt:lpstr>
      <vt:lpstr>Allowances Against Assets</vt:lpstr>
      <vt:lpstr>FAFSA Hand Calculation</vt:lpstr>
      <vt:lpstr>FAFSA Hand Calculation</vt:lpstr>
      <vt:lpstr>FAFSA Hand Calculation</vt:lpstr>
      <vt:lpstr>FAFSA Hand Calculation</vt:lpstr>
      <vt:lpstr>FAFSA Hand Calculation</vt:lpstr>
      <vt:lpstr>FAFSA Hand Calculation</vt:lpstr>
      <vt:lpstr>FAFSA Hand Calculation</vt:lpstr>
      <vt:lpstr>The Future of Need Analysis</vt:lpstr>
      <vt:lpstr>The Future of Need Analysis</vt:lpstr>
      <vt:lpstr>Final Thoughts</vt:lpstr>
      <vt:lpstr>Conclusion</vt:lpstr>
      <vt:lpstr>Resources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Buffet for your Wedding</dc:title>
  <dc:creator>Holder, Deanna K</dc:creator>
  <cp:lastModifiedBy>Gordon, Sarah L</cp:lastModifiedBy>
  <cp:revision>37</cp:revision>
  <dcterms:modified xsi:type="dcterms:W3CDTF">2023-04-19T15:14:41Z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5EE5BDEB-4E7D-445C-867C-C4591277E640</vt:lpwstr>
  </property>
  <property fmtid="{D5CDD505-2E9C-101B-9397-08002B2CF9AE}" pid="3" name="ArticulatePath">
    <vt:lpwstr>Day 1-Candy Buffet for your Wedding by Slidesgo</vt:lpwstr>
  </property>
</Properties>
</file>