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84" r:id="rId1"/>
  </p:sldMasterIdLst>
  <p:notesMasterIdLst>
    <p:notesMasterId r:id="rId35"/>
  </p:notesMasterIdLst>
  <p:sldIdLst>
    <p:sldId id="256" r:id="rId2"/>
    <p:sldId id="257" r:id="rId3"/>
    <p:sldId id="258" r:id="rId4"/>
    <p:sldId id="298" r:id="rId5"/>
    <p:sldId id="259" r:id="rId6"/>
    <p:sldId id="299" r:id="rId7"/>
    <p:sldId id="260" r:id="rId8"/>
    <p:sldId id="262" r:id="rId9"/>
    <p:sldId id="294" r:id="rId10"/>
    <p:sldId id="303" r:id="rId11"/>
    <p:sldId id="263" r:id="rId12"/>
    <p:sldId id="295" r:id="rId13"/>
    <p:sldId id="266" r:id="rId14"/>
    <p:sldId id="296" r:id="rId15"/>
    <p:sldId id="268" r:id="rId16"/>
    <p:sldId id="300" r:id="rId17"/>
    <p:sldId id="271" r:id="rId18"/>
    <p:sldId id="269" r:id="rId19"/>
    <p:sldId id="272" r:id="rId20"/>
    <p:sldId id="304" r:id="rId21"/>
    <p:sldId id="305" r:id="rId22"/>
    <p:sldId id="306" r:id="rId23"/>
    <p:sldId id="279" r:id="rId24"/>
    <p:sldId id="283" r:id="rId25"/>
    <p:sldId id="284" r:id="rId26"/>
    <p:sldId id="302" r:id="rId27"/>
    <p:sldId id="308" r:id="rId28"/>
    <p:sldId id="310" r:id="rId29"/>
    <p:sldId id="312" r:id="rId30"/>
    <p:sldId id="307" r:id="rId31"/>
    <p:sldId id="313" r:id="rId32"/>
    <p:sldId id="277" r:id="rId33"/>
    <p:sldId id="309" r:id="rId34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888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BF3969D-6ABD-4547-B8BC-16076521C7A3}">
  <a:tblStyle styleId="{DBF3969D-6ABD-4547-B8BC-16076521C7A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1637" autoAdjust="0"/>
  </p:normalViewPr>
  <p:slideViewPr>
    <p:cSldViewPr snapToGrid="0">
      <p:cViewPr varScale="1">
        <p:scale>
          <a:sx n="120" d="100"/>
          <a:sy n="120" d="100"/>
        </p:scale>
        <p:origin x="79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gdbd1a9dd45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1" name="Google Shape;401;gdbd1a9dd45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gdf24ac4da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5" name="Google Shape;415;gdf24ac4da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Can borrow up to COA minus other aid, no aggregate limit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Student’s biological or adoptive mother or father, even if that parents information is not or would not be provided on the FAFSA due to separation or divorce; or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 stepparent, if the student’s biological parent has remarried at the time the FAFSA is file AND the stepparent’s income/assets would be taken into account when calculating the student’s EFC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555555"/>
                </a:solidFill>
                <a:latin typeface="Open Sans Light"/>
              </a:rPr>
              <a:t>Appeal/Endorser available for those who do not initially meet credit requirements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555555"/>
                </a:solidFill>
                <a:latin typeface="Open Sans Light"/>
              </a:rPr>
              <a:t>PLUS credit counseling required for approved appeals/endorsed loans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Origination Fee: </a:t>
            </a:r>
            <a:r>
              <a:rPr lang="en-US" sz="1100" dirty="0">
                <a:solidFill>
                  <a:srgbClr val="555555"/>
                </a:solidFill>
                <a:latin typeface="Open Sans Light"/>
              </a:rPr>
              <a:t>First Disbursement Date 10/1/20 to 10/1/23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555555"/>
                </a:solidFill>
                <a:latin typeface="Open Sans Light"/>
              </a:rPr>
              <a:t>Interest will accrue while in student school (at least half time) and during grace period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555555"/>
                </a:solidFill>
                <a:latin typeface="Open Sans Light"/>
              </a:rPr>
              <a:t>Parent may elect to defer payments as long as student is enrolled at least half-time plus an additional 6 months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555555"/>
                </a:solidFill>
                <a:latin typeface="Open Sans Light"/>
              </a:rPr>
              <a:t>Legal guardian is not considered a parent unless they have formally adopted the student.</a:t>
            </a:r>
          </a:p>
        </p:txBody>
      </p:sp>
    </p:spTree>
    <p:extLst>
      <p:ext uri="{BB962C8B-B14F-4D97-AF65-F5344CB8AC3E}">
        <p14:creationId xmlns:p14="http://schemas.microsoft.com/office/powerpoint/2010/main" val="9555998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gdf24ac4dab_0_159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7" name="Google Shape;507;gdf24ac4dab_0_159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/>
              <a:t>Loan period is the period of enrollment to which the loan applies.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gdf24ac4da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5" name="Google Shape;415;gdf24ac4da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290295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gdf24ac4dab_0_155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2" name="Google Shape;652;gdf24ac4dab_0_155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True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gdf24ac4da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5" name="Google Shape;415;gdf24ac4da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True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667050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Google Shape;692;gdf24ac4dab_0_155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3" name="Google Shape;693;gdf24ac4dab_0_155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gdf24ac4da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5" name="Google Shape;415;gdf24ac4da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5804274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Google Shape;766;gdbd1a9dd45_0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7" name="Google Shape;767;gdbd1a9dd45_0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Google Shape;711;gdf24ac4dab_0_159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2" name="Google Shape;712;gdf24ac4dab_0_159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Google Shape;771;gdf24ac4dab_0_159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2" name="Google Shape;772;gdf24ac4dab_0_159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/>
              <a:t>Have any of your schools used professional judgement to deny direct loans to a student? If so, why?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gdf24ac4da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5" name="Google Shape;415;gdf24ac4da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gdf24ac4da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5" name="Google Shape;415;gdf24ac4da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/>
              <a:t>“Loan origination” refers to the process of confirming eligibility and creating a loan record to prepare for submission electronically to the Common Origination and Disbursement (COD) System.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3666200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gdf24ac4da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5" name="Google Shape;415;gdf24ac4da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Once you search an aid recipient it opens up their financial aid dashboard..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It will show you any alerts for the student…like default, overpayment, aggregate loan limit warnings, bankruptcy, etc.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Total Outstanding Balance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Aggregate Loan Calculations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3555135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gdf24ac4da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5" name="Google Shape;415;gdf24ac4da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Once you search an aid recipient it opens up their financial aid dashboard..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It will show you any alerts for the student…like default, overpayment, aggregate loan limit warnings, bankruptcy, etc.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Total Outstanding Balance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Aggregate Loan Calculations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8656198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9" name="Google Shape;969;gdbd1a9dd45_0_2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0" name="Google Shape;970;gdbd1a9dd45_0_2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9" name="Google Shape;1099;gdf4f1a9ca7_0_5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0" name="Google Shape;1100;gdf4f1a9ca7_0_5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8" name="Google Shape;1148;gdf24ac4dab_0_1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9" name="Google Shape;1149;gdf24ac4dab_0_1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gdbd1a9dd45_0_1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5" name="Google Shape;455;gdbd1a9dd45_0_1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821100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Google Shape;766;gdbd1a9dd45_0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7" name="Google Shape;767;gdbd1a9dd45_0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0298117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gdf24ac4da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5" name="Google Shape;415;gdf24ac4da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Standard: Fixed Payments (up to 30 years if consolidated), Minimum $50 per month, Assigned payment plan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Graduated: Gradual payments (up to 30 years if consolidated), If their income is low now but they expect it to increase steadily over time.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Extended: Federal debt greater than $30,000, fixed or graduated, minimum $50 per month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https://studentaid.gov/manage-loans/repayment/plans#repayment-plans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6941336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gdf24ac4dab_0_1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0" name="Google Shape;440;gdf24ac4dab_0_1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569984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gdf24ac4dab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3" name="Google Shape;423;gdf24ac4dab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Google Shape;766;gdbd1a9dd45_0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7" name="Google Shape;767;gdbd1a9dd45_0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False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8319538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Google Shape;692;gdf24ac4dab_0_155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3" name="Google Shape;693;gdf24ac4dab_0_155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True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How does your school do this?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538490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2" name="Google Shape;932;gdf24ac4dab_0_165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3" name="Google Shape;933;gdf24ac4dab_0_165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8" name="Google Shape;1148;gdf24ac4dab_0_1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9" name="Google Shape;1149;gdf24ac4dab_0_1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346224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gdf24ac4da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5" name="Google Shape;415;gdf24ac4da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/>
              <a:t>What format does your school use, does anyone use anything outside of the normal way of receiving MPN and Counseling?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207399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gdf24ac4dab_0_1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0" name="Google Shape;440;gdf24ac4dab_0_1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/>
              <a:t>With a show of hands, how many of your schools currently use this tool or have plans of implementing this as a requirement?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gdf24ac4da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5" name="Google Shape;415;gdf24ac4da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/>
              <a:t>Mention if a parent refuses to complete FAFSA and provide support. Student is then eligible for unsub loan up to the limit as a independent student based off classification. Under the Special Circumstances umbrella </a:t>
            </a:r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endParaRPr lang="en-US" dirty="0"/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/>
              <a:t>What type of documentation is required at your school? </a:t>
            </a:r>
          </a:p>
          <a:p>
            <a:pPr marL="914400" marR="0" lvl="1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/>
              <a:t>Active</a:t>
            </a:r>
          </a:p>
          <a:p>
            <a:pPr marL="914400" marR="0" lvl="1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/>
              <a:t>Passive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854105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gdbd1a9dd45_0_1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5" name="Google Shape;455;gdbd1a9dd45_0_1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dirty="0"/>
              <a:t>Origination Fee: </a:t>
            </a:r>
            <a:r>
              <a:rPr lang="en-US" sz="1200" dirty="0">
                <a:solidFill>
                  <a:srgbClr val="555555"/>
                </a:solidFill>
                <a:latin typeface="Open Sans Light"/>
              </a:rPr>
              <a:t>First Disbursement Date 10/1/20 to 10/1/23</a:t>
            </a:r>
            <a:endParaRPr lang="en-US" dirty="0"/>
          </a:p>
          <a:p>
            <a:r>
              <a:rPr lang="en-US" dirty="0"/>
              <a:t>Interest rate is set in May, based on the high yield of the 10-year Treasury note at the final auction prior to June 1 and an add-on: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Sub/Unsub Undergrad: 2.05%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Unsub grad/professional: 3.6%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PLUS: 4.6%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Interest rate caps: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Sub/Unsub Undergrad: 8.25%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Unsub grad/professional: 9.5%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PLUS: 10.5%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gdf24ac4dab_0_16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1" name="Google Shape;491;gdf24ac4dab_0_16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gdf24ac4da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5" name="Google Shape;415;gdf24ac4da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Can borrow up to COA minus other aid, no aggregate limit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555555"/>
                </a:solidFill>
                <a:latin typeface="Open Sans Light"/>
              </a:rPr>
              <a:t>Appeal/Endorser available for those who do not initially meet credit requirements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555555"/>
                </a:solidFill>
                <a:latin typeface="Open Sans Light"/>
              </a:rPr>
              <a:t>PLUS credit counseling required for approved appeals/endorsed loans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Origination Fee: </a:t>
            </a:r>
            <a:r>
              <a:rPr lang="en-US" sz="1100" dirty="0">
                <a:solidFill>
                  <a:srgbClr val="555555"/>
                </a:solidFill>
                <a:latin typeface="Open Sans Light"/>
              </a:rPr>
              <a:t>First Disbursement Date 10/1/20 to 10/1/23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555555"/>
                </a:solidFill>
                <a:latin typeface="Open Sans Light"/>
              </a:rPr>
              <a:t>Interest will accrue while in school and during grace period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555555"/>
                </a:solidFill>
                <a:latin typeface="Open Sans Light"/>
              </a:rPr>
              <a:t>As long as student is enrolled at least half-time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666583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734850" y="691900"/>
            <a:ext cx="4696200" cy="2542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5200"/>
              <a:buNone/>
              <a:defRPr sz="5100" b="1">
                <a:latin typeface="Poppins"/>
                <a:ea typeface="Poppins"/>
                <a:cs typeface="Poppins"/>
                <a:sym typeface="Poppi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5154150" y="3328138"/>
            <a:ext cx="3276900" cy="76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T Sans"/>
                <a:ea typeface="PT Sans"/>
                <a:cs typeface="PT Sans"/>
                <a:sym typeface="PT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 rot="-2700729">
            <a:off x="8510949" y="-800715"/>
            <a:ext cx="937255" cy="2330465"/>
            <a:chOff x="3734850" y="-2845725"/>
            <a:chExt cx="936933" cy="10150214"/>
          </a:xfrm>
        </p:grpSpPr>
        <p:sp>
          <p:nvSpPr>
            <p:cNvPr id="13" name="Google Shape;13;p2"/>
            <p:cNvSpPr/>
            <p:nvPr/>
          </p:nvSpPr>
          <p:spPr>
            <a:xfrm>
              <a:off x="3734850" y="-2845725"/>
              <a:ext cx="232500" cy="101502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3967383" y="-2845711"/>
              <a:ext cx="704400" cy="10150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" name="Google Shape;15;p2"/>
          <p:cNvSpPr/>
          <p:nvPr/>
        </p:nvSpPr>
        <p:spPr>
          <a:xfrm>
            <a:off x="8101350" y="209938"/>
            <a:ext cx="659100" cy="659100"/>
          </a:xfrm>
          <a:prstGeom prst="ellipse">
            <a:avLst/>
          </a:prstGeom>
          <a:solidFill>
            <a:srgbClr val="E48B7F">
              <a:alpha val="307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8430900" y="4309822"/>
            <a:ext cx="542100" cy="541800"/>
          </a:xfrm>
          <a:prstGeom prst="ellipse">
            <a:avLst/>
          </a:prstGeom>
          <a:solidFill>
            <a:srgbClr val="E48B7F">
              <a:alpha val="307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_13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4"/>
          <p:cNvSpPr/>
          <p:nvPr/>
        </p:nvSpPr>
        <p:spPr>
          <a:xfrm>
            <a:off x="-36300" y="496200"/>
            <a:ext cx="2747225" cy="4768325"/>
          </a:xfrm>
          <a:custGeom>
            <a:avLst/>
            <a:gdLst/>
            <a:ahLst/>
            <a:cxnLst/>
            <a:rect l="l" t="t" r="r" b="b"/>
            <a:pathLst>
              <a:path w="109889" h="190733" extrusionOk="0">
                <a:moveTo>
                  <a:pt x="1452" y="0"/>
                </a:moveTo>
                <a:lnTo>
                  <a:pt x="0" y="190733"/>
                </a:lnTo>
                <a:lnTo>
                  <a:pt x="109889" y="18782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5" name="Google Shape;125;p14"/>
          <p:cNvSpPr/>
          <p:nvPr/>
        </p:nvSpPr>
        <p:spPr>
          <a:xfrm>
            <a:off x="6305325" y="-84725"/>
            <a:ext cx="2904575" cy="5216125"/>
          </a:xfrm>
          <a:custGeom>
            <a:avLst/>
            <a:gdLst/>
            <a:ahLst/>
            <a:cxnLst/>
            <a:rect l="l" t="t" r="r" b="b"/>
            <a:pathLst>
              <a:path w="116183" h="208645" extrusionOk="0">
                <a:moveTo>
                  <a:pt x="0" y="2905"/>
                </a:moveTo>
                <a:lnTo>
                  <a:pt x="116183" y="208645"/>
                </a:lnTo>
                <a:lnTo>
                  <a:pt x="11521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6" name="Google Shape;126;p14"/>
          <p:cNvSpPr txBox="1">
            <a:spLocks noGrp="1"/>
          </p:cNvSpPr>
          <p:nvPr>
            <p:ph type="title" hasCustomPrompt="1"/>
          </p:nvPr>
        </p:nvSpPr>
        <p:spPr>
          <a:xfrm>
            <a:off x="1156800" y="670225"/>
            <a:ext cx="4696800" cy="76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27" name="Google Shape;127;p14"/>
          <p:cNvSpPr txBox="1">
            <a:spLocks noGrp="1"/>
          </p:cNvSpPr>
          <p:nvPr>
            <p:ph type="subTitle" idx="1"/>
          </p:nvPr>
        </p:nvSpPr>
        <p:spPr>
          <a:xfrm>
            <a:off x="1156800" y="1253625"/>
            <a:ext cx="4696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T Sans"/>
              <a:buNone/>
              <a:defRPr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128" name="Google Shape;128;p14"/>
          <p:cNvSpPr txBox="1">
            <a:spLocks noGrp="1"/>
          </p:cNvSpPr>
          <p:nvPr>
            <p:ph type="title" idx="2" hasCustomPrompt="1"/>
          </p:nvPr>
        </p:nvSpPr>
        <p:spPr>
          <a:xfrm>
            <a:off x="2223600" y="1954311"/>
            <a:ext cx="4696800" cy="76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29" name="Google Shape;129;p14"/>
          <p:cNvSpPr txBox="1">
            <a:spLocks noGrp="1"/>
          </p:cNvSpPr>
          <p:nvPr>
            <p:ph type="subTitle" idx="3"/>
          </p:nvPr>
        </p:nvSpPr>
        <p:spPr>
          <a:xfrm>
            <a:off x="2223600" y="2554644"/>
            <a:ext cx="4696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T Sans"/>
              <a:buNone/>
              <a:defRPr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130" name="Google Shape;130;p14"/>
          <p:cNvSpPr txBox="1">
            <a:spLocks noGrp="1"/>
          </p:cNvSpPr>
          <p:nvPr>
            <p:ph type="title" idx="4" hasCustomPrompt="1"/>
          </p:nvPr>
        </p:nvSpPr>
        <p:spPr>
          <a:xfrm>
            <a:off x="3290400" y="3265638"/>
            <a:ext cx="4696800" cy="76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31" name="Google Shape;131;p14"/>
          <p:cNvSpPr txBox="1">
            <a:spLocks noGrp="1"/>
          </p:cNvSpPr>
          <p:nvPr>
            <p:ph type="subTitle" idx="5"/>
          </p:nvPr>
        </p:nvSpPr>
        <p:spPr>
          <a:xfrm>
            <a:off x="3290400" y="3874463"/>
            <a:ext cx="4696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T Sans"/>
              <a:buNone/>
              <a:defRPr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grpSp>
        <p:nvGrpSpPr>
          <p:cNvPr id="132" name="Google Shape;132;p14"/>
          <p:cNvGrpSpPr/>
          <p:nvPr/>
        </p:nvGrpSpPr>
        <p:grpSpPr>
          <a:xfrm rot="-1800044" flipH="1">
            <a:off x="1558327" y="-2043771"/>
            <a:ext cx="464990" cy="10699778"/>
            <a:chOff x="3734850" y="-2845725"/>
            <a:chExt cx="465000" cy="10150200"/>
          </a:xfrm>
        </p:grpSpPr>
        <p:sp>
          <p:nvSpPr>
            <p:cNvPr id="133" name="Google Shape;133;p14"/>
            <p:cNvSpPr/>
            <p:nvPr/>
          </p:nvSpPr>
          <p:spPr>
            <a:xfrm>
              <a:off x="3734850" y="-2845725"/>
              <a:ext cx="232500" cy="101502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14"/>
            <p:cNvSpPr/>
            <p:nvPr/>
          </p:nvSpPr>
          <p:spPr>
            <a:xfrm>
              <a:off x="3967350" y="-2845725"/>
              <a:ext cx="232500" cy="10150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5" name="Google Shape;135;p14"/>
          <p:cNvGrpSpPr/>
          <p:nvPr/>
        </p:nvGrpSpPr>
        <p:grpSpPr>
          <a:xfrm rot="8999956" flipH="1">
            <a:off x="7273083" y="-3006808"/>
            <a:ext cx="464990" cy="10699778"/>
            <a:chOff x="3734850" y="-2845725"/>
            <a:chExt cx="465000" cy="10150200"/>
          </a:xfrm>
        </p:grpSpPr>
        <p:sp>
          <p:nvSpPr>
            <p:cNvPr id="136" name="Google Shape;136;p14"/>
            <p:cNvSpPr/>
            <p:nvPr/>
          </p:nvSpPr>
          <p:spPr>
            <a:xfrm>
              <a:off x="3734850" y="-2845725"/>
              <a:ext cx="232500" cy="101502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14"/>
            <p:cNvSpPr/>
            <p:nvPr/>
          </p:nvSpPr>
          <p:spPr>
            <a:xfrm>
              <a:off x="3967350" y="-2845725"/>
              <a:ext cx="232500" cy="10150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Google Shape;138;p14"/>
          <p:cNvSpPr/>
          <p:nvPr/>
        </p:nvSpPr>
        <p:spPr>
          <a:xfrm rot="2882628">
            <a:off x="377701" y="245193"/>
            <a:ext cx="659176" cy="659176"/>
          </a:xfrm>
          <a:prstGeom prst="ellipse">
            <a:avLst/>
          </a:prstGeom>
          <a:solidFill>
            <a:srgbClr val="E48B7F">
              <a:alpha val="307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14"/>
          <p:cNvSpPr/>
          <p:nvPr/>
        </p:nvSpPr>
        <p:spPr>
          <a:xfrm rot="2881541">
            <a:off x="1156692" y="821194"/>
            <a:ext cx="297399" cy="297399"/>
          </a:xfrm>
          <a:prstGeom prst="ellipse">
            <a:avLst/>
          </a:prstGeom>
          <a:solidFill>
            <a:srgbClr val="E48B7F">
              <a:alpha val="307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14"/>
          <p:cNvSpPr/>
          <p:nvPr/>
        </p:nvSpPr>
        <p:spPr>
          <a:xfrm rot="8087829">
            <a:off x="6190761" y="736555"/>
            <a:ext cx="659098" cy="659098"/>
          </a:xfrm>
          <a:prstGeom prst="ellipse">
            <a:avLst/>
          </a:prstGeom>
          <a:solidFill>
            <a:srgbClr val="E48B7F">
              <a:alpha val="307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14"/>
          <p:cNvSpPr/>
          <p:nvPr/>
        </p:nvSpPr>
        <p:spPr>
          <a:xfrm rot="8085288">
            <a:off x="6011026" y="1537097"/>
            <a:ext cx="297412" cy="297412"/>
          </a:xfrm>
          <a:prstGeom prst="ellipse">
            <a:avLst/>
          </a:prstGeom>
          <a:solidFill>
            <a:srgbClr val="E48B7F">
              <a:alpha val="307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14"/>
          <p:cNvSpPr/>
          <p:nvPr/>
        </p:nvSpPr>
        <p:spPr>
          <a:xfrm rot="8087829">
            <a:off x="4095261" y="4713505"/>
            <a:ext cx="659098" cy="659098"/>
          </a:xfrm>
          <a:prstGeom prst="ellipse">
            <a:avLst/>
          </a:prstGeom>
          <a:solidFill>
            <a:srgbClr val="E48B7F">
              <a:alpha val="307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11">
    <p:bg>
      <p:bgPr>
        <a:solidFill>
          <a:schemeClr val="accent1"/>
        </a:solidFill>
        <a:effectLst/>
      </p:bgPr>
    </p:bg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6"/>
          <p:cNvSpPr txBox="1">
            <a:spLocks noGrp="1"/>
          </p:cNvSpPr>
          <p:nvPr>
            <p:ph type="title"/>
          </p:nvPr>
        </p:nvSpPr>
        <p:spPr>
          <a:xfrm>
            <a:off x="845400" y="3405088"/>
            <a:ext cx="43602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66" name="Google Shape;166;p16"/>
          <p:cNvSpPr txBox="1">
            <a:spLocks noGrp="1"/>
          </p:cNvSpPr>
          <p:nvPr>
            <p:ph type="subTitle" idx="1"/>
          </p:nvPr>
        </p:nvSpPr>
        <p:spPr>
          <a:xfrm>
            <a:off x="845400" y="1739913"/>
            <a:ext cx="6691200" cy="1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grpSp>
        <p:nvGrpSpPr>
          <p:cNvPr id="167" name="Google Shape;167;p16"/>
          <p:cNvGrpSpPr/>
          <p:nvPr/>
        </p:nvGrpSpPr>
        <p:grpSpPr>
          <a:xfrm flipH="1">
            <a:off x="5788715" y="-495109"/>
            <a:ext cx="3441010" cy="6197199"/>
            <a:chOff x="1753200" y="-533209"/>
            <a:chExt cx="3441010" cy="6197199"/>
          </a:xfrm>
        </p:grpSpPr>
        <p:grpSp>
          <p:nvGrpSpPr>
            <p:cNvPr id="168" name="Google Shape;168;p16"/>
            <p:cNvGrpSpPr/>
            <p:nvPr/>
          </p:nvGrpSpPr>
          <p:grpSpPr>
            <a:xfrm rot="2700243" flipH="1">
              <a:off x="3252435" y="-1008687"/>
              <a:ext cx="465028" cy="4369525"/>
              <a:chOff x="3734850" y="-2845725"/>
              <a:chExt cx="465000" cy="10150200"/>
            </a:xfrm>
          </p:grpSpPr>
          <p:sp>
            <p:nvSpPr>
              <p:cNvPr id="169" name="Google Shape;169;p16"/>
              <p:cNvSpPr/>
              <p:nvPr/>
            </p:nvSpPr>
            <p:spPr>
              <a:xfrm>
                <a:off x="3734850" y="-2845725"/>
                <a:ext cx="232500" cy="101502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170;p16"/>
              <p:cNvSpPr/>
              <p:nvPr/>
            </p:nvSpPr>
            <p:spPr>
              <a:xfrm>
                <a:off x="3967350" y="-2845725"/>
                <a:ext cx="232500" cy="10150200"/>
              </a:xfrm>
              <a:prstGeom prst="rect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1" name="Google Shape;171;p16"/>
            <p:cNvGrpSpPr/>
            <p:nvPr/>
          </p:nvGrpSpPr>
          <p:grpSpPr>
            <a:xfrm rot="-2700000" flipH="1">
              <a:off x="3228545" y="1773378"/>
              <a:ext cx="465013" cy="4365521"/>
              <a:chOff x="3734827" y="-2803130"/>
              <a:chExt cx="465017" cy="10107692"/>
            </a:xfrm>
          </p:grpSpPr>
          <p:sp>
            <p:nvSpPr>
              <p:cNvPr id="172" name="Google Shape;172;p16"/>
              <p:cNvSpPr/>
              <p:nvPr/>
            </p:nvSpPr>
            <p:spPr>
              <a:xfrm>
                <a:off x="3734827" y="-1799238"/>
                <a:ext cx="232500" cy="91038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173;p16"/>
              <p:cNvSpPr/>
              <p:nvPr/>
            </p:nvSpPr>
            <p:spPr>
              <a:xfrm>
                <a:off x="3967344" y="-2803130"/>
                <a:ext cx="232500" cy="10107600"/>
              </a:xfrm>
              <a:prstGeom prst="rect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74" name="Google Shape;174;p16"/>
          <p:cNvGrpSpPr/>
          <p:nvPr/>
        </p:nvGrpSpPr>
        <p:grpSpPr>
          <a:xfrm rot="-8315202">
            <a:off x="-227039" y="-1110361"/>
            <a:ext cx="1368435" cy="3125734"/>
            <a:chOff x="3303935" y="-4915108"/>
            <a:chExt cx="1367993" cy="13608576"/>
          </a:xfrm>
        </p:grpSpPr>
        <p:sp>
          <p:nvSpPr>
            <p:cNvPr id="175" name="Google Shape;175;p16"/>
            <p:cNvSpPr/>
            <p:nvPr/>
          </p:nvSpPr>
          <p:spPr>
            <a:xfrm>
              <a:off x="3303935" y="-4915108"/>
              <a:ext cx="232500" cy="135486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16"/>
            <p:cNvSpPr/>
            <p:nvPr/>
          </p:nvSpPr>
          <p:spPr>
            <a:xfrm>
              <a:off x="3536728" y="-4854832"/>
              <a:ext cx="1135200" cy="135483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7" name="Google Shape;177;p16"/>
          <p:cNvSpPr/>
          <p:nvPr/>
        </p:nvSpPr>
        <p:spPr>
          <a:xfrm>
            <a:off x="998100" y="460213"/>
            <a:ext cx="659100" cy="659100"/>
          </a:xfrm>
          <a:prstGeom prst="ellipse">
            <a:avLst/>
          </a:prstGeom>
          <a:solidFill>
            <a:srgbClr val="6C93A1">
              <a:alpha val="307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CUSTOM_19">
    <p:bg>
      <p:bgPr>
        <a:solidFill>
          <a:schemeClr val="accent1"/>
        </a:solidFill>
        <a:effectLst/>
      </p:bgPr>
    </p:bg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17"/>
          <p:cNvSpPr txBox="1">
            <a:spLocks noGrp="1"/>
          </p:cNvSpPr>
          <p:nvPr>
            <p:ph type="title"/>
          </p:nvPr>
        </p:nvSpPr>
        <p:spPr>
          <a:xfrm>
            <a:off x="895200" y="1996388"/>
            <a:ext cx="4743600" cy="143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80" name="Google Shape;180;p17"/>
          <p:cNvSpPr txBox="1">
            <a:spLocks noGrp="1"/>
          </p:cNvSpPr>
          <p:nvPr>
            <p:ph type="title" idx="2" hasCustomPrompt="1"/>
          </p:nvPr>
        </p:nvSpPr>
        <p:spPr>
          <a:xfrm>
            <a:off x="895200" y="738113"/>
            <a:ext cx="1170000" cy="1239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81" name="Google Shape;181;p17"/>
          <p:cNvSpPr txBox="1">
            <a:spLocks noGrp="1"/>
          </p:cNvSpPr>
          <p:nvPr>
            <p:ph type="subTitle" idx="1"/>
          </p:nvPr>
        </p:nvSpPr>
        <p:spPr>
          <a:xfrm>
            <a:off x="895200" y="3691988"/>
            <a:ext cx="50676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2" name="Google Shape;182;p17"/>
          <p:cNvSpPr/>
          <p:nvPr/>
        </p:nvSpPr>
        <p:spPr>
          <a:xfrm>
            <a:off x="236100" y="441163"/>
            <a:ext cx="659100" cy="659100"/>
          </a:xfrm>
          <a:prstGeom prst="ellipse">
            <a:avLst/>
          </a:prstGeom>
          <a:solidFill>
            <a:srgbClr val="6C93A1">
              <a:alpha val="307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17"/>
          <p:cNvSpPr/>
          <p:nvPr/>
        </p:nvSpPr>
        <p:spPr>
          <a:xfrm rot="-7726430">
            <a:off x="1150617" y="4350570"/>
            <a:ext cx="659164" cy="659164"/>
          </a:xfrm>
          <a:prstGeom prst="ellipse">
            <a:avLst/>
          </a:prstGeom>
          <a:solidFill>
            <a:srgbClr val="6C93A1">
              <a:alpha val="307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CUSTOM_20"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8"/>
          <p:cNvSpPr txBox="1">
            <a:spLocks noGrp="1"/>
          </p:cNvSpPr>
          <p:nvPr>
            <p:ph type="title"/>
          </p:nvPr>
        </p:nvSpPr>
        <p:spPr>
          <a:xfrm>
            <a:off x="2452650" y="2301200"/>
            <a:ext cx="5610300" cy="143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86" name="Google Shape;186;p18"/>
          <p:cNvSpPr txBox="1">
            <a:spLocks noGrp="1"/>
          </p:cNvSpPr>
          <p:nvPr>
            <p:ph type="title" idx="2" hasCustomPrompt="1"/>
          </p:nvPr>
        </p:nvSpPr>
        <p:spPr>
          <a:xfrm>
            <a:off x="6892950" y="1042913"/>
            <a:ext cx="1170000" cy="1239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87" name="Google Shape;187;p18"/>
          <p:cNvSpPr txBox="1">
            <a:spLocks noGrp="1"/>
          </p:cNvSpPr>
          <p:nvPr>
            <p:ph type="subTitle" idx="1"/>
          </p:nvPr>
        </p:nvSpPr>
        <p:spPr>
          <a:xfrm>
            <a:off x="2995350" y="3996788"/>
            <a:ext cx="50676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8" name="Google Shape;188;p18"/>
          <p:cNvSpPr/>
          <p:nvPr/>
        </p:nvSpPr>
        <p:spPr>
          <a:xfrm>
            <a:off x="8296263" y="945497"/>
            <a:ext cx="542100" cy="541800"/>
          </a:xfrm>
          <a:prstGeom prst="ellipse">
            <a:avLst/>
          </a:prstGeom>
          <a:solidFill>
            <a:srgbClr val="E48B7F">
              <a:alpha val="307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p18"/>
          <p:cNvSpPr/>
          <p:nvPr/>
        </p:nvSpPr>
        <p:spPr>
          <a:xfrm>
            <a:off x="2452638" y="4168397"/>
            <a:ext cx="542100" cy="541800"/>
          </a:xfrm>
          <a:prstGeom prst="ellipse">
            <a:avLst/>
          </a:prstGeom>
          <a:solidFill>
            <a:srgbClr val="E48B7F">
              <a:alpha val="307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21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19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92" name="Google Shape;192;p19"/>
          <p:cNvGrpSpPr/>
          <p:nvPr/>
        </p:nvGrpSpPr>
        <p:grpSpPr>
          <a:xfrm rot="8087616">
            <a:off x="-246315" y="3143825"/>
            <a:ext cx="1241531" cy="3074746"/>
            <a:chOff x="3734850" y="-2845730"/>
            <a:chExt cx="1240220" cy="10150205"/>
          </a:xfrm>
        </p:grpSpPr>
        <p:sp>
          <p:nvSpPr>
            <p:cNvPr id="193" name="Google Shape;193;p19"/>
            <p:cNvSpPr/>
            <p:nvPr/>
          </p:nvSpPr>
          <p:spPr>
            <a:xfrm>
              <a:off x="3734850" y="-2845725"/>
              <a:ext cx="232500" cy="101502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19"/>
            <p:cNvSpPr/>
            <p:nvPr/>
          </p:nvSpPr>
          <p:spPr>
            <a:xfrm>
              <a:off x="3967370" y="-2845730"/>
              <a:ext cx="1007700" cy="10150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5" name="Google Shape;195;p19"/>
          <p:cNvSpPr/>
          <p:nvPr/>
        </p:nvSpPr>
        <p:spPr>
          <a:xfrm rot="-3878857">
            <a:off x="146423" y="3319200"/>
            <a:ext cx="659296" cy="659296"/>
          </a:xfrm>
          <a:prstGeom prst="ellipse">
            <a:avLst/>
          </a:prstGeom>
          <a:solidFill>
            <a:srgbClr val="E48B7F">
              <a:alpha val="307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19"/>
          <p:cNvSpPr/>
          <p:nvPr/>
        </p:nvSpPr>
        <p:spPr>
          <a:xfrm rot="-3880549">
            <a:off x="542538" y="2957461"/>
            <a:ext cx="297377" cy="297377"/>
          </a:xfrm>
          <a:prstGeom prst="ellipse">
            <a:avLst/>
          </a:prstGeom>
          <a:solidFill>
            <a:srgbClr val="E48B7F">
              <a:alpha val="307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CUSTOM_23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2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06" name="Google Shape;206;p21"/>
          <p:cNvGrpSpPr/>
          <p:nvPr/>
        </p:nvGrpSpPr>
        <p:grpSpPr>
          <a:xfrm rot="-8111657">
            <a:off x="-353812" y="-1222006"/>
            <a:ext cx="1241443" cy="3076182"/>
            <a:chOff x="3734850" y="-2845730"/>
            <a:chExt cx="1240220" cy="10150205"/>
          </a:xfrm>
        </p:grpSpPr>
        <p:sp>
          <p:nvSpPr>
            <p:cNvPr id="207" name="Google Shape;207;p21"/>
            <p:cNvSpPr/>
            <p:nvPr/>
          </p:nvSpPr>
          <p:spPr>
            <a:xfrm>
              <a:off x="3734850" y="-2845725"/>
              <a:ext cx="232500" cy="101502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1"/>
            <p:cNvSpPr/>
            <p:nvPr/>
          </p:nvSpPr>
          <p:spPr>
            <a:xfrm>
              <a:off x="3967370" y="-2845730"/>
              <a:ext cx="1007700" cy="10150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9" name="Google Shape;209;p21"/>
          <p:cNvSpPr/>
          <p:nvPr/>
        </p:nvSpPr>
        <p:spPr>
          <a:xfrm rot="4125618">
            <a:off x="8376608" y="140021"/>
            <a:ext cx="659176" cy="659176"/>
          </a:xfrm>
          <a:prstGeom prst="ellipse">
            <a:avLst/>
          </a:prstGeom>
          <a:solidFill>
            <a:srgbClr val="E48B7F">
              <a:alpha val="307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21"/>
          <p:cNvSpPr/>
          <p:nvPr/>
        </p:nvSpPr>
        <p:spPr>
          <a:xfrm rot="4129281">
            <a:off x="8803065" y="850205"/>
            <a:ext cx="297279" cy="297279"/>
          </a:xfrm>
          <a:prstGeom prst="ellipse">
            <a:avLst/>
          </a:prstGeom>
          <a:solidFill>
            <a:srgbClr val="E48B7F">
              <a:alpha val="307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8">
    <p:bg>
      <p:bgPr>
        <a:solidFill>
          <a:schemeClr val="accent1"/>
        </a:solidFill>
        <a:effectLst/>
      </p:bgPr>
    </p:bg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23"/>
          <p:cNvSpPr/>
          <p:nvPr/>
        </p:nvSpPr>
        <p:spPr>
          <a:xfrm>
            <a:off x="-36300" y="-48400"/>
            <a:ext cx="4223725" cy="5288725"/>
          </a:xfrm>
          <a:custGeom>
            <a:avLst/>
            <a:gdLst/>
            <a:ahLst/>
            <a:cxnLst/>
            <a:rect l="l" t="t" r="r" b="b"/>
            <a:pathLst>
              <a:path w="168949" h="211549" extrusionOk="0">
                <a:moveTo>
                  <a:pt x="0" y="484"/>
                </a:moveTo>
                <a:lnTo>
                  <a:pt x="484" y="211549"/>
                </a:lnTo>
                <a:lnTo>
                  <a:pt x="166528" y="210581"/>
                </a:lnTo>
                <a:lnTo>
                  <a:pt x="63900" y="105048"/>
                </a:lnTo>
                <a:lnTo>
                  <a:pt x="168949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224" name="Google Shape;224;p23"/>
          <p:cNvSpPr txBox="1">
            <a:spLocks noGrp="1"/>
          </p:cNvSpPr>
          <p:nvPr>
            <p:ph type="title"/>
          </p:nvPr>
        </p:nvSpPr>
        <p:spPr>
          <a:xfrm>
            <a:off x="3304350" y="1341450"/>
            <a:ext cx="5126100" cy="196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 sz="10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5" name="Google Shape;225;p23"/>
          <p:cNvSpPr txBox="1">
            <a:spLocks noGrp="1"/>
          </p:cNvSpPr>
          <p:nvPr>
            <p:ph type="subTitle" idx="1"/>
          </p:nvPr>
        </p:nvSpPr>
        <p:spPr>
          <a:xfrm>
            <a:off x="3557550" y="3001050"/>
            <a:ext cx="4872900" cy="80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6" name="Google Shape;226;p23"/>
          <p:cNvSpPr/>
          <p:nvPr/>
        </p:nvSpPr>
        <p:spPr>
          <a:xfrm rot="9508767">
            <a:off x="7475695" y="412578"/>
            <a:ext cx="659152" cy="659152"/>
          </a:xfrm>
          <a:prstGeom prst="ellipse">
            <a:avLst/>
          </a:prstGeom>
          <a:solidFill>
            <a:srgbClr val="6C93A1">
              <a:alpha val="307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23"/>
          <p:cNvSpPr/>
          <p:nvPr/>
        </p:nvSpPr>
        <p:spPr>
          <a:xfrm rot="9510599">
            <a:off x="7077779" y="1016084"/>
            <a:ext cx="297265" cy="297265"/>
          </a:xfrm>
          <a:prstGeom prst="ellipse">
            <a:avLst/>
          </a:prstGeom>
          <a:solidFill>
            <a:srgbClr val="6C93A1">
              <a:alpha val="307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23"/>
          <p:cNvSpPr/>
          <p:nvPr/>
        </p:nvSpPr>
        <p:spPr>
          <a:xfrm>
            <a:off x="5596350" y="4309822"/>
            <a:ext cx="542100" cy="541800"/>
          </a:xfrm>
          <a:prstGeom prst="ellipse">
            <a:avLst/>
          </a:prstGeom>
          <a:solidFill>
            <a:srgbClr val="6C93A1">
              <a:alpha val="307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9" name="Google Shape;229;p23"/>
          <p:cNvGrpSpPr/>
          <p:nvPr/>
        </p:nvGrpSpPr>
        <p:grpSpPr>
          <a:xfrm>
            <a:off x="1448400" y="-533209"/>
            <a:ext cx="3637950" cy="6197199"/>
            <a:chOff x="1448400" y="-533209"/>
            <a:chExt cx="3637950" cy="6197199"/>
          </a:xfrm>
        </p:grpSpPr>
        <p:sp>
          <p:nvSpPr>
            <p:cNvPr id="230" name="Google Shape;230;p23"/>
            <p:cNvSpPr/>
            <p:nvPr/>
          </p:nvSpPr>
          <p:spPr>
            <a:xfrm>
              <a:off x="1809750" y="-14275"/>
              <a:ext cx="3276600" cy="5172075"/>
            </a:xfrm>
            <a:custGeom>
              <a:avLst/>
              <a:gdLst/>
              <a:ahLst/>
              <a:cxnLst/>
              <a:rect l="l" t="t" r="r" b="b"/>
              <a:pathLst>
                <a:path w="131064" h="206883" extrusionOk="0">
                  <a:moveTo>
                    <a:pt x="131064" y="571"/>
                  </a:moveTo>
                  <a:lnTo>
                    <a:pt x="102489" y="0"/>
                  </a:lnTo>
                  <a:lnTo>
                    <a:pt x="0" y="101155"/>
                  </a:lnTo>
                  <a:lnTo>
                    <a:pt x="101918" y="206883"/>
                  </a:lnTo>
                  <a:lnTo>
                    <a:pt x="129540" y="20650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grpSp>
          <p:nvGrpSpPr>
            <p:cNvPr id="231" name="Google Shape;231;p23"/>
            <p:cNvGrpSpPr/>
            <p:nvPr/>
          </p:nvGrpSpPr>
          <p:grpSpPr>
            <a:xfrm>
              <a:off x="1448400" y="-533209"/>
              <a:ext cx="3441010" cy="6197199"/>
              <a:chOff x="1753200" y="-533209"/>
              <a:chExt cx="3441010" cy="6197199"/>
            </a:xfrm>
          </p:grpSpPr>
          <p:grpSp>
            <p:nvGrpSpPr>
              <p:cNvPr id="232" name="Google Shape;232;p23"/>
              <p:cNvGrpSpPr/>
              <p:nvPr/>
            </p:nvGrpSpPr>
            <p:grpSpPr>
              <a:xfrm rot="2700243" flipH="1">
                <a:off x="3252435" y="-1008687"/>
                <a:ext cx="465028" cy="4369525"/>
                <a:chOff x="3734850" y="-2845725"/>
                <a:chExt cx="465000" cy="10150200"/>
              </a:xfrm>
            </p:grpSpPr>
            <p:sp>
              <p:nvSpPr>
                <p:cNvPr id="233" name="Google Shape;233;p23"/>
                <p:cNvSpPr/>
                <p:nvPr/>
              </p:nvSpPr>
              <p:spPr>
                <a:xfrm>
                  <a:off x="3734850" y="-2845725"/>
                  <a:ext cx="232500" cy="10150200"/>
                </a:xfrm>
                <a:prstGeom prst="rect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4" name="Google Shape;234;p23"/>
                <p:cNvSpPr/>
                <p:nvPr/>
              </p:nvSpPr>
              <p:spPr>
                <a:xfrm>
                  <a:off x="3967350" y="-2845725"/>
                  <a:ext cx="232500" cy="10150200"/>
                </a:xfrm>
                <a:prstGeom prst="rect">
                  <a:avLst/>
                </a:pr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35" name="Google Shape;235;p23"/>
              <p:cNvGrpSpPr/>
              <p:nvPr/>
            </p:nvGrpSpPr>
            <p:grpSpPr>
              <a:xfrm rot="-2700000" flipH="1">
                <a:off x="3228545" y="1773378"/>
                <a:ext cx="465013" cy="4365521"/>
                <a:chOff x="3734827" y="-2803130"/>
                <a:chExt cx="465017" cy="10107692"/>
              </a:xfrm>
            </p:grpSpPr>
            <p:sp>
              <p:nvSpPr>
                <p:cNvPr id="236" name="Google Shape;236;p23"/>
                <p:cNvSpPr/>
                <p:nvPr/>
              </p:nvSpPr>
              <p:spPr>
                <a:xfrm>
                  <a:off x="3734827" y="-1799238"/>
                  <a:ext cx="232500" cy="9103800"/>
                </a:xfrm>
                <a:prstGeom prst="rect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7" name="Google Shape;237;p23"/>
                <p:cNvSpPr/>
                <p:nvPr/>
              </p:nvSpPr>
              <p:spPr>
                <a:xfrm>
                  <a:off x="3967344" y="-2803130"/>
                  <a:ext cx="232500" cy="10107600"/>
                </a:xfrm>
                <a:prstGeom prst="rect">
                  <a:avLst/>
                </a:pr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12"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9" name="Google Shape;239;p24"/>
          <p:cNvGrpSpPr/>
          <p:nvPr/>
        </p:nvGrpSpPr>
        <p:grpSpPr>
          <a:xfrm rot="3618504">
            <a:off x="7673514" y="2854607"/>
            <a:ext cx="1368458" cy="3982352"/>
            <a:chOff x="3303935" y="-4915108"/>
            <a:chExt cx="1367993" cy="13608576"/>
          </a:xfrm>
        </p:grpSpPr>
        <p:sp>
          <p:nvSpPr>
            <p:cNvPr id="240" name="Google Shape;240;p24"/>
            <p:cNvSpPr/>
            <p:nvPr/>
          </p:nvSpPr>
          <p:spPr>
            <a:xfrm>
              <a:off x="3303935" y="-4915108"/>
              <a:ext cx="232500" cy="135486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24"/>
            <p:cNvSpPr/>
            <p:nvPr/>
          </p:nvSpPr>
          <p:spPr>
            <a:xfrm>
              <a:off x="3536728" y="-4854832"/>
              <a:ext cx="1135200" cy="13548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2" name="Google Shape;242;p24"/>
          <p:cNvSpPr txBox="1">
            <a:spLocks noGrp="1"/>
          </p:cNvSpPr>
          <p:nvPr>
            <p:ph type="title"/>
          </p:nvPr>
        </p:nvSpPr>
        <p:spPr>
          <a:xfrm>
            <a:off x="1024800" y="1012050"/>
            <a:ext cx="3223500" cy="203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24"/>
          <p:cNvSpPr txBox="1">
            <a:spLocks noGrp="1"/>
          </p:cNvSpPr>
          <p:nvPr>
            <p:ph type="subTitle" idx="1"/>
          </p:nvPr>
        </p:nvSpPr>
        <p:spPr>
          <a:xfrm>
            <a:off x="1024800" y="3200550"/>
            <a:ext cx="4404600" cy="131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4" name="Google Shape;244;p24"/>
          <p:cNvSpPr/>
          <p:nvPr/>
        </p:nvSpPr>
        <p:spPr>
          <a:xfrm rot="1283144">
            <a:off x="214974" y="2736507"/>
            <a:ext cx="552867" cy="552587"/>
          </a:xfrm>
          <a:prstGeom prst="ellipse">
            <a:avLst/>
          </a:prstGeom>
          <a:solidFill>
            <a:srgbClr val="E48B7F">
              <a:alpha val="307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24"/>
          <p:cNvSpPr/>
          <p:nvPr/>
        </p:nvSpPr>
        <p:spPr>
          <a:xfrm rot="9565722">
            <a:off x="3388613" y="119887"/>
            <a:ext cx="659129" cy="659129"/>
          </a:xfrm>
          <a:prstGeom prst="ellipse">
            <a:avLst/>
          </a:prstGeom>
          <a:solidFill>
            <a:srgbClr val="E48B7F">
              <a:alpha val="307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24"/>
          <p:cNvSpPr/>
          <p:nvPr/>
        </p:nvSpPr>
        <p:spPr>
          <a:xfrm rot="1282537">
            <a:off x="5623584" y="4034287"/>
            <a:ext cx="697157" cy="696877"/>
          </a:xfrm>
          <a:prstGeom prst="ellipse">
            <a:avLst/>
          </a:prstGeom>
          <a:solidFill>
            <a:srgbClr val="E48B7F">
              <a:alpha val="307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CUSTOM_25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30"/>
          <p:cNvSpPr txBox="1">
            <a:spLocks noGrp="1"/>
          </p:cNvSpPr>
          <p:nvPr>
            <p:ph type="body" idx="1"/>
          </p:nvPr>
        </p:nvSpPr>
        <p:spPr>
          <a:xfrm>
            <a:off x="724325" y="1714500"/>
            <a:ext cx="3747000" cy="284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lvl="0" indent="-381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  <a:defRPr sz="12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04" name="Google Shape;304;p30"/>
          <p:cNvSpPr txBox="1">
            <a:spLocks noGrp="1"/>
          </p:cNvSpPr>
          <p:nvPr>
            <p:ph type="body" idx="2"/>
          </p:nvPr>
        </p:nvSpPr>
        <p:spPr>
          <a:xfrm>
            <a:off x="4676325" y="1714500"/>
            <a:ext cx="3747000" cy="284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lvl="0" indent="-381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  <a:defRPr sz="12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05" name="Google Shape;305;p30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306" name="Google Shape;306;p30"/>
          <p:cNvGrpSpPr/>
          <p:nvPr/>
        </p:nvGrpSpPr>
        <p:grpSpPr>
          <a:xfrm rot="-1458303">
            <a:off x="8505856" y="-683842"/>
            <a:ext cx="1428694" cy="3274486"/>
            <a:chOff x="3734850" y="-2845725"/>
            <a:chExt cx="1428329" cy="10150245"/>
          </a:xfrm>
        </p:grpSpPr>
        <p:sp>
          <p:nvSpPr>
            <p:cNvPr id="307" name="Google Shape;307;p30"/>
            <p:cNvSpPr/>
            <p:nvPr/>
          </p:nvSpPr>
          <p:spPr>
            <a:xfrm>
              <a:off x="3734850" y="-2845725"/>
              <a:ext cx="232500" cy="101502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30"/>
            <p:cNvSpPr/>
            <p:nvPr/>
          </p:nvSpPr>
          <p:spPr>
            <a:xfrm>
              <a:off x="3967379" y="-2845680"/>
              <a:ext cx="1195800" cy="10150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9" name="Google Shape;309;p30"/>
          <p:cNvGrpSpPr/>
          <p:nvPr/>
        </p:nvGrpSpPr>
        <p:grpSpPr>
          <a:xfrm rot="9341697">
            <a:off x="-895319" y="2821358"/>
            <a:ext cx="1428694" cy="3274486"/>
            <a:chOff x="3734850" y="-2845725"/>
            <a:chExt cx="1428329" cy="10150245"/>
          </a:xfrm>
        </p:grpSpPr>
        <p:sp>
          <p:nvSpPr>
            <p:cNvPr id="310" name="Google Shape;310;p30"/>
            <p:cNvSpPr/>
            <p:nvPr/>
          </p:nvSpPr>
          <p:spPr>
            <a:xfrm>
              <a:off x="3734850" y="-2845725"/>
              <a:ext cx="232500" cy="101502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30"/>
            <p:cNvSpPr/>
            <p:nvPr/>
          </p:nvSpPr>
          <p:spPr>
            <a:xfrm>
              <a:off x="3967379" y="-2845680"/>
              <a:ext cx="1195800" cy="10150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2" name="Google Shape;312;p30"/>
          <p:cNvSpPr/>
          <p:nvPr/>
        </p:nvSpPr>
        <p:spPr>
          <a:xfrm rot="-6829325">
            <a:off x="8298272" y="4374212"/>
            <a:ext cx="658830" cy="658830"/>
          </a:xfrm>
          <a:prstGeom prst="ellipse">
            <a:avLst/>
          </a:prstGeom>
          <a:solidFill>
            <a:srgbClr val="E48B7F">
              <a:alpha val="307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" name="Google Shape;313;p30"/>
          <p:cNvSpPr/>
          <p:nvPr/>
        </p:nvSpPr>
        <p:spPr>
          <a:xfrm rot="-6832465">
            <a:off x="8113087" y="3902946"/>
            <a:ext cx="297233" cy="297233"/>
          </a:xfrm>
          <a:prstGeom prst="ellipse">
            <a:avLst/>
          </a:prstGeom>
          <a:solidFill>
            <a:srgbClr val="E48B7F">
              <a:alpha val="307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26"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7" name="Google Shape;367;p34"/>
          <p:cNvGrpSpPr/>
          <p:nvPr/>
        </p:nvGrpSpPr>
        <p:grpSpPr>
          <a:xfrm rot="9191814">
            <a:off x="-549324" y="2701127"/>
            <a:ext cx="1241524" cy="3074021"/>
            <a:chOff x="3734850" y="-2845730"/>
            <a:chExt cx="1240220" cy="10150205"/>
          </a:xfrm>
        </p:grpSpPr>
        <p:sp>
          <p:nvSpPr>
            <p:cNvPr id="368" name="Google Shape;368;p34"/>
            <p:cNvSpPr/>
            <p:nvPr/>
          </p:nvSpPr>
          <p:spPr>
            <a:xfrm>
              <a:off x="3734850" y="-2845725"/>
              <a:ext cx="232500" cy="101502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34"/>
            <p:cNvSpPr/>
            <p:nvPr/>
          </p:nvSpPr>
          <p:spPr>
            <a:xfrm>
              <a:off x="3967370" y="-2845730"/>
              <a:ext cx="1007700" cy="10150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0" name="Google Shape;370;p34"/>
          <p:cNvSpPr/>
          <p:nvPr/>
        </p:nvSpPr>
        <p:spPr>
          <a:xfrm rot="8100000">
            <a:off x="8165956" y="333233"/>
            <a:ext cx="659306" cy="659306"/>
          </a:xfrm>
          <a:prstGeom prst="ellipse">
            <a:avLst/>
          </a:prstGeom>
          <a:solidFill>
            <a:srgbClr val="E48B7F">
              <a:alpha val="307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" name="Google Shape;371;p34"/>
          <p:cNvSpPr/>
          <p:nvPr/>
        </p:nvSpPr>
        <p:spPr>
          <a:xfrm rot="8100000">
            <a:off x="7961588" y="952547"/>
            <a:ext cx="297409" cy="297409"/>
          </a:xfrm>
          <a:prstGeom prst="ellipse">
            <a:avLst/>
          </a:prstGeom>
          <a:solidFill>
            <a:srgbClr val="E48B7F">
              <a:alpha val="307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72" name="Google Shape;372;p34"/>
          <p:cNvGrpSpPr/>
          <p:nvPr/>
        </p:nvGrpSpPr>
        <p:grpSpPr>
          <a:xfrm rot="-9191814" flipH="1">
            <a:off x="8451801" y="2634452"/>
            <a:ext cx="1241524" cy="3074021"/>
            <a:chOff x="3734850" y="-2845730"/>
            <a:chExt cx="1240220" cy="10150205"/>
          </a:xfrm>
        </p:grpSpPr>
        <p:sp>
          <p:nvSpPr>
            <p:cNvPr id="373" name="Google Shape;373;p34"/>
            <p:cNvSpPr/>
            <p:nvPr/>
          </p:nvSpPr>
          <p:spPr>
            <a:xfrm>
              <a:off x="3734850" y="-2845725"/>
              <a:ext cx="232500" cy="101502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34"/>
            <p:cNvSpPr/>
            <p:nvPr/>
          </p:nvSpPr>
          <p:spPr>
            <a:xfrm>
              <a:off x="3967370" y="-2845730"/>
              <a:ext cx="1007700" cy="10150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5" name="Google Shape;375;p34"/>
          <p:cNvSpPr/>
          <p:nvPr/>
        </p:nvSpPr>
        <p:spPr>
          <a:xfrm rot="8100000">
            <a:off x="88756" y="1721358"/>
            <a:ext cx="659306" cy="659306"/>
          </a:xfrm>
          <a:prstGeom prst="ellipse">
            <a:avLst/>
          </a:prstGeom>
          <a:solidFill>
            <a:srgbClr val="E48B7F">
              <a:alpha val="307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3200400" y="1996388"/>
            <a:ext cx="4743600" cy="143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title" idx="2" hasCustomPrompt="1"/>
          </p:nvPr>
        </p:nvSpPr>
        <p:spPr>
          <a:xfrm>
            <a:off x="6774000" y="738113"/>
            <a:ext cx="1170000" cy="1239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0" name="Google Shape;20;p3"/>
          <p:cNvSpPr txBox="1">
            <a:spLocks noGrp="1"/>
          </p:cNvSpPr>
          <p:nvPr>
            <p:ph type="subTitle" idx="1"/>
          </p:nvPr>
        </p:nvSpPr>
        <p:spPr>
          <a:xfrm>
            <a:off x="2876400" y="3691988"/>
            <a:ext cx="50676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"/>
          <p:cNvSpPr/>
          <p:nvPr/>
        </p:nvSpPr>
        <p:spPr>
          <a:xfrm>
            <a:off x="8239113" y="526397"/>
            <a:ext cx="542100" cy="541800"/>
          </a:xfrm>
          <a:prstGeom prst="ellipse">
            <a:avLst/>
          </a:prstGeom>
          <a:solidFill>
            <a:srgbClr val="E48B7F">
              <a:alpha val="307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3"/>
          <p:cNvSpPr/>
          <p:nvPr/>
        </p:nvSpPr>
        <p:spPr>
          <a:xfrm>
            <a:off x="6524613" y="4405397"/>
            <a:ext cx="542100" cy="541800"/>
          </a:xfrm>
          <a:prstGeom prst="ellipse">
            <a:avLst/>
          </a:prstGeom>
          <a:solidFill>
            <a:srgbClr val="E48B7F">
              <a:alpha val="307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27"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7" name="Google Shape;377;p35"/>
          <p:cNvGrpSpPr/>
          <p:nvPr/>
        </p:nvGrpSpPr>
        <p:grpSpPr>
          <a:xfrm rot="-6649159" flipH="1">
            <a:off x="7351732" y="2793948"/>
            <a:ext cx="1241539" cy="4394170"/>
            <a:chOff x="3734850" y="-2845730"/>
            <a:chExt cx="1240220" cy="10150205"/>
          </a:xfrm>
        </p:grpSpPr>
        <p:sp>
          <p:nvSpPr>
            <p:cNvPr id="378" name="Google Shape;378;p35"/>
            <p:cNvSpPr/>
            <p:nvPr/>
          </p:nvSpPr>
          <p:spPr>
            <a:xfrm>
              <a:off x="3734850" y="-2845725"/>
              <a:ext cx="232500" cy="101502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35"/>
            <p:cNvSpPr/>
            <p:nvPr/>
          </p:nvSpPr>
          <p:spPr>
            <a:xfrm>
              <a:off x="3967370" y="-2845730"/>
              <a:ext cx="1007700" cy="10150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0" name="Google Shape;380;p35"/>
          <p:cNvGrpSpPr/>
          <p:nvPr/>
        </p:nvGrpSpPr>
        <p:grpSpPr>
          <a:xfrm rot="2713356" flipH="1">
            <a:off x="-457939" y="-997158"/>
            <a:ext cx="1241532" cy="3073311"/>
            <a:chOff x="3734850" y="-2845730"/>
            <a:chExt cx="1240220" cy="10150205"/>
          </a:xfrm>
        </p:grpSpPr>
        <p:sp>
          <p:nvSpPr>
            <p:cNvPr id="381" name="Google Shape;381;p35"/>
            <p:cNvSpPr/>
            <p:nvPr/>
          </p:nvSpPr>
          <p:spPr>
            <a:xfrm>
              <a:off x="3734850" y="-2845725"/>
              <a:ext cx="232500" cy="101502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35"/>
            <p:cNvSpPr/>
            <p:nvPr/>
          </p:nvSpPr>
          <p:spPr>
            <a:xfrm>
              <a:off x="3967370" y="-2845730"/>
              <a:ext cx="1007700" cy="10150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3" name="Google Shape;383;p35"/>
          <p:cNvSpPr/>
          <p:nvPr/>
        </p:nvSpPr>
        <p:spPr>
          <a:xfrm rot="-2444223">
            <a:off x="302741" y="4327797"/>
            <a:ext cx="659221" cy="659221"/>
          </a:xfrm>
          <a:prstGeom prst="ellipse">
            <a:avLst/>
          </a:prstGeom>
          <a:solidFill>
            <a:srgbClr val="E48B7F">
              <a:alpha val="307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" name="Google Shape;384;p35"/>
          <p:cNvSpPr/>
          <p:nvPr/>
        </p:nvSpPr>
        <p:spPr>
          <a:xfrm rot="-2444729">
            <a:off x="900560" y="4100213"/>
            <a:ext cx="297380" cy="297380"/>
          </a:xfrm>
          <a:prstGeom prst="ellipse">
            <a:avLst/>
          </a:prstGeom>
          <a:solidFill>
            <a:srgbClr val="E48B7F">
              <a:alpha val="307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" name="Google Shape;385;p35"/>
          <p:cNvSpPr/>
          <p:nvPr/>
        </p:nvSpPr>
        <p:spPr>
          <a:xfrm rot="8100000">
            <a:off x="8432656" y="533708"/>
            <a:ext cx="659306" cy="659306"/>
          </a:xfrm>
          <a:prstGeom prst="ellipse">
            <a:avLst/>
          </a:prstGeom>
          <a:solidFill>
            <a:srgbClr val="E48B7F">
              <a:alpha val="307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28"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7" name="Google Shape;387;p36"/>
          <p:cNvGrpSpPr/>
          <p:nvPr/>
        </p:nvGrpSpPr>
        <p:grpSpPr>
          <a:xfrm rot="7580806" flipH="1">
            <a:off x="6980874" y="-2180467"/>
            <a:ext cx="2510364" cy="5422480"/>
            <a:chOff x="3734850" y="-2845747"/>
            <a:chExt cx="2507702" cy="10150223"/>
          </a:xfrm>
        </p:grpSpPr>
        <p:sp>
          <p:nvSpPr>
            <p:cNvPr id="388" name="Google Shape;388;p36"/>
            <p:cNvSpPr/>
            <p:nvPr/>
          </p:nvSpPr>
          <p:spPr>
            <a:xfrm>
              <a:off x="3734850" y="-2845725"/>
              <a:ext cx="232500" cy="101502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36"/>
            <p:cNvSpPr/>
            <p:nvPr/>
          </p:nvSpPr>
          <p:spPr>
            <a:xfrm>
              <a:off x="3967352" y="-2845747"/>
              <a:ext cx="2275200" cy="10150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0" name="Google Shape;390;p36"/>
          <p:cNvGrpSpPr/>
          <p:nvPr/>
        </p:nvGrpSpPr>
        <p:grpSpPr>
          <a:xfrm rot="3240074" flipH="1">
            <a:off x="-362072" y="-1114256"/>
            <a:ext cx="1241554" cy="3073480"/>
            <a:chOff x="3734850" y="-2845730"/>
            <a:chExt cx="1240220" cy="10150205"/>
          </a:xfrm>
        </p:grpSpPr>
        <p:sp>
          <p:nvSpPr>
            <p:cNvPr id="391" name="Google Shape;391;p36"/>
            <p:cNvSpPr/>
            <p:nvPr/>
          </p:nvSpPr>
          <p:spPr>
            <a:xfrm>
              <a:off x="3734850" y="-2845725"/>
              <a:ext cx="232500" cy="101502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36"/>
            <p:cNvSpPr/>
            <p:nvPr/>
          </p:nvSpPr>
          <p:spPr>
            <a:xfrm>
              <a:off x="3967370" y="-2845730"/>
              <a:ext cx="1007700" cy="10150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3" name="Google Shape;393;p36"/>
          <p:cNvSpPr/>
          <p:nvPr/>
        </p:nvSpPr>
        <p:spPr>
          <a:xfrm rot="-2444223">
            <a:off x="302741" y="4327797"/>
            <a:ext cx="659221" cy="659221"/>
          </a:xfrm>
          <a:prstGeom prst="ellipse">
            <a:avLst/>
          </a:prstGeom>
          <a:solidFill>
            <a:srgbClr val="E48B7F">
              <a:alpha val="307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4" name="Google Shape;394;p36"/>
          <p:cNvSpPr/>
          <p:nvPr/>
        </p:nvSpPr>
        <p:spPr>
          <a:xfrm rot="-2444729">
            <a:off x="900560" y="4100213"/>
            <a:ext cx="297380" cy="297380"/>
          </a:xfrm>
          <a:prstGeom prst="ellipse">
            <a:avLst/>
          </a:prstGeom>
          <a:solidFill>
            <a:srgbClr val="E48B7F">
              <a:alpha val="307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713225" y="1228675"/>
            <a:ext cx="7717800" cy="335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eriod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26" name="Google Shape;26;p4"/>
          <p:cNvGrpSpPr/>
          <p:nvPr/>
        </p:nvGrpSpPr>
        <p:grpSpPr>
          <a:xfrm rot="-7459626">
            <a:off x="-155248" y="-1176390"/>
            <a:ext cx="1428793" cy="2621363"/>
            <a:chOff x="3734850" y="-2845725"/>
            <a:chExt cx="1428329" cy="10150245"/>
          </a:xfrm>
        </p:grpSpPr>
        <p:sp>
          <p:nvSpPr>
            <p:cNvPr id="27" name="Google Shape;27;p4"/>
            <p:cNvSpPr/>
            <p:nvPr/>
          </p:nvSpPr>
          <p:spPr>
            <a:xfrm>
              <a:off x="3734850" y="-2845725"/>
              <a:ext cx="232500" cy="101502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4"/>
            <p:cNvSpPr/>
            <p:nvPr/>
          </p:nvSpPr>
          <p:spPr>
            <a:xfrm>
              <a:off x="3967379" y="-2845680"/>
              <a:ext cx="1195800" cy="10150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" name="Google Shape;29;p4"/>
          <p:cNvGrpSpPr/>
          <p:nvPr/>
        </p:nvGrpSpPr>
        <p:grpSpPr>
          <a:xfrm rot="-2066015">
            <a:off x="8302912" y="-674256"/>
            <a:ext cx="1428706" cy="2621142"/>
            <a:chOff x="3734850" y="-2845725"/>
            <a:chExt cx="1428329" cy="10150245"/>
          </a:xfrm>
        </p:grpSpPr>
        <p:sp>
          <p:nvSpPr>
            <p:cNvPr id="30" name="Google Shape;30;p4"/>
            <p:cNvSpPr/>
            <p:nvPr/>
          </p:nvSpPr>
          <p:spPr>
            <a:xfrm>
              <a:off x="3734850" y="-2845725"/>
              <a:ext cx="232500" cy="101502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4"/>
            <p:cNvSpPr/>
            <p:nvPr/>
          </p:nvSpPr>
          <p:spPr>
            <a:xfrm>
              <a:off x="3967379" y="-2845680"/>
              <a:ext cx="1195800" cy="10150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Google Shape;32;p4"/>
          <p:cNvSpPr/>
          <p:nvPr/>
        </p:nvSpPr>
        <p:spPr>
          <a:xfrm>
            <a:off x="57150" y="2016323"/>
            <a:ext cx="542100" cy="542100"/>
          </a:xfrm>
          <a:prstGeom prst="ellipse">
            <a:avLst/>
          </a:prstGeom>
          <a:solidFill>
            <a:srgbClr val="E48B7F">
              <a:alpha val="307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4"/>
          <p:cNvSpPr/>
          <p:nvPr/>
        </p:nvSpPr>
        <p:spPr>
          <a:xfrm>
            <a:off x="8048575" y="4309822"/>
            <a:ext cx="542100" cy="541800"/>
          </a:xfrm>
          <a:prstGeom prst="ellipse">
            <a:avLst/>
          </a:prstGeom>
          <a:solidFill>
            <a:srgbClr val="E48B7F">
              <a:alpha val="307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5"/>
          <p:cNvSpPr txBox="1">
            <a:spLocks noGrp="1"/>
          </p:cNvSpPr>
          <p:nvPr>
            <p:ph type="title"/>
          </p:nvPr>
        </p:nvSpPr>
        <p:spPr>
          <a:xfrm>
            <a:off x="4391100" y="831986"/>
            <a:ext cx="2742600" cy="55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title" idx="2"/>
          </p:nvPr>
        </p:nvSpPr>
        <p:spPr>
          <a:xfrm>
            <a:off x="2010300" y="2813186"/>
            <a:ext cx="2742600" cy="55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subTitle" idx="1"/>
          </p:nvPr>
        </p:nvSpPr>
        <p:spPr>
          <a:xfrm>
            <a:off x="2010300" y="3300814"/>
            <a:ext cx="3009300" cy="101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subTitle" idx="3"/>
          </p:nvPr>
        </p:nvSpPr>
        <p:spPr>
          <a:xfrm>
            <a:off x="4125300" y="1319614"/>
            <a:ext cx="3008400" cy="101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grpSp>
        <p:nvGrpSpPr>
          <p:cNvPr id="39" name="Google Shape;39;p5"/>
          <p:cNvGrpSpPr/>
          <p:nvPr/>
        </p:nvGrpSpPr>
        <p:grpSpPr>
          <a:xfrm rot="1800044">
            <a:off x="7044483" y="-2043771"/>
            <a:ext cx="464990" cy="10699778"/>
            <a:chOff x="3734850" y="-2845725"/>
            <a:chExt cx="465000" cy="10150200"/>
          </a:xfrm>
        </p:grpSpPr>
        <p:sp>
          <p:nvSpPr>
            <p:cNvPr id="40" name="Google Shape;40;p5"/>
            <p:cNvSpPr/>
            <p:nvPr/>
          </p:nvSpPr>
          <p:spPr>
            <a:xfrm>
              <a:off x="3734850" y="-2845725"/>
              <a:ext cx="232500" cy="101502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5"/>
            <p:cNvSpPr/>
            <p:nvPr/>
          </p:nvSpPr>
          <p:spPr>
            <a:xfrm>
              <a:off x="3967350" y="-2845725"/>
              <a:ext cx="232500" cy="10150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" name="Google Shape;42;p5"/>
          <p:cNvGrpSpPr/>
          <p:nvPr/>
        </p:nvGrpSpPr>
        <p:grpSpPr>
          <a:xfrm rot="-8999956">
            <a:off x="1482127" y="-2778208"/>
            <a:ext cx="464990" cy="10699778"/>
            <a:chOff x="3734850" y="-2845725"/>
            <a:chExt cx="465000" cy="10150200"/>
          </a:xfrm>
        </p:grpSpPr>
        <p:sp>
          <p:nvSpPr>
            <p:cNvPr id="43" name="Google Shape;43;p5"/>
            <p:cNvSpPr/>
            <p:nvPr/>
          </p:nvSpPr>
          <p:spPr>
            <a:xfrm>
              <a:off x="3734850" y="-2845725"/>
              <a:ext cx="232500" cy="101502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5"/>
            <p:cNvSpPr/>
            <p:nvPr/>
          </p:nvSpPr>
          <p:spPr>
            <a:xfrm>
              <a:off x="3967350" y="-2845725"/>
              <a:ext cx="232500" cy="10150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5" name="Google Shape;45;p5"/>
          <p:cNvSpPr/>
          <p:nvPr/>
        </p:nvSpPr>
        <p:spPr>
          <a:xfrm>
            <a:off x="7364125" y="209938"/>
            <a:ext cx="659100" cy="659100"/>
          </a:xfrm>
          <a:prstGeom prst="ellipse">
            <a:avLst/>
          </a:prstGeom>
          <a:solidFill>
            <a:srgbClr val="E48B7F">
              <a:alpha val="307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5"/>
          <p:cNvSpPr/>
          <p:nvPr/>
        </p:nvSpPr>
        <p:spPr>
          <a:xfrm rot="4838948">
            <a:off x="1301962" y="4360686"/>
            <a:ext cx="659159" cy="659159"/>
          </a:xfrm>
          <a:prstGeom prst="ellipse">
            <a:avLst/>
          </a:prstGeom>
          <a:solidFill>
            <a:srgbClr val="E48B7F">
              <a:alpha val="307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5"/>
          <p:cNvSpPr/>
          <p:nvPr/>
        </p:nvSpPr>
        <p:spPr>
          <a:xfrm>
            <a:off x="-3625" y="-3625"/>
            <a:ext cx="3116350" cy="5143615"/>
          </a:xfrm>
          <a:custGeom>
            <a:avLst/>
            <a:gdLst/>
            <a:ahLst/>
            <a:cxnLst/>
            <a:rect l="l" t="t" r="r" b="b"/>
            <a:pathLst>
              <a:path w="124654" h="205498" extrusionOk="0">
                <a:moveTo>
                  <a:pt x="0" y="0"/>
                </a:moveTo>
                <a:lnTo>
                  <a:pt x="124654" y="0"/>
                </a:lnTo>
                <a:lnTo>
                  <a:pt x="0" y="20549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8" name="Google Shape;48;p5"/>
          <p:cNvSpPr/>
          <p:nvPr/>
        </p:nvSpPr>
        <p:spPr>
          <a:xfrm rot="10800000">
            <a:off x="6307643" y="14527"/>
            <a:ext cx="2902257" cy="5137450"/>
          </a:xfrm>
          <a:custGeom>
            <a:avLst/>
            <a:gdLst/>
            <a:ahLst/>
            <a:cxnLst/>
            <a:rect l="l" t="t" r="r" b="b"/>
            <a:pathLst>
              <a:path w="124654" h="205498" extrusionOk="0">
                <a:moveTo>
                  <a:pt x="0" y="0"/>
                </a:moveTo>
                <a:lnTo>
                  <a:pt x="124654" y="0"/>
                </a:lnTo>
                <a:lnTo>
                  <a:pt x="0" y="20549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8"/>
          <p:cNvSpPr txBox="1">
            <a:spLocks noGrp="1"/>
          </p:cNvSpPr>
          <p:nvPr>
            <p:ph type="title"/>
          </p:nvPr>
        </p:nvSpPr>
        <p:spPr>
          <a:xfrm>
            <a:off x="2114550" y="971550"/>
            <a:ext cx="4572000" cy="278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0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grpSp>
        <p:nvGrpSpPr>
          <p:cNvPr id="72" name="Google Shape;72;p8"/>
          <p:cNvGrpSpPr/>
          <p:nvPr/>
        </p:nvGrpSpPr>
        <p:grpSpPr>
          <a:xfrm rot="2698299">
            <a:off x="7950329" y="3147400"/>
            <a:ext cx="1368463" cy="3125458"/>
            <a:chOff x="3303935" y="-4915108"/>
            <a:chExt cx="1367993" cy="13608576"/>
          </a:xfrm>
        </p:grpSpPr>
        <p:sp>
          <p:nvSpPr>
            <p:cNvPr id="73" name="Google Shape;73;p8"/>
            <p:cNvSpPr/>
            <p:nvPr/>
          </p:nvSpPr>
          <p:spPr>
            <a:xfrm>
              <a:off x="3303935" y="-4915108"/>
              <a:ext cx="232500" cy="135486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8"/>
            <p:cNvSpPr/>
            <p:nvPr/>
          </p:nvSpPr>
          <p:spPr>
            <a:xfrm>
              <a:off x="3536728" y="-4854832"/>
              <a:ext cx="1135200" cy="13548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5" name="Google Shape;75;p8"/>
          <p:cNvGrpSpPr/>
          <p:nvPr/>
        </p:nvGrpSpPr>
        <p:grpSpPr>
          <a:xfrm rot="-8315202">
            <a:off x="-284189" y="-1272286"/>
            <a:ext cx="1368435" cy="3125734"/>
            <a:chOff x="3303935" y="-4915108"/>
            <a:chExt cx="1367993" cy="13608576"/>
          </a:xfrm>
        </p:grpSpPr>
        <p:sp>
          <p:nvSpPr>
            <p:cNvPr id="76" name="Google Shape;76;p8"/>
            <p:cNvSpPr/>
            <p:nvPr/>
          </p:nvSpPr>
          <p:spPr>
            <a:xfrm>
              <a:off x="3303935" y="-4915108"/>
              <a:ext cx="232500" cy="135486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8"/>
            <p:cNvSpPr/>
            <p:nvPr/>
          </p:nvSpPr>
          <p:spPr>
            <a:xfrm>
              <a:off x="3536728" y="-4854832"/>
              <a:ext cx="1135200" cy="13548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8" name="Google Shape;78;p8"/>
          <p:cNvSpPr/>
          <p:nvPr/>
        </p:nvSpPr>
        <p:spPr>
          <a:xfrm rot="2639151">
            <a:off x="7719418" y="4134542"/>
            <a:ext cx="659197" cy="659197"/>
          </a:xfrm>
          <a:prstGeom prst="ellipse">
            <a:avLst/>
          </a:prstGeom>
          <a:solidFill>
            <a:srgbClr val="6C93A1">
              <a:alpha val="307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8"/>
          <p:cNvSpPr/>
          <p:nvPr/>
        </p:nvSpPr>
        <p:spPr>
          <a:xfrm rot="2638662">
            <a:off x="8795673" y="4221962"/>
            <a:ext cx="297244" cy="297244"/>
          </a:xfrm>
          <a:prstGeom prst="ellipse">
            <a:avLst/>
          </a:prstGeom>
          <a:solidFill>
            <a:srgbClr val="6C93A1">
              <a:alpha val="307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8"/>
          <p:cNvSpPr/>
          <p:nvPr/>
        </p:nvSpPr>
        <p:spPr>
          <a:xfrm rot="2639151">
            <a:off x="383618" y="390592"/>
            <a:ext cx="659197" cy="659197"/>
          </a:xfrm>
          <a:prstGeom prst="ellipse">
            <a:avLst/>
          </a:prstGeom>
          <a:solidFill>
            <a:srgbClr val="6C93A1">
              <a:alpha val="307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9"/>
          <p:cNvSpPr txBox="1">
            <a:spLocks noGrp="1"/>
          </p:cNvSpPr>
          <p:nvPr>
            <p:ph type="title"/>
          </p:nvPr>
        </p:nvSpPr>
        <p:spPr>
          <a:xfrm>
            <a:off x="720000" y="1354481"/>
            <a:ext cx="49380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83" name="Google Shape;83;p9"/>
          <p:cNvSpPr txBox="1">
            <a:spLocks noGrp="1"/>
          </p:cNvSpPr>
          <p:nvPr>
            <p:ph type="subTitle" idx="1"/>
          </p:nvPr>
        </p:nvSpPr>
        <p:spPr>
          <a:xfrm>
            <a:off x="720000" y="2107219"/>
            <a:ext cx="4661100" cy="168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84" name="Google Shape;84;p9"/>
          <p:cNvGrpSpPr/>
          <p:nvPr/>
        </p:nvGrpSpPr>
        <p:grpSpPr>
          <a:xfrm rot="-8383417">
            <a:off x="-501724" y="-916931"/>
            <a:ext cx="1428826" cy="2621398"/>
            <a:chOff x="3734850" y="-2845725"/>
            <a:chExt cx="1428329" cy="10150245"/>
          </a:xfrm>
        </p:grpSpPr>
        <p:sp>
          <p:nvSpPr>
            <p:cNvPr id="85" name="Google Shape;85;p9"/>
            <p:cNvSpPr/>
            <p:nvPr/>
          </p:nvSpPr>
          <p:spPr>
            <a:xfrm>
              <a:off x="3734850" y="-2845725"/>
              <a:ext cx="232500" cy="101502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9"/>
            <p:cNvSpPr/>
            <p:nvPr/>
          </p:nvSpPr>
          <p:spPr>
            <a:xfrm>
              <a:off x="3967379" y="-2845680"/>
              <a:ext cx="1195800" cy="10150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7" name="Google Shape;87;p9"/>
          <p:cNvSpPr/>
          <p:nvPr/>
        </p:nvSpPr>
        <p:spPr>
          <a:xfrm rot="3206516">
            <a:off x="2676237" y="4550599"/>
            <a:ext cx="297664" cy="297664"/>
          </a:xfrm>
          <a:prstGeom prst="ellipse">
            <a:avLst/>
          </a:prstGeom>
          <a:solidFill>
            <a:srgbClr val="E48B7F">
              <a:alpha val="307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solidFill>
          <a:schemeClr val="accent1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0"/>
          <p:cNvSpPr txBox="1">
            <a:spLocks noGrp="1"/>
          </p:cNvSpPr>
          <p:nvPr>
            <p:ph type="title"/>
          </p:nvPr>
        </p:nvSpPr>
        <p:spPr>
          <a:xfrm>
            <a:off x="6381750" y="2695575"/>
            <a:ext cx="2114400" cy="208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3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90" name="Google Shape;90;p10"/>
          <p:cNvSpPr/>
          <p:nvPr/>
        </p:nvSpPr>
        <p:spPr>
          <a:xfrm rot="3216939">
            <a:off x="8255989" y="1986565"/>
            <a:ext cx="297371" cy="297371"/>
          </a:xfrm>
          <a:prstGeom prst="ellipse">
            <a:avLst/>
          </a:prstGeom>
          <a:solidFill>
            <a:srgbClr val="6C93A1">
              <a:alpha val="307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7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3"/>
          <p:cNvSpPr txBox="1">
            <a:spLocks noGrp="1"/>
          </p:cNvSpPr>
          <p:nvPr>
            <p:ph type="ctrTitle"/>
          </p:nvPr>
        </p:nvSpPr>
        <p:spPr>
          <a:xfrm>
            <a:off x="752538" y="1177600"/>
            <a:ext cx="2439300" cy="580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4" name="Google Shape;104;p13"/>
          <p:cNvSpPr txBox="1">
            <a:spLocks noGrp="1"/>
          </p:cNvSpPr>
          <p:nvPr>
            <p:ph type="subTitle" idx="1"/>
          </p:nvPr>
        </p:nvSpPr>
        <p:spPr>
          <a:xfrm>
            <a:off x="752538" y="1626500"/>
            <a:ext cx="2439300" cy="9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05" name="Google Shape;105;p13"/>
          <p:cNvSpPr txBox="1">
            <a:spLocks noGrp="1"/>
          </p:cNvSpPr>
          <p:nvPr>
            <p:ph type="ctrTitle" idx="2"/>
          </p:nvPr>
        </p:nvSpPr>
        <p:spPr>
          <a:xfrm>
            <a:off x="3351300" y="1177525"/>
            <a:ext cx="2441400" cy="580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6" name="Google Shape;106;p13"/>
          <p:cNvSpPr txBox="1">
            <a:spLocks noGrp="1"/>
          </p:cNvSpPr>
          <p:nvPr>
            <p:ph type="subTitle" idx="3"/>
          </p:nvPr>
        </p:nvSpPr>
        <p:spPr>
          <a:xfrm>
            <a:off x="3351317" y="1626500"/>
            <a:ext cx="2441400" cy="9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07" name="Google Shape;107;p13"/>
          <p:cNvSpPr txBox="1">
            <a:spLocks noGrp="1"/>
          </p:cNvSpPr>
          <p:nvPr>
            <p:ph type="ctrTitle" idx="4"/>
          </p:nvPr>
        </p:nvSpPr>
        <p:spPr>
          <a:xfrm>
            <a:off x="5950075" y="3371850"/>
            <a:ext cx="2003400" cy="580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8" name="Google Shape;108;p13"/>
          <p:cNvSpPr txBox="1">
            <a:spLocks noGrp="1"/>
          </p:cNvSpPr>
          <p:nvPr>
            <p:ph type="subTitle" idx="5"/>
          </p:nvPr>
        </p:nvSpPr>
        <p:spPr>
          <a:xfrm>
            <a:off x="5950063" y="3830375"/>
            <a:ext cx="2439300" cy="9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09" name="Google Shape;109;p13"/>
          <p:cNvSpPr txBox="1">
            <a:spLocks noGrp="1"/>
          </p:cNvSpPr>
          <p:nvPr>
            <p:ph type="ctrTitle" idx="6"/>
          </p:nvPr>
        </p:nvSpPr>
        <p:spPr>
          <a:xfrm>
            <a:off x="752538" y="3371850"/>
            <a:ext cx="2441400" cy="580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10" name="Google Shape;110;p13"/>
          <p:cNvSpPr txBox="1">
            <a:spLocks noGrp="1"/>
          </p:cNvSpPr>
          <p:nvPr>
            <p:ph type="subTitle" idx="7"/>
          </p:nvPr>
        </p:nvSpPr>
        <p:spPr>
          <a:xfrm>
            <a:off x="752538" y="3822050"/>
            <a:ext cx="2441400" cy="9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11" name="Google Shape;111;p13"/>
          <p:cNvSpPr txBox="1">
            <a:spLocks noGrp="1"/>
          </p:cNvSpPr>
          <p:nvPr>
            <p:ph type="ctrTitle" idx="8"/>
          </p:nvPr>
        </p:nvSpPr>
        <p:spPr>
          <a:xfrm>
            <a:off x="3351300" y="3371850"/>
            <a:ext cx="2441400" cy="580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12" name="Google Shape;112;p13"/>
          <p:cNvSpPr txBox="1">
            <a:spLocks noGrp="1"/>
          </p:cNvSpPr>
          <p:nvPr>
            <p:ph type="subTitle" idx="9"/>
          </p:nvPr>
        </p:nvSpPr>
        <p:spPr>
          <a:xfrm>
            <a:off x="3351316" y="3830375"/>
            <a:ext cx="2439300" cy="9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13" name="Google Shape;113;p13"/>
          <p:cNvSpPr txBox="1">
            <a:spLocks noGrp="1"/>
          </p:cNvSpPr>
          <p:nvPr>
            <p:ph type="title" idx="13" hasCustomPrompt="1"/>
          </p:nvPr>
        </p:nvSpPr>
        <p:spPr>
          <a:xfrm>
            <a:off x="752538" y="531288"/>
            <a:ext cx="636600" cy="636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6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14" name="Google Shape;114;p13"/>
          <p:cNvSpPr txBox="1">
            <a:spLocks noGrp="1"/>
          </p:cNvSpPr>
          <p:nvPr>
            <p:ph type="title" idx="14" hasCustomPrompt="1"/>
          </p:nvPr>
        </p:nvSpPr>
        <p:spPr>
          <a:xfrm>
            <a:off x="3351300" y="529488"/>
            <a:ext cx="640200" cy="64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6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15" name="Google Shape;115;p13"/>
          <p:cNvSpPr txBox="1">
            <a:spLocks noGrp="1"/>
          </p:cNvSpPr>
          <p:nvPr>
            <p:ph type="title" idx="15" hasCustomPrompt="1"/>
          </p:nvPr>
        </p:nvSpPr>
        <p:spPr>
          <a:xfrm>
            <a:off x="5950063" y="2726800"/>
            <a:ext cx="640200" cy="636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26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16" name="Google Shape;116;p13"/>
          <p:cNvSpPr txBox="1">
            <a:spLocks noGrp="1"/>
          </p:cNvSpPr>
          <p:nvPr>
            <p:ph type="title" idx="16" hasCustomPrompt="1"/>
          </p:nvPr>
        </p:nvSpPr>
        <p:spPr>
          <a:xfrm>
            <a:off x="752538" y="2726800"/>
            <a:ext cx="640200" cy="636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6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17" name="Google Shape;117;p13"/>
          <p:cNvSpPr txBox="1">
            <a:spLocks noGrp="1"/>
          </p:cNvSpPr>
          <p:nvPr>
            <p:ph type="title" idx="17" hasCustomPrompt="1"/>
          </p:nvPr>
        </p:nvSpPr>
        <p:spPr>
          <a:xfrm>
            <a:off x="3351300" y="2726800"/>
            <a:ext cx="640200" cy="636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6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grpSp>
        <p:nvGrpSpPr>
          <p:cNvPr id="118" name="Google Shape;118;p13"/>
          <p:cNvGrpSpPr/>
          <p:nvPr/>
        </p:nvGrpSpPr>
        <p:grpSpPr>
          <a:xfrm rot="-2698299" flipH="1">
            <a:off x="-183065" y="3790163"/>
            <a:ext cx="937255" cy="2331182"/>
            <a:chOff x="3734850" y="-2845725"/>
            <a:chExt cx="936933" cy="10150214"/>
          </a:xfrm>
        </p:grpSpPr>
        <p:sp>
          <p:nvSpPr>
            <p:cNvPr id="119" name="Google Shape;119;p13"/>
            <p:cNvSpPr/>
            <p:nvPr/>
          </p:nvSpPr>
          <p:spPr>
            <a:xfrm>
              <a:off x="3734850" y="-2845725"/>
              <a:ext cx="232500" cy="101502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13"/>
            <p:cNvSpPr/>
            <p:nvPr/>
          </p:nvSpPr>
          <p:spPr>
            <a:xfrm>
              <a:off x="3967383" y="-2845711"/>
              <a:ext cx="704400" cy="10150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1" name="Google Shape;121;p13"/>
          <p:cNvSpPr/>
          <p:nvPr/>
        </p:nvSpPr>
        <p:spPr>
          <a:xfrm>
            <a:off x="93450" y="86113"/>
            <a:ext cx="659100" cy="659100"/>
          </a:xfrm>
          <a:prstGeom prst="ellipse">
            <a:avLst/>
          </a:prstGeom>
          <a:solidFill>
            <a:srgbClr val="E48B7F">
              <a:alpha val="307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13"/>
          <p:cNvSpPr/>
          <p:nvPr/>
        </p:nvSpPr>
        <p:spPr>
          <a:xfrm>
            <a:off x="2896875" y="4386022"/>
            <a:ext cx="542100" cy="541800"/>
          </a:xfrm>
          <a:prstGeom prst="ellipse">
            <a:avLst/>
          </a:prstGeom>
          <a:solidFill>
            <a:srgbClr val="E48B7F">
              <a:alpha val="307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T Sans"/>
              <a:buChar char="●"/>
              <a:defRPr sz="1800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T Sans"/>
              <a:buChar char="○"/>
              <a:defRPr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T Sans"/>
              <a:buChar char="■"/>
              <a:defRPr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T Sans"/>
              <a:buChar char="●"/>
              <a:defRPr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T Sans"/>
              <a:buChar char="○"/>
              <a:defRPr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T Sans"/>
              <a:buChar char="■"/>
              <a:defRPr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T Sans"/>
              <a:buChar char="●"/>
              <a:defRPr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T Sans"/>
              <a:buChar char="○"/>
              <a:defRPr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T Sans"/>
              <a:buChar char="■"/>
              <a:defRPr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4" r:id="rId5"/>
    <p:sldLayoutId id="2147483655" r:id="rId6"/>
    <p:sldLayoutId id="2147483656" r:id="rId7"/>
    <p:sldLayoutId id="2147483658" r:id="rId8"/>
    <p:sldLayoutId id="2147483659" r:id="rId9"/>
    <p:sldLayoutId id="2147483660" r:id="rId10"/>
    <p:sldLayoutId id="2147483662" r:id="rId11"/>
    <p:sldLayoutId id="2147483663" r:id="rId12"/>
    <p:sldLayoutId id="2147483664" r:id="rId13"/>
    <p:sldLayoutId id="2147483665" r:id="rId14"/>
    <p:sldLayoutId id="2147483667" r:id="rId15"/>
    <p:sldLayoutId id="2147483669" r:id="rId16"/>
    <p:sldLayoutId id="2147483670" r:id="rId17"/>
    <p:sldLayoutId id="2147483676" r:id="rId18"/>
    <p:sldLayoutId id="2147483680" r:id="rId19"/>
    <p:sldLayoutId id="2147483681" r:id="rId20"/>
    <p:sldLayoutId id="2147483682" r:id="rId2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JP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studentaid.gov/announcements-events/default-fresh-start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studentaid.gov/debt-relief-announcement/one-time-cancellation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hyperlink" Target="https://cod.ed.gov/cod/LoginPage" TargetMode="External"/><Relationship Id="rId3" Type="http://schemas.openxmlformats.org/officeDocument/2006/relationships/hyperlink" Target="https://www.nasfaa.org/" TargetMode="External"/><Relationship Id="rId7" Type="http://schemas.openxmlformats.org/officeDocument/2006/relationships/hyperlink" Target="https://studentaid.gov/loan-simulator/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1.xml"/><Relationship Id="rId6" Type="http://schemas.openxmlformats.org/officeDocument/2006/relationships/hyperlink" Target="http://www.studentaid.gov/" TargetMode="External"/><Relationship Id="rId11" Type="http://schemas.openxmlformats.org/officeDocument/2006/relationships/hyperlink" Target="https://www.youtube.com/user/FederalStudentAid" TargetMode="External"/><Relationship Id="rId5" Type="http://schemas.openxmlformats.org/officeDocument/2006/relationships/hyperlink" Target="https://studentaid.gov/announcements-events/default-fresh-start" TargetMode="External"/><Relationship Id="rId10" Type="http://schemas.openxmlformats.org/officeDocument/2006/relationships/hyperlink" Target="https://fsapartners.ed.gov/knowledge-center" TargetMode="External"/><Relationship Id="rId4" Type="http://schemas.openxmlformats.org/officeDocument/2006/relationships/hyperlink" Target="https://www.nasfaa.org/AskRegs" TargetMode="External"/><Relationship Id="rId9" Type="http://schemas.openxmlformats.org/officeDocument/2006/relationships/hyperlink" Target="https://nsldsfap.ed.gov/login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3" name="Google Shape;403;p39"/>
          <p:cNvPicPr preferRelativeResize="0"/>
          <p:nvPr/>
        </p:nvPicPr>
        <p:blipFill rotWithShape="1">
          <a:blip r:embed="rId3">
            <a:alphaModFix/>
          </a:blip>
          <a:srcRect r="25589" b="12778"/>
          <a:stretch/>
        </p:blipFill>
        <p:spPr>
          <a:xfrm rot="10800000" flipH="1">
            <a:off x="-925" y="-2"/>
            <a:ext cx="6592224" cy="515140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04" name="Google Shape;404;p39"/>
          <p:cNvGrpSpPr/>
          <p:nvPr/>
        </p:nvGrpSpPr>
        <p:grpSpPr>
          <a:xfrm>
            <a:off x="855566" y="-455085"/>
            <a:ext cx="6618417" cy="5929682"/>
            <a:chOff x="792033" y="-416011"/>
            <a:chExt cx="6618417" cy="5929682"/>
          </a:xfrm>
        </p:grpSpPr>
        <p:sp>
          <p:nvSpPr>
            <p:cNvPr id="405" name="Google Shape;405;p39"/>
            <p:cNvSpPr/>
            <p:nvPr/>
          </p:nvSpPr>
          <p:spPr>
            <a:xfrm>
              <a:off x="1466850" y="0"/>
              <a:ext cx="5943600" cy="5143500"/>
            </a:xfrm>
            <a:custGeom>
              <a:avLst/>
              <a:gdLst/>
              <a:ahLst/>
              <a:cxnLst/>
              <a:rect l="l" t="t" r="r" b="b"/>
              <a:pathLst>
                <a:path w="237744" h="205740" extrusionOk="0">
                  <a:moveTo>
                    <a:pt x="0" y="0"/>
                  </a:moveTo>
                  <a:lnTo>
                    <a:pt x="184404" y="205740"/>
                  </a:lnTo>
                  <a:lnTo>
                    <a:pt x="236982" y="205740"/>
                  </a:lnTo>
                  <a:lnTo>
                    <a:pt x="23774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grpSp>
          <p:nvGrpSpPr>
            <p:cNvPr id="406" name="Google Shape;406;p39"/>
            <p:cNvGrpSpPr/>
            <p:nvPr/>
          </p:nvGrpSpPr>
          <p:grpSpPr>
            <a:xfrm rot="-2700000">
              <a:off x="3524377" y="-1411591"/>
              <a:ext cx="464996" cy="7920841"/>
              <a:chOff x="3734850" y="-2845725"/>
              <a:chExt cx="465000" cy="10150200"/>
            </a:xfrm>
          </p:grpSpPr>
          <p:sp>
            <p:nvSpPr>
              <p:cNvPr id="407" name="Google Shape;407;p39"/>
              <p:cNvSpPr/>
              <p:nvPr/>
            </p:nvSpPr>
            <p:spPr>
              <a:xfrm>
                <a:off x="3734850" y="-2845725"/>
                <a:ext cx="232500" cy="10150200"/>
              </a:xfrm>
              <a:prstGeom prst="rect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" name="Google Shape;408;p39"/>
              <p:cNvSpPr/>
              <p:nvPr/>
            </p:nvSpPr>
            <p:spPr>
              <a:xfrm>
                <a:off x="3967350" y="-2845725"/>
                <a:ext cx="232500" cy="101502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09" name="Google Shape;409;p39"/>
          <p:cNvSpPr txBox="1">
            <a:spLocks noGrp="1"/>
          </p:cNvSpPr>
          <p:nvPr>
            <p:ph type="subTitle" idx="1"/>
          </p:nvPr>
        </p:nvSpPr>
        <p:spPr>
          <a:xfrm>
            <a:off x="4945769" y="3328138"/>
            <a:ext cx="3485281" cy="76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/>
              <a:t>New Aid Officers Workshop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/>
              <a:t>April 19-21, 2023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/>
              <a:t>Great Wolf Lodge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/>
              <a:t>Dallas/Grapevine</a:t>
            </a:r>
            <a:endParaRPr sz="1600" dirty="0"/>
          </a:p>
        </p:txBody>
      </p:sp>
      <p:sp>
        <p:nvSpPr>
          <p:cNvPr id="410" name="Google Shape;410;p39"/>
          <p:cNvSpPr txBox="1">
            <a:spLocks noGrp="1"/>
          </p:cNvSpPr>
          <p:nvPr>
            <p:ph type="ctrTitle"/>
          </p:nvPr>
        </p:nvSpPr>
        <p:spPr>
          <a:xfrm>
            <a:off x="3277156" y="691900"/>
            <a:ext cx="5153894" cy="127137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Educational Loans</a:t>
            </a:r>
            <a:endParaRPr dirty="0"/>
          </a:p>
        </p:txBody>
      </p:sp>
      <p:sp>
        <p:nvSpPr>
          <p:cNvPr id="411" name="Google Shape;411;p39"/>
          <p:cNvSpPr/>
          <p:nvPr/>
        </p:nvSpPr>
        <p:spPr>
          <a:xfrm>
            <a:off x="3505675" y="2051188"/>
            <a:ext cx="659100" cy="659100"/>
          </a:xfrm>
          <a:prstGeom prst="ellipse">
            <a:avLst/>
          </a:prstGeom>
          <a:solidFill>
            <a:srgbClr val="E48B7F">
              <a:alpha val="307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2" name="Google Shape;412;p39"/>
          <p:cNvSpPr/>
          <p:nvPr/>
        </p:nvSpPr>
        <p:spPr>
          <a:xfrm>
            <a:off x="4380213" y="2051193"/>
            <a:ext cx="297300" cy="297300"/>
          </a:xfrm>
          <a:prstGeom prst="ellipse">
            <a:avLst/>
          </a:prstGeom>
          <a:solidFill>
            <a:srgbClr val="E48B7F">
              <a:alpha val="307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E3E16F7-D05F-E937-78CB-6F53273E532C}"/>
              </a:ext>
            </a:extLst>
          </p:cNvPr>
          <p:cNvSpPr txBox="1"/>
          <p:nvPr/>
        </p:nvSpPr>
        <p:spPr>
          <a:xfrm>
            <a:off x="1381400" y="4766637"/>
            <a:ext cx="6592225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sz="1700" b="1" dirty="0">
                <a:solidFill>
                  <a:schemeClr val="dk1"/>
                </a:solidFill>
                <a:uFill>
                  <a:noFill/>
                </a:uFill>
                <a:latin typeface="PT Sans" panose="020B0503020203020204" pitchFamily="34" charset="0"/>
              </a:rPr>
              <a:t>Texas Association of Student Financial Aid Administrators</a:t>
            </a:r>
            <a:endParaRPr lang="en-US" sz="1700" dirty="0">
              <a:latin typeface="PT Sans" panose="020B0503020203020204" pitchFamily="34" charset="0"/>
            </a:endParaRPr>
          </a:p>
        </p:txBody>
      </p:sp>
      <p:sp>
        <p:nvSpPr>
          <p:cNvPr id="13" name="Google Shape;409;p39">
            <a:extLst>
              <a:ext uri="{FF2B5EF4-FFF2-40B4-BE49-F238E27FC236}">
                <a16:creationId xmlns:a16="http://schemas.microsoft.com/office/drawing/2014/main" id="{3E87D41B-F6DD-401A-B5AE-B465354EB48A}"/>
              </a:ext>
            </a:extLst>
          </p:cNvPr>
          <p:cNvSpPr txBox="1">
            <a:spLocks/>
          </p:cNvSpPr>
          <p:nvPr/>
        </p:nvSpPr>
        <p:spPr>
          <a:xfrm>
            <a:off x="5168287" y="1770804"/>
            <a:ext cx="3276900" cy="444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T Sans"/>
              <a:buNone/>
              <a:defRPr sz="1800" b="0" i="0" u="none" strike="noStrike" cap="none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T Sans"/>
              <a:buNone/>
              <a:defRPr sz="2800" b="0" i="0" u="none" strike="noStrike" cap="none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T Sans"/>
              <a:buNone/>
              <a:defRPr sz="2800" b="0" i="0" u="none" strike="noStrike" cap="none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T Sans"/>
              <a:buNone/>
              <a:defRPr sz="2800" b="0" i="0" u="none" strike="noStrike" cap="none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T Sans"/>
              <a:buNone/>
              <a:defRPr sz="2800" b="0" i="0" u="none" strike="noStrike" cap="none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T Sans"/>
              <a:buNone/>
              <a:defRPr sz="2800" b="0" i="0" u="none" strike="noStrike" cap="none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T Sans"/>
              <a:buNone/>
              <a:defRPr sz="2800" b="0" i="0" u="none" strike="noStrike" cap="none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T Sans"/>
              <a:buNone/>
              <a:defRPr sz="2800" b="0" i="0" u="none" strike="noStrike" cap="none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T Sans"/>
              <a:buNone/>
              <a:defRPr sz="2800" b="0" i="0" u="none" strike="noStrike" cap="none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pPr marL="0" indent="0"/>
            <a:r>
              <a:rPr lang="en-US" dirty="0"/>
              <a:t>Melissa Jones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419;p40">
            <a:extLst>
              <a:ext uri="{FF2B5EF4-FFF2-40B4-BE49-F238E27FC236}">
                <a16:creationId xmlns:a16="http://schemas.microsoft.com/office/drawing/2014/main" id="{E8AF7BD0-858D-43A5-9097-D3E28FB88BAB}"/>
              </a:ext>
            </a:extLst>
          </p:cNvPr>
          <p:cNvSpPr/>
          <p:nvPr/>
        </p:nvSpPr>
        <p:spPr>
          <a:xfrm rot="10800000">
            <a:off x="6338893" y="1107652"/>
            <a:ext cx="1432798" cy="1376730"/>
          </a:xfrm>
          <a:prstGeom prst="ellipse">
            <a:avLst/>
          </a:prstGeom>
          <a:solidFill>
            <a:srgbClr val="E48B7F">
              <a:alpha val="307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p40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Direct Parent PLUS Loan</a:t>
            </a:r>
            <a:endParaRPr dirty="0"/>
          </a:p>
        </p:txBody>
      </p:sp>
      <p:sp>
        <p:nvSpPr>
          <p:cNvPr id="418" name="Google Shape;418;p40"/>
          <p:cNvSpPr txBox="1">
            <a:spLocks noGrp="1"/>
          </p:cNvSpPr>
          <p:nvPr>
            <p:ph type="body" idx="1"/>
          </p:nvPr>
        </p:nvSpPr>
        <p:spPr>
          <a:xfrm>
            <a:off x="6393595" y="1293562"/>
            <a:ext cx="1323393" cy="100211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/>
              <a:t>Credit Check Required</a:t>
            </a:r>
            <a:endParaRPr sz="1800" dirty="0"/>
          </a:p>
        </p:txBody>
      </p:sp>
      <p:sp>
        <p:nvSpPr>
          <p:cNvPr id="419" name="Google Shape;419;p40"/>
          <p:cNvSpPr/>
          <p:nvPr/>
        </p:nvSpPr>
        <p:spPr>
          <a:xfrm rot="9508767">
            <a:off x="7990045" y="449378"/>
            <a:ext cx="659152" cy="659152"/>
          </a:xfrm>
          <a:prstGeom prst="ellipse">
            <a:avLst/>
          </a:prstGeom>
          <a:solidFill>
            <a:srgbClr val="E48B7F">
              <a:alpha val="307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0" name="Google Shape;420;p40"/>
          <p:cNvSpPr/>
          <p:nvPr/>
        </p:nvSpPr>
        <p:spPr>
          <a:xfrm rot="9510599">
            <a:off x="8686638" y="3870368"/>
            <a:ext cx="297265" cy="297265"/>
          </a:xfrm>
          <a:prstGeom prst="ellipse">
            <a:avLst/>
          </a:prstGeom>
          <a:solidFill>
            <a:srgbClr val="E48B7F">
              <a:alpha val="307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B0F90D7-77F2-A164-DBF9-E470B912367E}"/>
              </a:ext>
            </a:extLst>
          </p:cNvPr>
          <p:cNvSpPr txBox="1"/>
          <p:nvPr/>
        </p:nvSpPr>
        <p:spPr>
          <a:xfrm>
            <a:off x="1194408" y="4789557"/>
            <a:ext cx="639330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sz="1700" b="1" dirty="0">
                <a:solidFill>
                  <a:schemeClr val="dk1"/>
                </a:solidFill>
                <a:uFill>
                  <a:noFill/>
                </a:uFill>
                <a:latin typeface="PT Sans" panose="020B0503020203020204" pitchFamily="34" charset="0"/>
              </a:rPr>
              <a:t>Texas Association of Student Financial Aid Administrators</a:t>
            </a:r>
            <a:endParaRPr lang="en-US" sz="1700" dirty="0">
              <a:latin typeface="PT Sans" panose="020B0503020203020204" pitchFamily="34" charset="0"/>
            </a:endParaRPr>
          </a:p>
        </p:txBody>
      </p:sp>
      <p:sp>
        <p:nvSpPr>
          <p:cNvPr id="7" name="Google Shape;419;p40">
            <a:extLst>
              <a:ext uri="{FF2B5EF4-FFF2-40B4-BE49-F238E27FC236}">
                <a16:creationId xmlns:a16="http://schemas.microsoft.com/office/drawing/2014/main" id="{51ED3F54-2750-4A60-8CAC-FE34EA1B4581}"/>
              </a:ext>
            </a:extLst>
          </p:cNvPr>
          <p:cNvSpPr/>
          <p:nvPr/>
        </p:nvSpPr>
        <p:spPr>
          <a:xfrm rot="10800000">
            <a:off x="1071240" y="1152481"/>
            <a:ext cx="1432798" cy="1376730"/>
          </a:xfrm>
          <a:prstGeom prst="ellipse">
            <a:avLst/>
          </a:prstGeom>
          <a:solidFill>
            <a:srgbClr val="E48B7F">
              <a:alpha val="307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" name="Google Shape;419;p40">
            <a:extLst>
              <a:ext uri="{FF2B5EF4-FFF2-40B4-BE49-F238E27FC236}">
                <a16:creationId xmlns:a16="http://schemas.microsoft.com/office/drawing/2014/main" id="{4B250492-1C89-4F73-B7EE-C51DE2023254}"/>
              </a:ext>
            </a:extLst>
          </p:cNvPr>
          <p:cNvSpPr/>
          <p:nvPr/>
        </p:nvSpPr>
        <p:spPr>
          <a:xfrm rot="10800000">
            <a:off x="2833312" y="1152481"/>
            <a:ext cx="1432798" cy="1376730"/>
          </a:xfrm>
          <a:prstGeom prst="ellipse">
            <a:avLst/>
          </a:prstGeom>
          <a:solidFill>
            <a:srgbClr val="E48B7F">
              <a:alpha val="307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419;p40">
            <a:extLst>
              <a:ext uri="{FF2B5EF4-FFF2-40B4-BE49-F238E27FC236}">
                <a16:creationId xmlns:a16="http://schemas.microsoft.com/office/drawing/2014/main" id="{6D071738-1C7B-490B-B2B1-E9DCB4C4BE8F}"/>
              </a:ext>
            </a:extLst>
          </p:cNvPr>
          <p:cNvSpPr/>
          <p:nvPr/>
        </p:nvSpPr>
        <p:spPr>
          <a:xfrm rot="10800000">
            <a:off x="4566254" y="1152481"/>
            <a:ext cx="1432798" cy="1376730"/>
          </a:xfrm>
          <a:prstGeom prst="ellipse">
            <a:avLst/>
          </a:prstGeom>
          <a:solidFill>
            <a:srgbClr val="E48B7F">
              <a:alpha val="307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419;p40">
            <a:extLst>
              <a:ext uri="{FF2B5EF4-FFF2-40B4-BE49-F238E27FC236}">
                <a16:creationId xmlns:a16="http://schemas.microsoft.com/office/drawing/2014/main" id="{7260398C-CC45-4AB3-9848-B6C52A0A7E28}"/>
              </a:ext>
            </a:extLst>
          </p:cNvPr>
          <p:cNvSpPr/>
          <p:nvPr/>
        </p:nvSpPr>
        <p:spPr>
          <a:xfrm rot="10800000">
            <a:off x="1944587" y="2732441"/>
            <a:ext cx="1432798" cy="1376730"/>
          </a:xfrm>
          <a:prstGeom prst="ellipse">
            <a:avLst/>
          </a:prstGeom>
          <a:solidFill>
            <a:srgbClr val="E48B7F">
              <a:alpha val="307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419;p40">
            <a:extLst>
              <a:ext uri="{FF2B5EF4-FFF2-40B4-BE49-F238E27FC236}">
                <a16:creationId xmlns:a16="http://schemas.microsoft.com/office/drawing/2014/main" id="{8ED827F2-664A-4FBA-96AB-CB55AB160366}"/>
              </a:ext>
            </a:extLst>
          </p:cNvPr>
          <p:cNvSpPr/>
          <p:nvPr/>
        </p:nvSpPr>
        <p:spPr>
          <a:xfrm rot="10800000">
            <a:off x="3722952" y="2724380"/>
            <a:ext cx="1432798" cy="1376730"/>
          </a:xfrm>
          <a:prstGeom prst="ellipse">
            <a:avLst/>
          </a:prstGeom>
          <a:solidFill>
            <a:srgbClr val="E48B7F">
              <a:alpha val="307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419;p40">
            <a:extLst>
              <a:ext uri="{FF2B5EF4-FFF2-40B4-BE49-F238E27FC236}">
                <a16:creationId xmlns:a16="http://schemas.microsoft.com/office/drawing/2014/main" id="{746FE613-66CF-4ECA-87F1-2795EEA31E07}"/>
              </a:ext>
            </a:extLst>
          </p:cNvPr>
          <p:cNvSpPr/>
          <p:nvPr/>
        </p:nvSpPr>
        <p:spPr>
          <a:xfrm rot="10800000">
            <a:off x="5478613" y="2715121"/>
            <a:ext cx="1432798" cy="1376730"/>
          </a:xfrm>
          <a:prstGeom prst="ellipse">
            <a:avLst/>
          </a:prstGeom>
          <a:solidFill>
            <a:srgbClr val="E48B7F">
              <a:alpha val="307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418;p40">
            <a:extLst>
              <a:ext uri="{FF2B5EF4-FFF2-40B4-BE49-F238E27FC236}">
                <a16:creationId xmlns:a16="http://schemas.microsoft.com/office/drawing/2014/main" id="{273D0AD6-A29D-4241-A778-FB4B37684F20}"/>
              </a:ext>
            </a:extLst>
          </p:cNvPr>
          <p:cNvSpPr txBox="1">
            <a:spLocks/>
          </p:cNvSpPr>
          <p:nvPr/>
        </p:nvSpPr>
        <p:spPr>
          <a:xfrm>
            <a:off x="5533314" y="3028208"/>
            <a:ext cx="1323393" cy="750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T Sans"/>
              <a:buAutoNum type="arabicPeriod"/>
              <a:defRPr sz="1200" b="0" i="0" u="none" strike="noStrike" cap="none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T Sans"/>
              <a:buAutoNum type="alphaLcPeriod"/>
              <a:defRPr sz="1400" b="0" i="0" u="none" strike="noStrike" cap="none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T Sans"/>
              <a:buAutoNum type="romanLcPeriod"/>
              <a:defRPr sz="1400" b="0" i="0" u="none" strike="noStrike" cap="none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T Sans"/>
              <a:buAutoNum type="arabicPeriod"/>
              <a:defRPr sz="1400" b="0" i="0" u="none" strike="noStrike" cap="none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T Sans"/>
              <a:buAutoNum type="alphaLcPeriod"/>
              <a:defRPr sz="1400" b="0" i="0" u="none" strike="noStrike" cap="none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T Sans"/>
              <a:buAutoNum type="romanLcPeriod"/>
              <a:defRPr sz="1400" b="0" i="0" u="none" strike="noStrike" cap="none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T Sans"/>
              <a:buAutoNum type="arabicPeriod"/>
              <a:defRPr sz="1400" b="0" i="0" u="none" strike="noStrike" cap="none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T Sans"/>
              <a:buAutoNum type="alphaLcPeriod"/>
              <a:defRPr sz="1400" b="0" i="0" u="none" strike="noStrike" cap="none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T Sans"/>
              <a:buAutoNum type="romanLcPeriod"/>
              <a:defRPr sz="1400" b="0" i="0" u="none" strike="noStrike" cap="none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pPr marL="0" indent="0" algn="ctr">
              <a:buFont typeface="PT Sans"/>
              <a:buNone/>
            </a:pPr>
            <a:r>
              <a:rPr lang="en-US" sz="1800" dirty="0"/>
              <a:t>Payments</a:t>
            </a:r>
          </a:p>
          <a:p>
            <a:pPr marL="0" indent="0" algn="ctr">
              <a:buFont typeface="PT Sans"/>
              <a:buNone/>
            </a:pPr>
            <a:r>
              <a:rPr lang="en-US" sz="1800" dirty="0"/>
              <a:t>Deferred</a:t>
            </a:r>
          </a:p>
        </p:txBody>
      </p:sp>
      <p:sp>
        <p:nvSpPr>
          <p:cNvPr id="15" name="Google Shape;418;p40">
            <a:extLst>
              <a:ext uri="{FF2B5EF4-FFF2-40B4-BE49-F238E27FC236}">
                <a16:creationId xmlns:a16="http://schemas.microsoft.com/office/drawing/2014/main" id="{D236F0B2-4CF2-49BC-8A98-7386668BDE33}"/>
              </a:ext>
            </a:extLst>
          </p:cNvPr>
          <p:cNvSpPr txBox="1">
            <a:spLocks/>
          </p:cNvSpPr>
          <p:nvPr/>
        </p:nvSpPr>
        <p:spPr>
          <a:xfrm>
            <a:off x="3800417" y="2756097"/>
            <a:ext cx="1323393" cy="13530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T Sans"/>
              <a:buAutoNum type="arabicPeriod"/>
              <a:defRPr sz="1200" b="0" i="0" u="none" strike="noStrike" cap="none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T Sans"/>
              <a:buAutoNum type="alphaLcPeriod"/>
              <a:defRPr sz="1400" b="0" i="0" u="none" strike="noStrike" cap="none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T Sans"/>
              <a:buAutoNum type="romanLcPeriod"/>
              <a:defRPr sz="1400" b="0" i="0" u="none" strike="noStrike" cap="none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T Sans"/>
              <a:buAutoNum type="arabicPeriod"/>
              <a:defRPr sz="1400" b="0" i="0" u="none" strike="noStrike" cap="none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T Sans"/>
              <a:buAutoNum type="alphaLcPeriod"/>
              <a:defRPr sz="1400" b="0" i="0" u="none" strike="noStrike" cap="none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T Sans"/>
              <a:buAutoNum type="romanLcPeriod"/>
              <a:defRPr sz="1400" b="0" i="0" u="none" strike="noStrike" cap="none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T Sans"/>
              <a:buAutoNum type="arabicPeriod"/>
              <a:defRPr sz="1400" b="0" i="0" u="none" strike="noStrike" cap="none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T Sans"/>
              <a:buAutoNum type="alphaLcPeriod"/>
              <a:defRPr sz="1400" b="0" i="0" u="none" strike="noStrike" cap="none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T Sans"/>
              <a:buAutoNum type="romanLcPeriod"/>
              <a:defRPr sz="1400" b="0" i="0" u="none" strike="noStrike" cap="none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pPr marL="0" indent="0" algn="ctr">
              <a:buFont typeface="PT Sans"/>
              <a:buNone/>
            </a:pPr>
            <a:r>
              <a:rPr lang="en-US" sz="1800" dirty="0"/>
              <a:t>Fixed Interest Rate: 7.54%</a:t>
            </a:r>
          </a:p>
        </p:txBody>
      </p:sp>
      <p:sp>
        <p:nvSpPr>
          <p:cNvPr id="16" name="Google Shape;418;p40">
            <a:extLst>
              <a:ext uri="{FF2B5EF4-FFF2-40B4-BE49-F238E27FC236}">
                <a16:creationId xmlns:a16="http://schemas.microsoft.com/office/drawing/2014/main" id="{DBE7F668-7174-428F-B636-1608C5B18005}"/>
              </a:ext>
            </a:extLst>
          </p:cNvPr>
          <p:cNvSpPr txBox="1">
            <a:spLocks/>
          </p:cNvSpPr>
          <p:nvPr/>
        </p:nvSpPr>
        <p:spPr>
          <a:xfrm>
            <a:off x="2015824" y="3045528"/>
            <a:ext cx="1323393" cy="750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T Sans"/>
              <a:buAutoNum type="arabicPeriod"/>
              <a:defRPr sz="1200" b="0" i="0" u="none" strike="noStrike" cap="none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T Sans"/>
              <a:buAutoNum type="alphaLcPeriod"/>
              <a:defRPr sz="1400" b="0" i="0" u="none" strike="noStrike" cap="none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T Sans"/>
              <a:buAutoNum type="romanLcPeriod"/>
              <a:defRPr sz="1400" b="0" i="0" u="none" strike="noStrike" cap="none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T Sans"/>
              <a:buAutoNum type="arabicPeriod"/>
              <a:defRPr sz="1400" b="0" i="0" u="none" strike="noStrike" cap="none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T Sans"/>
              <a:buAutoNum type="alphaLcPeriod"/>
              <a:defRPr sz="1400" b="0" i="0" u="none" strike="noStrike" cap="none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T Sans"/>
              <a:buAutoNum type="romanLcPeriod"/>
              <a:defRPr sz="1400" b="0" i="0" u="none" strike="noStrike" cap="none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T Sans"/>
              <a:buAutoNum type="arabicPeriod"/>
              <a:defRPr sz="1400" b="0" i="0" u="none" strike="noStrike" cap="none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T Sans"/>
              <a:buAutoNum type="alphaLcPeriod"/>
              <a:defRPr sz="1400" b="0" i="0" u="none" strike="noStrike" cap="none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T Sans"/>
              <a:buAutoNum type="romanLcPeriod"/>
              <a:defRPr sz="1400" b="0" i="0" u="none" strike="noStrike" cap="none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pPr marL="0" indent="0" algn="ctr">
              <a:buFont typeface="PT Sans"/>
              <a:buNone/>
            </a:pPr>
            <a:r>
              <a:rPr lang="en-US" sz="1800" dirty="0"/>
              <a:t>Loan Fee:</a:t>
            </a:r>
          </a:p>
          <a:p>
            <a:pPr marL="0" indent="0" algn="ctr">
              <a:buFont typeface="PT Sans"/>
              <a:buNone/>
            </a:pPr>
            <a:r>
              <a:rPr lang="en-US" sz="1800" dirty="0"/>
              <a:t>4.228%</a:t>
            </a:r>
          </a:p>
        </p:txBody>
      </p:sp>
      <p:sp>
        <p:nvSpPr>
          <p:cNvPr id="17" name="Google Shape;418;p40">
            <a:extLst>
              <a:ext uri="{FF2B5EF4-FFF2-40B4-BE49-F238E27FC236}">
                <a16:creationId xmlns:a16="http://schemas.microsoft.com/office/drawing/2014/main" id="{F17B9EFC-25B2-4444-BFBB-5ACCF3D712DB}"/>
              </a:ext>
            </a:extLst>
          </p:cNvPr>
          <p:cNvSpPr txBox="1">
            <a:spLocks/>
          </p:cNvSpPr>
          <p:nvPr/>
        </p:nvSpPr>
        <p:spPr>
          <a:xfrm>
            <a:off x="2816505" y="1355711"/>
            <a:ext cx="1466410" cy="9702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T Sans"/>
              <a:buAutoNum type="arabicPeriod"/>
              <a:defRPr sz="1200" b="0" i="0" u="none" strike="noStrike" cap="none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T Sans"/>
              <a:buAutoNum type="alphaLcPeriod"/>
              <a:defRPr sz="1400" b="0" i="0" u="none" strike="noStrike" cap="none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T Sans"/>
              <a:buAutoNum type="romanLcPeriod"/>
              <a:defRPr sz="1400" b="0" i="0" u="none" strike="noStrike" cap="none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T Sans"/>
              <a:buAutoNum type="arabicPeriod"/>
              <a:defRPr sz="1400" b="0" i="0" u="none" strike="noStrike" cap="none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T Sans"/>
              <a:buAutoNum type="alphaLcPeriod"/>
              <a:defRPr sz="1400" b="0" i="0" u="none" strike="noStrike" cap="none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T Sans"/>
              <a:buAutoNum type="romanLcPeriod"/>
              <a:defRPr sz="1400" b="0" i="0" u="none" strike="noStrike" cap="none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T Sans"/>
              <a:buAutoNum type="arabicPeriod"/>
              <a:defRPr sz="1400" b="0" i="0" u="none" strike="noStrike" cap="none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T Sans"/>
              <a:buAutoNum type="alphaLcPeriod"/>
              <a:defRPr sz="1400" b="0" i="0" u="none" strike="noStrike" cap="none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T Sans"/>
              <a:buAutoNum type="romanLcPeriod"/>
              <a:defRPr sz="1400" b="0" i="0" u="none" strike="noStrike" cap="none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pPr marL="0" indent="0" algn="ctr">
              <a:buFont typeface="PT Sans"/>
              <a:buNone/>
            </a:pPr>
            <a:r>
              <a:rPr lang="en-US" sz="1800" dirty="0"/>
              <a:t>Parent of Undergrad Student</a:t>
            </a:r>
          </a:p>
        </p:txBody>
      </p:sp>
      <p:sp>
        <p:nvSpPr>
          <p:cNvPr id="18" name="Google Shape;418;p40">
            <a:extLst>
              <a:ext uri="{FF2B5EF4-FFF2-40B4-BE49-F238E27FC236}">
                <a16:creationId xmlns:a16="http://schemas.microsoft.com/office/drawing/2014/main" id="{BE3CF646-E362-4F17-9291-9B3F569A3DAC}"/>
              </a:ext>
            </a:extLst>
          </p:cNvPr>
          <p:cNvSpPr txBox="1">
            <a:spLocks/>
          </p:cNvSpPr>
          <p:nvPr/>
        </p:nvSpPr>
        <p:spPr>
          <a:xfrm>
            <a:off x="4632419" y="1347968"/>
            <a:ext cx="1323393" cy="9954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T Sans"/>
              <a:buAutoNum type="arabicPeriod"/>
              <a:defRPr sz="1200" b="0" i="0" u="none" strike="noStrike" cap="none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T Sans"/>
              <a:buAutoNum type="alphaLcPeriod"/>
              <a:defRPr sz="1400" b="0" i="0" u="none" strike="noStrike" cap="none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T Sans"/>
              <a:buAutoNum type="romanLcPeriod"/>
              <a:defRPr sz="1400" b="0" i="0" u="none" strike="noStrike" cap="none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T Sans"/>
              <a:buAutoNum type="arabicPeriod"/>
              <a:defRPr sz="1400" b="0" i="0" u="none" strike="noStrike" cap="none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T Sans"/>
              <a:buAutoNum type="alphaLcPeriod"/>
              <a:defRPr sz="1400" b="0" i="0" u="none" strike="noStrike" cap="none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T Sans"/>
              <a:buAutoNum type="romanLcPeriod"/>
              <a:defRPr sz="1400" b="0" i="0" u="none" strike="noStrike" cap="none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T Sans"/>
              <a:buAutoNum type="arabicPeriod"/>
              <a:defRPr sz="1400" b="0" i="0" u="none" strike="noStrike" cap="none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T Sans"/>
              <a:buAutoNum type="alphaLcPeriod"/>
              <a:defRPr sz="1400" b="0" i="0" u="none" strike="noStrike" cap="none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T Sans"/>
              <a:buAutoNum type="romanLcPeriod"/>
              <a:defRPr sz="1400" b="0" i="0" u="none" strike="noStrike" cap="none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pPr marL="0" indent="0" algn="ctr">
              <a:buFont typeface="PT Sans"/>
              <a:buNone/>
            </a:pPr>
            <a:r>
              <a:rPr lang="en-US" sz="1800" dirty="0"/>
              <a:t>Enrolled at least </a:t>
            </a:r>
          </a:p>
          <a:p>
            <a:pPr marL="0" indent="0" algn="ctr">
              <a:buFont typeface="PT Sans"/>
              <a:buNone/>
            </a:pPr>
            <a:r>
              <a:rPr lang="en-US" sz="1800" dirty="0"/>
              <a:t>half-time</a:t>
            </a:r>
          </a:p>
        </p:txBody>
      </p:sp>
      <p:sp>
        <p:nvSpPr>
          <p:cNvPr id="19" name="Google Shape;418;p40">
            <a:extLst>
              <a:ext uri="{FF2B5EF4-FFF2-40B4-BE49-F238E27FC236}">
                <a16:creationId xmlns:a16="http://schemas.microsoft.com/office/drawing/2014/main" id="{931EB75F-3469-4E0D-BB2C-ABA2356C1DBE}"/>
              </a:ext>
            </a:extLst>
          </p:cNvPr>
          <p:cNvSpPr txBox="1">
            <a:spLocks/>
          </p:cNvSpPr>
          <p:nvPr/>
        </p:nvSpPr>
        <p:spPr>
          <a:xfrm>
            <a:off x="1125941" y="1466308"/>
            <a:ext cx="1323393" cy="7490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T Sans"/>
              <a:buAutoNum type="arabicPeriod"/>
              <a:defRPr sz="1200" b="0" i="0" u="none" strike="noStrike" cap="none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T Sans"/>
              <a:buAutoNum type="alphaLcPeriod"/>
              <a:defRPr sz="1400" b="0" i="0" u="none" strike="noStrike" cap="none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T Sans"/>
              <a:buAutoNum type="romanLcPeriod"/>
              <a:defRPr sz="1400" b="0" i="0" u="none" strike="noStrike" cap="none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T Sans"/>
              <a:buAutoNum type="arabicPeriod"/>
              <a:defRPr sz="1400" b="0" i="0" u="none" strike="noStrike" cap="none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T Sans"/>
              <a:buAutoNum type="alphaLcPeriod"/>
              <a:defRPr sz="1400" b="0" i="0" u="none" strike="noStrike" cap="none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T Sans"/>
              <a:buAutoNum type="romanLcPeriod"/>
              <a:defRPr sz="1400" b="0" i="0" u="none" strike="noStrike" cap="none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T Sans"/>
              <a:buAutoNum type="arabicPeriod"/>
              <a:defRPr sz="1400" b="0" i="0" u="none" strike="noStrike" cap="none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T Sans"/>
              <a:buAutoNum type="alphaLcPeriod"/>
              <a:defRPr sz="1400" b="0" i="0" u="none" strike="noStrike" cap="none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T Sans"/>
              <a:buAutoNum type="romanLcPeriod"/>
              <a:defRPr sz="1400" b="0" i="0" u="none" strike="noStrike" cap="none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pPr marL="0" indent="0" algn="ctr">
              <a:buFont typeface="PT Sans"/>
              <a:buNone/>
            </a:pPr>
            <a:r>
              <a:rPr lang="en-US" sz="1800" dirty="0"/>
              <a:t>Non-need</a:t>
            </a:r>
          </a:p>
          <a:p>
            <a:pPr marL="0" indent="0" algn="ctr">
              <a:buFont typeface="PT Sans"/>
              <a:buNone/>
            </a:pPr>
            <a:r>
              <a:rPr lang="en-US" sz="1800" dirty="0"/>
              <a:t>based loan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2076260-73B1-49A6-9998-2FA7525EE8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82" y="3867845"/>
            <a:ext cx="4899912" cy="955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464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9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2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>
                      <p:stCondLst>
                        <p:cond delay="indefinite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418" grpId="0" build="p"/>
      <p:bldP spid="7" grpId="0" animBg="1"/>
      <p:bldP spid="8" grpId="0" animBg="1"/>
      <p:bldP spid="9" grpId="0" animBg="1"/>
      <p:bldP spid="11" grpId="0" animBg="1"/>
      <p:bldP spid="12" grpId="0" animBg="1"/>
      <p:bldP spid="13" grpId="0" animBg="1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9" name="Google Shape;509;p46"/>
          <p:cNvPicPr preferRelativeResize="0"/>
          <p:nvPr/>
        </p:nvPicPr>
        <p:blipFill rotWithShape="1">
          <a:blip r:embed="rId3">
            <a:alphaModFix/>
          </a:blip>
          <a:srcRect t="941" b="5870"/>
          <a:stretch/>
        </p:blipFill>
        <p:spPr>
          <a:xfrm>
            <a:off x="5505550" y="0"/>
            <a:ext cx="367969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10" name="Google Shape;510;p46"/>
          <p:cNvSpPr/>
          <p:nvPr/>
        </p:nvSpPr>
        <p:spPr>
          <a:xfrm>
            <a:off x="3876550" y="0"/>
            <a:ext cx="4248150" cy="5162550"/>
          </a:xfrm>
          <a:custGeom>
            <a:avLst/>
            <a:gdLst/>
            <a:ahLst/>
            <a:cxnLst/>
            <a:rect l="l" t="t" r="r" b="b"/>
            <a:pathLst>
              <a:path w="169926" h="206502" extrusionOk="0">
                <a:moveTo>
                  <a:pt x="169926" y="0"/>
                </a:moveTo>
                <a:lnTo>
                  <a:pt x="60584" y="206121"/>
                </a:lnTo>
                <a:lnTo>
                  <a:pt x="5" y="206502"/>
                </a:lnTo>
                <a:lnTo>
                  <a:pt x="0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7388A2E-92E2-7FB8-B13E-52F860F4E8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4995" y="1889917"/>
            <a:ext cx="5637654" cy="1546879"/>
          </a:xfrm>
        </p:spPr>
        <p:txBody>
          <a:bodyPr/>
          <a:lstStyle/>
          <a:p>
            <a:r>
              <a:rPr lang="en-US" sz="1800" dirty="0"/>
              <a:t>Loan Period</a:t>
            </a:r>
          </a:p>
          <a:p>
            <a:r>
              <a:rPr lang="en-US" sz="1800" dirty="0"/>
              <a:t>Student’s Cost of Attendance (COA)</a:t>
            </a:r>
          </a:p>
          <a:p>
            <a:r>
              <a:rPr lang="en-US" sz="1800" dirty="0"/>
              <a:t>Student’s Estimated Family Contribution (EFC)</a:t>
            </a:r>
          </a:p>
          <a:p>
            <a:r>
              <a:rPr lang="en-US" sz="1800" dirty="0"/>
              <a:t>Student’s Estimated Financial Assistance (EFA)</a:t>
            </a:r>
          </a:p>
          <a:p>
            <a:r>
              <a:rPr lang="en-US" sz="1800" dirty="0"/>
              <a:t>Student’s Academic Classification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65E843D-6763-2AC1-8152-383B42E737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50" y="369488"/>
            <a:ext cx="7717800" cy="572700"/>
          </a:xfrm>
        </p:spPr>
        <p:txBody>
          <a:bodyPr/>
          <a:lstStyle/>
          <a:p>
            <a:r>
              <a:rPr lang="en-US" sz="3600" dirty="0"/>
              <a:t>Factors for Calculating Loan Amounts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EC031B1-987B-B938-2558-6772FF820A5C}"/>
              </a:ext>
            </a:extLst>
          </p:cNvPr>
          <p:cNvSpPr txBox="1"/>
          <p:nvPr/>
        </p:nvSpPr>
        <p:spPr>
          <a:xfrm>
            <a:off x="1233199" y="4799082"/>
            <a:ext cx="6677602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sz="1700" b="1" dirty="0">
                <a:solidFill>
                  <a:schemeClr val="dk1"/>
                </a:solidFill>
                <a:uFill>
                  <a:noFill/>
                </a:uFill>
                <a:latin typeface="PT Sans" panose="020B0503020203020204" pitchFamily="34" charset="0"/>
              </a:rPr>
              <a:t>Texas Association of Student Financial Aid Administrators</a:t>
            </a:r>
            <a:endParaRPr lang="en-US" sz="1700" dirty="0">
              <a:latin typeface="PT Sans" panose="020B0503020203020204" pitchFamily="34" charset="0"/>
            </a:endParaRPr>
          </a:p>
        </p:txBody>
      </p:sp>
      <p:sp>
        <p:nvSpPr>
          <p:cNvPr id="3" name="Google Shape;418;p40">
            <a:extLst>
              <a:ext uri="{FF2B5EF4-FFF2-40B4-BE49-F238E27FC236}">
                <a16:creationId xmlns:a16="http://schemas.microsoft.com/office/drawing/2014/main" id="{9F6B0E83-1B29-6150-CD6A-E916DB484AB7}"/>
              </a:ext>
            </a:extLst>
          </p:cNvPr>
          <p:cNvSpPr txBox="1">
            <a:spLocks/>
          </p:cNvSpPr>
          <p:nvPr/>
        </p:nvSpPr>
        <p:spPr>
          <a:xfrm>
            <a:off x="713225" y="1228675"/>
            <a:ext cx="5637654" cy="335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 dirty="0"/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E828D48E-743A-47BB-AA2B-7F42EE245064}"/>
              </a:ext>
            </a:extLst>
          </p:cNvPr>
          <p:cNvSpPr txBox="1">
            <a:spLocks/>
          </p:cNvSpPr>
          <p:nvPr/>
        </p:nvSpPr>
        <p:spPr>
          <a:xfrm>
            <a:off x="92989" y="1317217"/>
            <a:ext cx="7010347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30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en-US" sz="2800" dirty="0">
                <a:solidFill>
                  <a:schemeClr val="accent6"/>
                </a:solidFill>
              </a:rPr>
              <a:t>Separate, but interrelated factors: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40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Annual vs. Aggregate Loan Limits</a:t>
            </a:r>
            <a:endParaRPr dirty="0"/>
          </a:p>
        </p:txBody>
      </p:sp>
      <p:sp>
        <p:nvSpPr>
          <p:cNvPr id="419" name="Google Shape;419;p40"/>
          <p:cNvSpPr/>
          <p:nvPr/>
        </p:nvSpPr>
        <p:spPr>
          <a:xfrm rot="9508767">
            <a:off x="7990045" y="449378"/>
            <a:ext cx="659152" cy="659152"/>
          </a:xfrm>
          <a:prstGeom prst="ellipse">
            <a:avLst/>
          </a:prstGeom>
          <a:solidFill>
            <a:srgbClr val="E48B7F">
              <a:alpha val="307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0" name="Google Shape;420;p40"/>
          <p:cNvSpPr/>
          <p:nvPr/>
        </p:nvSpPr>
        <p:spPr>
          <a:xfrm rot="9510599">
            <a:off x="7592129" y="1052884"/>
            <a:ext cx="297265" cy="297265"/>
          </a:xfrm>
          <a:prstGeom prst="ellipse">
            <a:avLst/>
          </a:prstGeom>
          <a:solidFill>
            <a:srgbClr val="E48B7F">
              <a:alpha val="307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B0F90D7-77F2-A164-DBF9-E470B912367E}"/>
              </a:ext>
            </a:extLst>
          </p:cNvPr>
          <p:cNvSpPr txBox="1"/>
          <p:nvPr/>
        </p:nvSpPr>
        <p:spPr>
          <a:xfrm>
            <a:off x="1233199" y="4789557"/>
            <a:ext cx="6677602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sz="1700" b="1" dirty="0">
                <a:solidFill>
                  <a:schemeClr val="dk1"/>
                </a:solidFill>
                <a:uFill>
                  <a:noFill/>
                </a:uFill>
                <a:latin typeface="PT Sans" panose="020B0503020203020204" pitchFamily="34" charset="0"/>
              </a:rPr>
              <a:t>Texas Association of Student Financial Aid Administrators</a:t>
            </a:r>
            <a:endParaRPr lang="en-US" sz="1700" dirty="0">
              <a:latin typeface="PT Sans" panose="020B0503020203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A0DDE12-BCE0-47B9-AF52-C51D0D5678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774" y="1111296"/>
            <a:ext cx="6974237" cy="135627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753CD1B-38A9-4059-9103-EE1A176808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774" y="2561144"/>
            <a:ext cx="6974237" cy="13562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3E48238-A6AF-43D5-9D14-4F96972DD4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8879" y="4010992"/>
            <a:ext cx="6974237" cy="723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780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4" name="Google Shape;654;p49"/>
          <p:cNvPicPr preferRelativeResize="0"/>
          <p:nvPr/>
        </p:nvPicPr>
        <p:blipFill rotWithShape="1">
          <a:blip r:embed="rId3">
            <a:alphaModFix/>
          </a:blip>
          <a:srcRect l="55961" t="3446" r="8223" b="5867"/>
          <a:stretch/>
        </p:blipFill>
        <p:spPr>
          <a:xfrm rot="10800000">
            <a:off x="6134103" y="-9526"/>
            <a:ext cx="3047997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55" name="Google Shape;655;p49"/>
          <p:cNvPicPr preferRelativeResize="0"/>
          <p:nvPr/>
        </p:nvPicPr>
        <p:blipFill rotWithShape="1">
          <a:blip r:embed="rId3">
            <a:alphaModFix/>
          </a:blip>
          <a:srcRect l="51486" t="7308" r="10683" b="1674"/>
          <a:stretch/>
        </p:blipFill>
        <p:spPr>
          <a:xfrm rot="10800000">
            <a:off x="-19051" y="1"/>
            <a:ext cx="3219451" cy="5162549"/>
          </a:xfrm>
          <a:prstGeom prst="rect">
            <a:avLst/>
          </a:prstGeom>
          <a:noFill/>
          <a:ln>
            <a:noFill/>
          </a:ln>
        </p:spPr>
      </p:pic>
      <p:sp>
        <p:nvSpPr>
          <p:cNvPr id="656" name="Google Shape;656;p49"/>
          <p:cNvSpPr/>
          <p:nvPr/>
        </p:nvSpPr>
        <p:spPr>
          <a:xfrm>
            <a:off x="53788" y="-19050"/>
            <a:ext cx="9248775" cy="5162550"/>
          </a:xfrm>
          <a:custGeom>
            <a:avLst/>
            <a:gdLst/>
            <a:ahLst/>
            <a:cxnLst/>
            <a:rect l="l" t="t" r="r" b="b"/>
            <a:pathLst>
              <a:path w="369951" h="206502" extrusionOk="0">
                <a:moveTo>
                  <a:pt x="252222" y="0"/>
                </a:moveTo>
                <a:lnTo>
                  <a:pt x="369951" y="206502"/>
                </a:lnTo>
                <a:lnTo>
                  <a:pt x="119253" y="206502"/>
                </a:lnTo>
                <a:lnTo>
                  <a:pt x="0" y="38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grpSp>
        <p:nvGrpSpPr>
          <p:cNvPr id="657" name="Google Shape;657;p49"/>
          <p:cNvGrpSpPr/>
          <p:nvPr/>
        </p:nvGrpSpPr>
        <p:grpSpPr>
          <a:xfrm>
            <a:off x="-1085608" y="-2406228"/>
            <a:ext cx="11467617" cy="10461655"/>
            <a:chOff x="-1085608" y="-2406228"/>
            <a:chExt cx="11467617" cy="10461655"/>
          </a:xfrm>
        </p:grpSpPr>
        <p:sp>
          <p:nvSpPr>
            <p:cNvPr id="658" name="Google Shape;658;p49"/>
            <p:cNvSpPr/>
            <p:nvPr/>
          </p:nvSpPr>
          <p:spPr>
            <a:xfrm rot="-1800044" flipH="1">
              <a:off x="1775247" y="-2101896"/>
              <a:ext cx="232495" cy="10699778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49"/>
            <p:cNvSpPr/>
            <p:nvPr/>
          </p:nvSpPr>
          <p:spPr>
            <a:xfrm rot="-1800044" flipH="1">
              <a:off x="1573902" y="-1985646"/>
              <a:ext cx="232495" cy="1069977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49"/>
            <p:cNvSpPr/>
            <p:nvPr/>
          </p:nvSpPr>
          <p:spPr>
            <a:xfrm rot="8999956" flipH="1">
              <a:off x="7288658" y="-2948683"/>
              <a:ext cx="232495" cy="10699778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49"/>
            <p:cNvSpPr/>
            <p:nvPr/>
          </p:nvSpPr>
          <p:spPr>
            <a:xfrm rot="8999956" flipH="1">
              <a:off x="7490003" y="-3064933"/>
              <a:ext cx="232495" cy="1069977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68" name="Google Shape;668;p49"/>
          <p:cNvSpPr/>
          <p:nvPr/>
        </p:nvSpPr>
        <p:spPr>
          <a:xfrm rot="2882628">
            <a:off x="377701" y="245193"/>
            <a:ext cx="659176" cy="659176"/>
          </a:xfrm>
          <a:prstGeom prst="ellipse">
            <a:avLst/>
          </a:prstGeom>
          <a:solidFill>
            <a:srgbClr val="E48B7F">
              <a:alpha val="307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9" name="Google Shape;669;p49"/>
          <p:cNvSpPr/>
          <p:nvPr/>
        </p:nvSpPr>
        <p:spPr>
          <a:xfrm rot="2881541">
            <a:off x="1156692" y="821194"/>
            <a:ext cx="297399" cy="297399"/>
          </a:xfrm>
          <a:prstGeom prst="ellipse">
            <a:avLst/>
          </a:prstGeom>
          <a:solidFill>
            <a:srgbClr val="E48B7F">
              <a:alpha val="307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0" name="Google Shape;670;p49"/>
          <p:cNvSpPr/>
          <p:nvPr/>
        </p:nvSpPr>
        <p:spPr>
          <a:xfrm rot="8087829">
            <a:off x="6190761" y="736555"/>
            <a:ext cx="659098" cy="659098"/>
          </a:xfrm>
          <a:prstGeom prst="ellipse">
            <a:avLst/>
          </a:prstGeom>
          <a:solidFill>
            <a:srgbClr val="E48B7F">
              <a:alpha val="307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1" name="Google Shape;671;p49"/>
          <p:cNvSpPr/>
          <p:nvPr/>
        </p:nvSpPr>
        <p:spPr>
          <a:xfrm rot="8085288">
            <a:off x="6011026" y="1537097"/>
            <a:ext cx="297412" cy="297412"/>
          </a:xfrm>
          <a:prstGeom prst="ellipse">
            <a:avLst/>
          </a:prstGeom>
          <a:solidFill>
            <a:srgbClr val="E48B7F">
              <a:alpha val="307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2" name="Google Shape;672;p49"/>
          <p:cNvSpPr/>
          <p:nvPr/>
        </p:nvSpPr>
        <p:spPr>
          <a:xfrm rot="8087829">
            <a:off x="4095261" y="4713505"/>
            <a:ext cx="659098" cy="659098"/>
          </a:xfrm>
          <a:prstGeom prst="ellipse">
            <a:avLst/>
          </a:prstGeom>
          <a:solidFill>
            <a:srgbClr val="E48B7F">
              <a:alpha val="307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A5039FC-7027-34D9-574C-DF947728B15D}"/>
              </a:ext>
            </a:extLst>
          </p:cNvPr>
          <p:cNvSpPr txBox="1"/>
          <p:nvPr/>
        </p:nvSpPr>
        <p:spPr>
          <a:xfrm>
            <a:off x="1233091" y="4774859"/>
            <a:ext cx="6383437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sz="1700" b="1" dirty="0">
                <a:solidFill>
                  <a:schemeClr val="dk1"/>
                </a:solidFill>
                <a:uFill>
                  <a:noFill/>
                </a:uFill>
                <a:latin typeface="PT Sans" panose="020B0503020203020204" pitchFamily="34" charset="0"/>
              </a:rPr>
              <a:t>Texas Association of Student Financial Aid Administrators</a:t>
            </a:r>
            <a:endParaRPr lang="en-US" sz="1700" dirty="0">
              <a:latin typeface="PT Sans" panose="020B0503020203020204" pitchFamily="34" charset="0"/>
            </a:endParaRP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2C1B13D1-A55E-BDAA-E1B4-8D75230F9A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7985" y="591450"/>
            <a:ext cx="7211701" cy="3760016"/>
          </a:xfrm>
        </p:spPr>
        <p:txBody>
          <a:bodyPr/>
          <a:lstStyle/>
          <a:p>
            <a:pPr marL="76200" indent="0">
              <a:buNone/>
            </a:pPr>
            <a:r>
              <a:rPr lang="en-US" sz="2400" dirty="0"/>
              <a:t>If one of a dependent student’s parents </a:t>
            </a:r>
          </a:p>
          <a:p>
            <a:pPr marL="76200" indent="0">
              <a:buNone/>
            </a:pPr>
            <a:r>
              <a:rPr lang="en-US" sz="2400" dirty="0"/>
              <a:t>   is ineligible for PLUS, the school must </a:t>
            </a:r>
          </a:p>
          <a:p>
            <a:pPr marL="76200" indent="0">
              <a:buNone/>
            </a:pPr>
            <a:r>
              <a:rPr lang="en-US" sz="2400" dirty="0"/>
              <a:t>     allow the student to borrow under the </a:t>
            </a:r>
          </a:p>
          <a:p>
            <a:pPr marL="76200" indent="0">
              <a:buNone/>
            </a:pPr>
            <a:r>
              <a:rPr lang="en-US" sz="2400" dirty="0"/>
              <a:t>        same higher undergraduate annual </a:t>
            </a:r>
          </a:p>
          <a:p>
            <a:pPr marL="76200" indent="0">
              <a:buNone/>
            </a:pPr>
            <a:r>
              <a:rPr lang="en-US" sz="2400" dirty="0"/>
              <a:t>	Direct Loan limits as for undergraduate 	       	   independent students, unless another 	          	     eligible parent applied and is </a:t>
            </a:r>
          </a:p>
          <a:p>
            <a:pPr marL="76200" indent="0">
              <a:buNone/>
            </a:pPr>
            <a:r>
              <a:rPr lang="en-US" sz="2400" dirty="0"/>
              <a:t>	        approved for PLUS.</a:t>
            </a:r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4D8CC416-6883-434D-C3C1-ACF0B35CF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2833" y="393757"/>
            <a:ext cx="2917522" cy="572700"/>
          </a:xfrm>
        </p:spPr>
        <p:txBody>
          <a:bodyPr/>
          <a:lstStyle/>
          <a:p>
            <a:pPr algn="l"/>
            <a:r>
              <a:rPr lang="en-US" sz="4000" dirty="0"/>
              <a:t>True or False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F0526B9-CF88-4C8D-9DDF-D4A2D3725A40}"/>
              </a:ext>
            </a:extLst>
          </p:cNvPr>
          <p:cNvSpPr txBox="1"/>
          <p:nvPr/>
        </p:nvSpPr>
        <p:spPr>
          <a:xfrm rot="20783626">
            <a:off x="2985385" y="2319163"/>
            <a:ext cx="4898004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dirty="0">
                <a:solidFill>
                  <a:schemeClr val="tx1"/>
                </a:solidFill>
                <a:latin typeface="Poppins"/>
              </a:rPr>
              <a:t>TRUE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40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/>
              <a:t>True or False</a:t>
            </a:r>
            <a:endParaRPr sz="4000" dirty="0"/>
          </a:p>
        </p:txBody>
      </p:sp>
      <p:sp>
        <p:nvSpPr>
          <p:cNvPr id="418" name="Google Shape;418;p40"/>
          <p:cNvSpPr txBox="1">
            <a:spLocks noGrp="1"/>
          </p:cNvSpPr>
          <p:nvPr>
            <p:ph type="body" idx="1"/>
          </p:nvPr>
        </p:nvSpPr>
        <p:spPr>
          <a:xfrm>
            <a:off x="713225" y="1394267"/>
            <a:ext cx="7717800" cy="281638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/>
              <a:t>In cases where a dependent student is able to borrow under the higher additional unsubsidized annual loan limits because his/her parent was initially ineligible but later become eligible for PLUS, the student’s aggregate maximum reverts to the lower aggregate limit for a dependent student whose parents can borrow a PLUS – that is $31,000.</a:t>
            </a:r>
            <a:endParaRPr sz="2400" dirty="0"/>
          </a:p>
        </p:txBody>
      </p:sp>
      <p:sp>
        <p:nvSpPr>
          <p:cNvPr id="419" name="Google Shape;419;p40"/>
          <p:cNvSpPr/>
          <p:nvPr/>
        </p:nvSpPr>
        <p:spPr>
          <a:xfrm rot="9508767">
            <a:off x="7990045" y="449378"/>
            <a:ext cx="659152" cy="659152"/>
          </a:xfrm>
          <a:prstGeom prst="ellipse">
            <a:avLst/>
          </a:prstGeom>
          <a:solidFill>
            <a:srgbClr val="E48B7F">
              <a:alpha val="307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0" name="Google Shape;420;p40"/>
          <p:cNvSpPr/>
          <p:nvPr/>
        </p:nvSpPr>
        <p:spPr>
          <a:xfrm rot="9510599">
            <a:off x="7592129" y="1052884"/>
            <a:ext cx="297265" cy="297265"/>
          </a:xfrm>
          <a:prstGeom prst="ellipse">
            <a:avLst/>
          </a:prstGeom>
          <a:solidFill>
            <a:srgbClr val="E48B7F">
              <a:alpha val="307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B0F90D7-77F2-A164-DBF9-E470B912367E}"/>
              </a:ext>
            </a:extLst>
          </p:cNvPr>
          <p:cNvSpPr txBox="1"/>
          <p:nvPr/>
        </p:nvSpPr>
        <p:spPr>
          <a:xfrm>
            <a:off x="1360908" y="4789557"/>
            <a:ext cx="6422183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sz="1700" b="1" dirty="0">
                <a:solidFill>
                  <a:schemeClr val="dk1"/>
                </a:solidFill>
                <a:uFill>
                  <a:noFill/>
                </a:uFill>
                <a:latin typeface="PT Sans" panose="020B0503020203020204" pitchFamily="34" charset="0"/>
              </a:rPr>
              <a:t>Texas Association of Student Financial Aid Administrators</a:t>
            </a:r>
            <a:endParaRPr lang="en-US" sz="1700" dirty="0">
              <a:latin typeface="PT Sans" panose="020B0503020203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6AF513C-7A96-4226-A05A-4D8749D6D7D5}"/>
              </a:ext>
            </a:extLst>
          </p:cNvPr>
          <p:cNvSpPr txBox="1"/>
          <p:nvPr/>
        </p:nvSpPr>
        <p:spPr>
          <a:xfrm rot="20783626">
            <a:off x="3495095" y="2041866"/>
            <a:ext cx="4898004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dirty="0">
                <a:solidFill>
                  <a:schemeClr val="tx1"/>
                </a:solidFill>
                <a:latin typeface="Poppins"/>
              </a:rPr>
              <a:t>TRUE</a:t>
            </a:r>
          </a:p>
        </p:txBody>
      </p:sp>
    </p:spTree>
    <p:extLst>
      <p:ext uri="{BB962C8B-B14F-4D97-AF65-F5344CB8AC3E}">
        <p14:creationId xmlns:p14="http://schemas.microsoft.com/office/powerpoint/2010/main" val="1208150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8" grpId="0" build="p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5" name="Google Shape;695;p51"/>
          <p:cNvPicPr preferRelativeResize="0"/>
          <p:nvPr/>
        </p:nvPicPr>
        <p:blipFill rotWithShape="1">
          <a:blip r:embed="rId3">
            <a:alphaModFix/>
          </a:blip>
          <a:srcRect r="23312"/>
          <a:stretch/>
        </p:blipFill>
        <p:spPr>
          <a:xfrm rot="-8781658">
            <a:off x="3846811" y="-966582"/>
            <a:ext cx="6354460" cy="466111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96" name="Google Shape;696;p51"/>
          <p:cNvGrpSpPr/>
          <p:nvPr/>
        </p:nvGrpSpPr>
        <p:grpSpPr>
          <a:xfrm>
            <a:off x="2629715" y="-1677377"/>
            <a:ext cx="7872906" cy="8806152"/>
            <a:chOff x="2554087" y="-1601750"/>
            <a:chExt cx="7872906" cy="8806152"/>
          </a:xfrm>
        </p:grpSpPr>
        <p:sp>
          <p:nvSpPr>
            <p:cNvPr id="697" name="Google Shape;697;p51"/>
            <p:cNvSpPr/>
            <p:nvPr/>
          </p:nvSpPr>
          <p:spPr>
            <a:xfrm>
              <a:off x="2981325" y="-14275"/>
              <a:ext cx="4791075" cy="5195875"/>
            </a:xfrm>
            <a:custGeom>
              <a:avLst/>
              <a:gdLst/>
              <a:ahLst/>
              <a:cxnLst/>
              <a:rect l="l" t="t" r="r" b="b"/>
              <a:pathLst>
                <a:path w="191643" h="207835" extrusionOk="0">
                  <a:moveTo>
                    <a:pt x="0" y="190"/>
                  </a:moveTo>
                  <a:lnTo>
                    <a:pt x="35052" y="0"/>
                  </a:lnTo>
                  <a:lnTo>
                    <a:pt x="191643" y="206311"/>
                  </a:lnTo>
                  <a:lnTo>
                    <a:pt x="99632" y="207645"/>
                  </a:lnTo>
                  <a:lnTo>
                    <a:pt x="953" y="20783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grpSp>
          <p:nvGrpSpPr>
            <p:cNvPr id="698" name="Google Shape;698;p51"/>
            <p:cNvGrpSpPr/>
            <p:nvPr/>
          </p:nvGrpSpPr>
          <p:grpSpPr>
            <a:xfrm rot="-2230827">
              <a:off x="5739669" y="-2548515"/>
              <a:ext cx="464979" cy="10699683"/>
              <a:chOff x="3734850" y="-2845725"/>
              <a:chExt cx="465000" cy="10150200"/>
            </a:xfrm>
          </p:grpSpPr>
          <p:sp>
            <p:nvSpPr>
              <p:cNvPr id="699" name="Google Shape;699;p51"/>
              <p:cNvSpPr/>
              <p:nvPr/>
            </p:nvSpPr>
            <p:spPr>
              <a:xfrm>
                <a:off x="3734850" y="-2845725"/>
                <a:ext cx="232500" cy="10150200"/>
              </a:xfrm>
              <a:prstGeom prst="rect">
                <a:avLst/>
              </a:prstGeom>
              <a:solidFill>
                <a:srgbClr val="FFFC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0" name="Google Shape;700;p51"/>
              <p:cNvSpPr/>
              <p:nvPr/>
            </p:nvSpPr>
            <p:spPr>
              <a:xfrm>
                <a:off x="3967350" y="-2845725"/>
                <a:ext cx="232500" cy="10150200"/>
              </a:xfrm>
              <a:prstGeom prst="rect">
                <a:avLst/>
              </a:prstGeom>
              <a:solidFill>
                <a:srgbClr val="B6CF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01" name="Google Shape;701;p51"/>
            <p:cNvGrpSpPr/>
            <p:nvPr/>
          </p:nvGrpSpPr>
          <p:grpSpPr>
            <a:xfrm rot="3618504">
              <a:off x="7673514" y="2854607"/>
              <a:ext cx="1368458" cy="3982352"/>
              <a:chOff x="3303935" y="-4915108"/>
              <a:chExt cx="1367993" cy="13608576"/>
            </a:xfrm>
          </p:grpSpPr>
          <p:sp>
            <p:nvSpPr>
              <p:cNvPr id="702" name="Google Shape;702;p51"/>
              <p:cNvSpPr/>
              <p:nvPr/>
            </p:nvSpPr>
            <p:spPr>
              <a:xfrm>
                <a:off x="3303935" y="-4915108"/>
                <a:ext cx="232500" cy="13548600"/>
              </a:xfrm>
              <a:prstGeom prst="rect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3" name="Google Shape;703;p51"/>
              <p:cNvSpPr/>
              <p:nvPr/>
            </p:nvSpPr>
            <p:spPr>
              <a:xfrm>
                <a:off x="3536728" y="-4854832"/>
                <a:ext cx="1135200" cy="135483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704" name="Google Shape;704;p51"/>
          <p:cNvSpPr txBox="1">
            <a:spLocks noGrp="1"/>
          </p:cNvSpPr>
          <p:nvPr>
            <p:ph type="title"/>
          </p:nvPr>
        </p:nvSpPr>
        <p:spPr>
          <a:xfrm>
            <a:off x="424567" y="248493"/>
            <a:ext cx="3223500" cy="56363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E48B7F"/>
                </a:solidFill>
              </a:rPr>
              <a:t>Alex</a:t>
            </a:r>
            <a:endParaRPr dirty="0">
              <a:solidFill>
                <a:srgbClr val="E48B7F"/>
              </a:solidFill>
            </a:endParaRPr>
          </a:p>
        </p:txBody>
      </p:sp>
      <p:sp>
        <p:nvSpPr>
          <p:cNvPr id="705" name="Google Shape;705;p51"/>
          <p:cNvSpPr txBox="1">
            <a:spLocks noGrp="1"/>
          </p:cNvSpPr>
          <p:nvPr>
            <p:ph type="subTitle" idx="1"/>
          </p:nvPr>
        </p:nvSpPr>
        <p:spPr>
          <a:xfrm>
            <a:off x="218526" y="812127"/>
            <a:ext cx="4791074" cy="419730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dirty="0"/>
              <a:t>Alex is a full time dependent fourth-year student in a four-year undergraduate program at Clear River College. The COA for a full year at Clear River is $13,475, including an average amount of loan fees calculated by the school. Alex’s EFC is 1,232. Alex has been offered a Federal Pell Grant of $5,000, FWS of $1,800, and a WEWP-TV Scholarship of $320 that, when combined, equal an EFA amount of $7,120. His parents refuse to borrow a PLUS. Alex is not a first time borrower.  </a:t>
            </a: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dirty="0"/>
              <a:t>What is Alex’s loan eligibility?</a:t>
            </a:r>
            <a:endParaRPr dirty="0"/>
          </a:p>
        </p:txBody>
      </p:sp>
      <p:sp>
        <p:nvSpPr>
          <p:cNvPr id="706" name="Google Shape;706;p51"/>
          <p:cNvSpPr/>
          <p:nvPr/>
        </p:nvSpPr>
        <p:spPr>
          <a:xfrm rot="1283007">
            <a:off x="8704765" y="1820370"/>
            <a:ext cx="542226" cy="541947"/>
          </a:xfrm>
          <a:prstGeom prst="ellipse">
            <a:avLst/>
          </a:prstGeom>
          <a:solidFill>
            <a:srgbClr val="E48B7F">
              <a:alpha val="307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7" name="Google Shape;707;p51"/>
          <p:cNvSpPr/>
          <p:nvPr/>
        </p:nvSpPr>
        <p:spPr>
          <a:xfrm rot="9565722">
            <a:off x="3388613" y="119887"/>
            <a:ext cx="659129" cy="659129"/>
          </a:xfrm>
          <a:prstGeom prst="ellipse">
            <a:avLst/>
          </a:prstGeom>
          <a:solidFill>
            <a:srgbClr val="E48B7F">
              <a:alpha val="307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8" name="Google Shape;708;p51"/>
          <p:cNvSpPr/>
          <p:nvPr/>
        </p:nvSpPr>
        <p:spPr>
          <a:xfrm rot="9563391">
            <a:off x="2983381" y="713642"/>
            <a:ext cx="297437" cy="297437"/>
          </a:xfrm>
          <a:prstGeom prst="ellipse">
            <a:avLst/>
          </a:prstGeom>
          <a:solidFill>
            <a:srgbClr val="E48B7F">
              <a:alpha val="307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9" name="Google Shape;709;p51"/>
          <p:cNvSpPr/>
          <p:nvPr/>
        </p:nvSpPr>
        <p:spPr>
          <a:xfrm rot="1282537">
            <a:off x="5623584" y="4034287"/>
            <a:ext cx="697157" cy="696877"/>
          </a:xfrm>
          <a:prstGeom prst="ellipse">
            <a:avLst/>
          </a:prstGeom>
          <a:solidFill>
            <a:srgbClr val="E48B7F">
              <a:alpha val="307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B513AC8-CDC1-8C28-2DDD-9BBEAD652F0B}"/>
              </a:ext>
            </a:extLst>
          </p:cNvPr>
          <p:cNvSpPr txBox="1"/>
          <p:nvPr/>
        </p:nvSpPr>
        <p:spPr>
          <a:xfrm>
            <a:off x="1014771" y="4817475"/>
            <a:ext cx="6255513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sz="1700" b="1" dirty="0">
                <a:solidFill>
                  <a:schemeClr val="dk1"/>
                </a:solidFill>
                <a:uFill>
                  <a:noFill/>
                </a:uFill>
                <a:latin typeface="PT Sans" panose="020B0503020203020204" pitchFamily="34" charset="0"/>
              </a:rPr>
              <a:t>Texas Association of Student Financial Aid Administrators</a:t>
            </a:r>
            <a:endParaRPr lang="en-US" sz="1700" dirty="0">
              <a:latin typeface="PT Sans" panose="020B0503020203020204" pitchFamily="34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40"/>
          <p:cNvSpPr/>
          <p:nvPr/>
        </p:nvSpPr>
        <p:spPr>
          <a:xfrm rot="9508767">
            <a:off x="7990045" y="449378"/>
            <a:ext cx="659152" cy="659152"/>
          </a:xfrm>
          <a:prstGeom prst="ellipse">
            <a:avLst/>
          </a:prstGeom>
          <a:solidFill>
            <a:srgbClr val="E48B7F">
              <a:alpha val="307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0" name="Google Shape;420;p40"/>
          <p:cNvSpPr/>
          <p:nvPr/>
        </p:nvSpPr>
        <p:spPr>
          <a:xfrm rot="9510599">
            <a:off x="7592129" y="1052884"/>
            <a:ext cx="297265" cy="297265"/>
          </a:xfrm>
          <a:prstGeom prst="ellipse">
            <a:avLst/>
          </a:prstGeom>
          <a:solidFill>
            <a:srgbClr val="E48B7F">
              <a:alpha val="307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B0F90D7-77F2-A164-DBF9-E470B912367E}"/>
              </a:ext>
            </a:extLst>
          </p:cNvPr>
          <p:cNvSpPr txBox="1"/>
          <p:nvPr/>
        </p:nvSpPr>
        <p:spPr>
          <a:xfrm>
            <a:off x="1606164" y="4792046"/>
            <a:ext cx="6587745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sz="1700" b="1" dirty="0">
                <a:solidFill>
                  <a:schemeClr val="dk1"/>
                </a:solidFill>
                <a:uFill>
                  <a:noFill/>
                </a:uFill>
                <a:latin typeface="PT Sans" panose="020B0503020203020204" pitchFamily="34" charset="0"/>
              </a:rPr>
              <a:t>Texas Association of Student Financial Aid Administrators</a:t>
            </a:r>
            <a:endParaRPr lang="en-US" sz="1700" dirty="0">
              <a:latin typeface="PT Sans" panose="020B0503020203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5121489-DF94-456B-846B-B8EDF62765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2814" y="0"/>
            <a:ext cx="5176483" cy="481079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4A73616-B67A-4692-93F0-AA6469600799}"/>
              </a:ext>
            </a:extLst>
          </p:cNvPr>
          <p:cNvSpPr txBox="1"/>
          <p:nvPr/>
        </p:nvSpPr>
        <p:spPr>
          <a:xfrm>
            <a:off x="3148716" y="201898"/>
            <a:ext cx="74742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tx1"/>
                </a:solidFill>
              </a:rPr>
              <a:t>13,475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1214AB0-1AE9-483A-BDA7-5C08284F3CE4}"/>
              </a:ext>
            </a:extLst>
          </p:cNvPr>
          <p:cNvSpPr txBox="1"/>
          <p:nvPr/>
        </p:nvSpPr>
        <p:spPr>
          <a:xfrm>
            <a:off x="3222310" y="385859"/>
            <a:ext cx="74742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tx1"/>
                </a:solidFill>
              </a:rPr>
              <a:t>1,232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BFBF6D9-B62A-4A4F-A977-A1DFB5FE42D6}"/>
              </a:ext>
            </a:extLst>
          </p:cNvPr>
          <p:cNvSpPr txBox="1"/>
          <p:nvPr/>
        </p:nvSpPr>
        <p:spPr>
          <a:xfrm>
            <a:off x="3224342" y="608154"/>
            <a:ext cx="74742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tx1"/>
                </a:solidFill>
              </a:rPr>
              <a:t>7,120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D6D7D66-0AAE-4F55-B5FB-6EC76C813092}"/>
              </a:ext>
            </a:extLst>
          </p:cNvPr>
          <p:cNvSpPr txBox="1"/>
          <p:nvPr/>
        </p:nvSpPr>
        <p:spPr>
          <a:xfrm>
            <a:off x="3222309" y="792115"/>
            <a:ext cx="74742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tx1"/>
                </a:solidFill>
              </a:rPr>
              <a:t>5,123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B6FBF75-ED71-4449-AAFC-62631ED962A8}"/>
              </a:ext>
            </a:extLst>
          </p:cNvPr>
          <p:cNvSpPr txBox="1"/>
          <p:nvPr/>
        </p:nvSpPr>
        <p:spPr>
          <a:xfrm>
            <a:off x="3222309" y="1198371"/>
            <a:ext cx="74742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tx1"/>
                </a:solidFill>
              </a:rPr>
              <a:t>5,500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1F6DB6C-70B7-4A4A-93A8-55153486A3E9}"/>
              </a:ext>
            </a:extLst>
          </p:cNvPr>
          <p:cNvSpPr txBox="1"/>
          <p:nvPr/>
        </p:nvSpPr>
        <p:spPr>
          <a:xfrm>
            <a:off x="3222307" y="1390531"/>
            <a:ext cx="74742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tx1"/>
                </a:solidFill>
              </a:rPr>
              <a:t>5,123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350A325-AC39-4F48-A2AA-CD45D459D350}"/>
              </a:ext>
            </a:extLst>
          </p:cNvPr>
          <p:cNvSpPr txBox="1"/>
          <p:nvPr/>
        </p:nvSpPr>
        <p:spPr>
          <a:xfrm>
            <a:off x="3222308" y="1591931"/>
            <a:ext cx="74742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tx1"/>
                </a:solidFill>
              </a:rPr>
              <a:t>5,123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D666F1F-28EE-4DAF-A2DB-F9F1E1A59F6E}"/>
              </a:ext>
            </a:extLst>
          </p:cNvPr>
          <p:cNvSpPr txBox="1"/>
          <p:nvPr/>
        </p:nvSpPr>
        <p:spPr>
          <a:xfrm>
            <a:off x="3222306" y="2024253"/>
            <a:ext cx="74742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tx1"/>
                </a:solidFill>
              </a:rPr>
              <a:t>5,123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53EDDA7-AC49-4918-8E06-01A0DF8400FF}"/>
              </a:ext>
            </a:extLst>
          </p:cNvPr>
          <p:cNvSpPr txBox="1"/>
          <p:nvPr/>
        </p:nvSpPr>
        <p:spPr>
          <a:xfrm>
            <a:off x="3222306" y="1820050"/>
            <a:ext cx="74742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tx1"/>
                </a:solidFill>
              </a:rPr>
              <a:t>5,500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7C22B7E-DA08-4FC8-A2CE-F9D2AF441E4D}"/>
              </a:ext>
            </a:extLst>
          </p:cNvPr>
          <p:cNvSpPr txBox="1"/>
          <p:nvPr/>
        </p:nvSpPr>
        <p:spPr>
          <a:xfrm>
            <a:off x="3346663" y="2191849"/>
            <a:ext cx="74742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tx1"/>
                </a:solidFill>
              </a:rPr>
              <a:t>377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B674717-35AA-4C3D-A9F7-A3C32A2FF0A6}"/>
              </a:ext>
            </a:extLst>
          </p:cNvPr>
          <p:cNvSpPr txBox="1"/>
          <p:nvPr/>
        </p:nvSpPr>
        <p:spPr>
          <a:xfrm>
            <a:off x="3346662" y="2467300"/>
            <a:ext cx="74742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tx1"/>
                </a:solidFill>
              </a:rPr>
              <a:t>377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7C61F6C-3581-4E24-8A0E-A6F54C28F804}"/>
              </a:ext>
            </a:extLst>
          </p:cNvPr>
          <p:cNvSpPr txBox="1"/>
          <p:nvPr/>
        </p:nvSpPr>
        <p:spPr>
          <a:xfrm>
            <a:off x="3216383" y="2643622"/>
            <a:ext cx="74742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tx1"/>
                </a:solidFill>
              </a:rPr>
              <a:t>2,000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6270CF6-40C8-4EC9-94C3-9061BE8883E0}"/>
              </a:ext>
            </a:extLst>
          </p:cNvPr>
          <p:cNvSpPr txBox="1"/>
          <p:nvPr/>
        </p:nvSpPr>
        <p:spPr>
          <a:xfrm>
            <a:off x="3216382" y="2819944"/>
            <a:ext cx="74742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tx1"/>
                </a:solidFill>
              </a:rPr>
              <a:t>2,377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641DB74-F29F-406C-AF35-0238954B0568}"/>
              </a:ext>
            </a:extLst>
          </p:cNvPr>
          <p:cNvSpPr txBox="1"/>
          <p:nvPr/>
        </p:nvSpPr>
        <p:spPr>
          <a:xfrm>
            <a:off x="3148715" y="3081554"/>
            <a:ext cx="74742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tx1"/>
                </a:solidFill>
              </a:rPr>
              <a:t>13,475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DFE17E3-5C8B-485C-8EDF-E6C83A8A29FC}"/>
              </a:ext>
            </a:extLst>
          </p:cNvPr>
          <p:cNvSpPr txBox="1"/>
          <p:nvPr/>
        </p:nvSpPr>
        <p:spPr>
          <a:xfrm>
            <a:off x="3148715" y="3249463"/>
            <a:ext cx="74742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tx1"/>
                </a:solidFill>
              </a:rPr>
              <a:t>12,243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2B2E835-E644-4D73-A383-90A7B3F94803}"/>
              </a:ext>
            </a:extLst>
          </p:cNvPr>
          <p:cNvSpPr txBox="1"/>
          <p:nvPr/>
        </p:nvSpPr>
        <p:spPr>
          <a:xfrm>
            <a:off x="3224503" y="3433703"/>
            <a:ext cx="74742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tx1"/>
                </a:solidFill>
              </a:rPr>
              <a:t>1,232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8380FA1-E8C4-46E4-9DF7-A382C16CAAA1}"/>
              </a:ext>
            </a:extLst>
          </p:cNvPr>
          <p:cNvSpPr txBox="1"/>
          <p:nvPr/>
        </p:nvSpPr>
        <p:spPr>
          <a:xfrm>
            <a:off x="3212486" y="3847879"/>
            <a:ext cx="74742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tx1"/>
                </a:solidFill>
              </a:rPr>
              <a:t>2,377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F457B26-8115-47A1-A557-685988D9D5D4}"/>
              </a:ext>
            </a:extLst>
          </p:cNvPr>
          <p:cNvSpPr txBox="1"/>
          <p:nvPr/>
        </p:nvSpPr>
        <p:spPr>
          <a:xfrm>
            <a:off x="3212485" y="4136210"/>
            <a:ext cx="74742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tx1"/>
                </a:solidFill>
              </a:rPr>
              <a:t>1,232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D42957C-B116-40F0-83BD-74B242145C0A}"/>
              </a:ext>
            </a:extLst>
          </p:cNvPr>
          <p:cNvSpPr txBox="1"/>
          <p:nvPr/>
        </p:nvSpPr>
        <p:spPr>
          <a:xfrm>
            <a:off x="3212485" y="4326049"/>
            <a:ext cx="74742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tx1"/>
                </a:solidFill>
              </a:rPr>
              <a:t>1,232</a:t>
            </a:r>
          </a:p>
        </p:txBody>
      </p:sp>
    </p:spTree>
    <p:extLst>
      <p:ext uri="{BB962C8B-B14F-4D97-AF65-F5344CB8AC3E}">
        <p14:creationId xmlns:p14="http://schemas.microsoft.com/office/powerpoint/2010/main" val="2212469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" name="Google Shape;769;p54"/>
          <p:cNvSpPr txBox="1">
            <a:spLocks noGrp="1"/>
          </p:cNvSpPr>
          <p:nvPr>
            <p:ph type="title"/>
          </p:nvPr>
        </p:nvSpPr>
        <p:spPr>
          <a:xfrm>
            <a:off x="1238889" y="1168590"/>
            <a:ext cx="6495357" cy="3370465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latin typeface="PT Sans" panose="020B0503020203020204"/>
              </a:rPr>
              <a:t>Vera is a full-time independent student in her junior year at Great State University where she will earn a 4-year BA degree. She completed her first 2 years at Locale Community College. Her EFC is $0. Her COA is $22,435 and includes an average amount for loan fees. She is eligible for a Federal Pell Grant of $6,495 and $5,695 in other federal aid. Vera has never taken Direct Loans and would like to borrow for the first time. She requests $10,000 in Direct loan funds for the academic year.</a:t>
            </a:r>
            <a:br>
              <a:rPr lang="en-US" sz="1800" dirty="0">
                <a:latin typeface="PT Sans" panose="020B0503020203020204"/>
              </a:rPr>
            </a:br>
            <a:br>
              <a:rPr lang="en-US" sz="1800" dirty="0">
                <a:latin typeface="PT Sans" panose="020B0503020203020204"/>
              </a:rPr>
            </a:br>
            <a:r>
              <a:rPr lang="en-US" sz="1800" dirty="0">
                <a:latin typeface="PT Sans" panose="020B0503020203020204"/>
              </a:rPr>
              <a:t>How much may the school originate in subsidized and unsubsidized Direct Loan funds?</a:t>
            </a:r>
            <a:endParaRPr sz="1800" dirty="0">
              <a:latin typeface="PT Sans" panose="020B0503020203020204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9E2D811-C433-97C6-21B7-E0960D40B3E5}"/>
              </a:ext>
            </a:extLst>
          </p:cNvPr>
          <p:cNvSpPr txBox="1"/>
          <p:nvPr/>
        </p:nvSpPr>
        <p:spPr>
          <a:xfrm>
            <a:off x="1676294" y="4789557"/>
            <a:ext cx="6409925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sz="1700" b="1" dirty="0">
                <a:solidFill>
                  <a:schemeClr val="dk1"/>
                </a:solidFill>
                <a:uFill>
                  <a:noFill/>
                </a:uFill>
                <a:latin typeface="PT Sans" panose="020B0503020203020204" pitchFamily="34" charset="0"/>
              </a:rPr>
              <a:t>Texas Association of Student Financial Aid Administrators</a:t>
            </a:r>
            <a:endParaRPr lang="en-US" sz="1700" dirty="0">
              <a:latin typeface="PT Sans" panose="020B0503020203020204" pitchFamily="34" charset="0"/>
            </a:endParaRPr>
          </a:p>
        </p:txBody>
      </p:sp>
      <p:sp>
        <p:nvSpPr>
          <p:cNvPr id="4" name="Google Shape;704;p51">
            <a:extLst>
              <a:ext uri="{FF2B5EF4-FFF2-40B4-BE49-F238E27FC236}">
                <a16:creationId xmlns:a16="http://schemas.microsoft.com/office/drawing/2014/main" id="{4E96C63D-59A3-4A28-8D8B-F70BD4EE5BF9}"/>
              </a:ext>
            </a:extLst>
          </p:cNvPr>
          <p:cNvSpPr txBox="1">
            <a:spLocks/>
          </p:cNvSpPr>
          <p:nvPr/>
        </p:nvSpPr>
        <p:spPr>
          <a:xfrm>
            <a:off x="1676294" y="479705"/>
            <a:ext cx="3223500" cy="5636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Poppins"/>
              <a:buNone/>
              <a:defRPr sz="60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4000" dirty="0">
                <a:solidFill>
                  <a:srgbClr val="E48B7F"/>
                </a:solidFill>
              </a:rPr>
              <a:t>Vera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4" name="Google Shape;714;p52"/>
          <p:cNvPicPr preferRelativeResize="0"/>
          <p:nvPr/>
        </p:nvPicPr>
        <p:blipFill rotWithShape="1">
          <a:blip r:embed="rId3">
            <a:alphaModFix/>
          </a:blip>
          <a:srcRect l="2610" t="3815" b="2437"/>
          <a:stretch/>
        </p:blipFill>
        <p:spPr>
          <a:xfrm flipH="1">
            <a:off x="5581651" y="0"/>
            <a:ext cx="3562349" cy="514350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15" name="Google Shape;715;p52"/>
          <p:cNvGrpSpPr/>
          <p:nvPr/>
        </p:nvGrpSpPr>
        <p:grpSpPr>
          <a:xfrm>
            <a:off x="4010025" y="-387487"/>
            <a:ext cx="3343714" cy="5999787"/>
            <a:chOff x="4010025" y="-387487"/>
            <a:chExt cx="3343714" cy="5999787"/>
          </a:xfrm>
        </p:grpSpPr>
        <p:sp>
          <p:nvSpPr>
            <p:cNvPr id="716" name="Google Shape;716;p52"/>
            <p:cNvSpPr/>
            <p:nvPr/>
          </p:nvSpPr>
          <p:spPr>
            <a:xfrm>
              <a:off x="4010025" y="0"/>
              <a:ext cx="3076575" cy="5143500"/>
            </a:xfrm>
            <a:custGeom>
              <a:avLst/>
              <a:gdLst/>
              <a:ahLst/>
              <a:cxnLst/>
              <a:rect l="l" t="t" r="r" b="b"/>
              <a:pathLst>
                <a:path w="123063" h="205740" extrusionOk="0">
                  <a:moveTo>
                    <a:pt x="123063" y="0"/>
                  </a:moveTo>
                  <a:lnTo>
                    <a:pt x="57912" y="205740"/>
                  </a:lnTo>
                  <a:lnTo>
                    <a:pt x="1524" y="2057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grpSp>
          <p:nvGrpSpPr>
            <p:cNvPr id="717" name="Google Shape;717;p52"/>
            <p:cNvGrpSpPr/>
            <p:nvPr/>
          </p:nvGrpSpPr>
          <p:grpSpPr>
            <a:xfrm rot="-5132446" flipH="1">
              <a:off x="3318579" y="1744701"/>
              <a:ext cx="5882770" cy="1735410"/>
              <a:chOff x="2431403" y="1790093"/>
              <a:chExt cx="7791899" cy="1735197"/>
            </a:xfrm>
          </p:grpSpPr>
          <p:sp>
            <p:nvSpPr>
              <p:cNvPr id="718" name="Google Shape;718;p52"/>
              <p:cNvSpPr/>
              <p:nvPr/>
            </p:nvSpPr>
            <p:spPr>
              <a:xfrm rot="4829342" flipH="1">
                <a:off x="6191055" y="-1362025"/>
                <a:ext cx="232394" cy="7819835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9" name="Google Shape;719;p52"/>
              <p:cNvSpPr/>
              <p:nvPr/>
            </p:nvSpPr>
            <p:spPr>
              <a:xfrm rot="4829342" flipH="1">
                <a:off x="6229754" y="-1144431"/>
                <a:ext cx="232394" cy="7822942"/>
              </a:xfrm>
              <a:prstGeom prst="rect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723" name="Google Shape;723;p52"/>
          <p:cNvSpPr/>
          <p:nvPr/>
        </p:nvSpPr>
        <p:spPr>
          <a:xfrm rot="9508767">
            <a:off x="6123145" y="793428"/>
            <a:ext cx="659152" cy="659152"/>
          </a:xfrm>
          <a:prstGeom prst="ellipse">
            <a:avLst/>
          </a:prstGeom>
          <a:solidFill>
            <a:srgbClr val="6C93A1">
              <a:alpha val="307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4" name="Google Shape;724;p52"/>
          <p:cNvSpPr/>
          <p:nvPr/>
        </p:nvSpPr>
        <p:spPr>
          <a:xfrm rot="9510599">
            <a:off x="5514604" y="1253384"/>
            <a:ext cx="297265" cy="297265"/>
          </a:xfrm>
          <a:prstGeom prst="ellipse">
            <a:avLst/>
          </a:prstGeom>
          <a:solidFill>
            <a:srgbClr val="6C93A1">
              <a:alpha val="307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EBB9742-7628-C743-EABC-49049650CEA9}"/>
              </a:ext>
            </a:extLst>
          </p:cNvPr>
          <p:cNvSpPr txBox="1"/>
          <p:nvPr/>
        </p:nvSpPr>
        <p:spPr>
          <a:xfrm>
            <a:off x="1400288" y="4789558"/>
            <a:ext cx="6343423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sz="1700" b="1" dirty="0">
                <a:solidFill>
                  <a:schemeClr val="dk1"/>
                </a:solidFill>
                <a:uFill>
                  <a:noFill/>
                </a:uFill>
                <a:latin typeface="PT Sans" panose="020B0503020203020204" pitchFamily="34" charset="0"/>
              </a:rPr>
              <a:t>Texas Association of Student Financial Aid Administrators</a:t>
            </a:r>
            <a:endParaRPr lang="en-US" sz="1700" dirty="0">
              <a:latin typeface="PT Sans" panose="020B0503020203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6BDCD6-B338-47BC-8A57-0CA26B8213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771" y="66502"/>
            <a:ext cx="5135428" cy="483713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E942E9D-2B54-47D0-B649-72519569DFD8}"/>
              </a:ext>
            </a:extLst>
          </p:cNvPr>
          <p:cNvSpPr txBox="1"/>
          <p:nvPr/>
        </p:nvSpPr>
        <p:spPr>
          <a:xfrm>
            <a:off x="1501315" y="284013"/>
            <a:ext cx="74742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tx1"/>
                </a:solidFill>
              </a:rPr>
              <a:t>22,435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006FD58-8CED-4D18-965D-E36F38BAF173}"/>
              </a:ext>
            </a:extLst>
          </p:cNvPr>
          <p:cNvSpPr txBox="1"/>
          <p:nvPr/>
        </p:nvSpPr>
        <p:spPr>
          <a:xfrm>
            <a:off x="1834687" y="481320"/>
            <a:ext cx="74742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CB3C2B8-D34E-4BB2-BAFB-6F2CC1CC14D3}"/>
              </a:ext>
            </a:extLst>
          </p:cNvPr>
          <p:cNvSpPr txBox="1"/>
          <p:nvPr/>
        </p:nvSpPr>
        <p:spPr>
          <a:xfrm>
            <a:off x="1509408" y="678627"/>
            <a:ext cx="74742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tx1"/>
                </a:solidFill>
              </a:rPr>
              <a:t>12,190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339A336-5A11-4832-94E7-B2C5909D55BE}"/>
              </a:ext>
            </a:extLst>
          </p:cNvPr>
          <p:cNvSpPr txBox="1"/>
          <p:nvPr/>
        </p:nvSpPr>
        <p:spPr>
          <a:xfrm>
            <a:off x="1509407" y="875934"/>
            <a:ext cx="74742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tx1"/>
                </a:solidFill>
              </a:rPr>
              <a:t>10,245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636626F-9C18-4B78-B872-545F3F42432F}"/>
              </a:ext>
            </a:extLst>
          </p:cNvPr>
          <p:cNvSpPr txBox="1"/>
          <p:nvPr/>
        </p:nvSpPr>
        <p:spPr>
          <a:xfrm>
            <a:off x="1576680" y="1288894"/>
            <a:ext cx="74742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tx1"/>
                </a:solidFill>
              </a:rPr>
              <a:t>5,500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3F76DA7-0DDB-4E0E-BDAC-752B732AB75D}"/>
              </a:ext>
            </a:extLst>
          </p:cNvPr>
          <p:cNvSpPr txBox="1"/>
          <p:nvPr/>
        </p:nvSpPr>
        <p:spPr>
          <a:xfrm>
            <a:off x="1584022" y="2110721"/>
            <a:ext cx="74742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tx1"/>
                </a:solidFill>
              </a:rPr>
              <a:t>5,500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7638F95-A69C-41DF-9739-1418172C48FE}"/>
              </a:ext>
            </a:extLst>
          </p:cNvPr>
          <p:cNvSpPr txBox="1"/>
          <p:nvPr/>
        </p:nvSpPr>
        <p:spPr>
          <a:xfrm>
            <a:off x="1576679" y="1903951"/>
            <a:ext cx="74742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tx1"/>
                </a:solidFill>
              </a:rPr>
              <a:t>5,500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07678B9-8AF1-49D3-8188-D06DCBAA5282}"/>
              </a:ext>
            </a:extLst>
          </p:cNvPr>
          <p:cNvSpPr txBox="1"/>
          <p:nvPr/>
        </p:nvSpPr>
        <p:spPr>
          <a:xfrm>
            <a:off x="1834687" y="2279676"/>
            <a:ext cx="74742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7FACC50-C766-49CE-BB14-AC110D59FB28}"/>
              </a:ext>
            </a:extLst>
          </p:cNvPr>
          <p:cNvSpPr txBox="1"/>
          <p:nvPr/>
        </p:nvSpPr>
        <p:spPr>
          <a:xfrm>
            <a:off x="1829953" y="2532285"/>
            <a:ext cx="74742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EE5A91B-600F-4D66-BAF1-C1A19AACF618}"/>
              </a:ext>
            </a:extLst>
          </p:cNvPr>
          <p:cNvSpPr txBox="1"/>
          <p:nvPr/>
        </p:nvSpPr>
        <p:spPr>
          <a:xfrm>
            <a:off x="1547509" y="2710774"/>
            <a:ext cx="74742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tx1"/>
                </a:solidFill>
              </a:rPr>
              <a:t>7,000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B078F71-9E1E-49AC-98B5-BC150762D9CC}"/>
              </a:ext>
            </a:extLst>
          </p:cNvPr>
          <p:cNvSpPr txBox="1"/>
          <p:nvPr/>
        </p:nvSpPr>
        <p:spPr>
          <a:xfrm>
            <a:off x="1547508" y="2908421"/>
            <a:ext cx="74742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tx1"/>
                </a:solidFill>
              </a:rPr>
              <a:t>7,000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0690981-AD23-48A1-90D9-B014AD31F897}"/>
              </a:ext>
            </a:extLst>
          </p:cNvPr>
          <p:cNvSpPr txBox="1"/>
          <p:nvPr/>
        </p:nvSpPr>
        <p:spPr>
          <a:xfrm>
            <a:off x="1496471" y="3155089"/>
            <a:ext cx="74742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tx1"/>
                </a:solidFill>
              </a:rPr>
              <a:t>22,435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01C8231-AED0-4F81-B74E-59DFE5DD0132}"/>
              </a:ext>
            </a:extLst>
          </p:cNvPr>
          <p:cNvSpPr txBox="1"/>
          <p:nvPr/>
        </p:nvSpPr>
        <p:spPr>
          <a:xfrm>
            <a:off x="1496470" y="3322373"/>
            <a:ext cx="74742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tx1"/>
                </a:solidFill>
              </a:rPr>
              <a:t>17,690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70AD191-E89B-4194-A5B5-9E4453BD9D29}"/>
              </a:ext>
            </a:extLst>
          </p:cNvPr>
          <p:cNvSpPr txBox="1"/>
          <p:nvPr/>
        </p:nvSpPr>
        <p:spPr>
          <a:xfrm>
            <a:off x="1584021" y="3511208"/>
            <a:ext cx="74742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tx1"/>
                </a:solidFill>
              </a:rPr>
              <a:t>4,745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C63F25F-B156-4D92-ACD0-D65B0C284AE0}"/>
              </a:ext>
            </a:extLst>
          </p:cNvPr>
          <p:cNvSpPr txBox="1"/>
          <p:nvPr/>
        </p:nvSpPr>
        <p:spPr>
          <a:xfrm>
            <a:off x="1560351" y="3945561"/>
            <a:ext cx="74742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tx1"/>
                </a:solidFill>
              </a:rPr>
              <a:t>7,000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DBF86B9-29DF-48C1-9C04-92F91DC26F46}"/>
              </a:ext>
            </a:extLst>
          </p:cNvPr>
          <p:cNvSpPr txBox="1"/>
          <p:nvPr/>
        </p:nvSpPr>
        <p:spPr>
          <a:xfrm>
            <a:off x="1547508" y="4214438"/>
            <a:ext cx="74742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tx1"/>
                </a:solidFill>
              </a:rPr>
              <a:t>4,745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2CEFA6F-E3B1-4A64-B96C-9058358B9B30}"/>
              </a:ext>
            </a:extLst>
          </p:cNvPr>
          <p:cNvSpPr txBox="1"/>
          <p:nvPr/>
        </p:nvSpPr>
        <p:spPr>
          <a:xfrm>
            <a:off x="1547508" y="4413130"/>
            <a:ext cx="74742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tx1"/>
                </a:solidFill>
              </a:rPr>
              <a:t>4,745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87A8FAB-566E-42E2-B24E-8B5939BE1A54}"/>
              </a:ext>
            </a:extLst>
          </p:cNvPr>
          <p:cNvSpPr txBox="1"/>
          <p:nvPr/>
        </p:nvSpPr>
        <p:spPr>
          <a:xfrm>
            <a:off x="1491626" y="1477972"/>
            <a:ext cx="74742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tx1"/>
                </a:solidFill>
              </a:rPr>
              <a:t>10,245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0B221E4-5AFB-4AFC-B0C9-663497C7A870}"/>
              </a:ext>
            </a:extLst>
          </p:cNvPr>
          <p:cNvSpPr txBox="1"/>
          <p:nvPr/>
        </p:nvSpPr>
        <p:spPr>
          <a:xfrm>
            <a:off x="1569336" y="1649666"/>
            <a:ext cx="74742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tx1"/>
                </a:solidFill>
              </a:rPr>
              <a:t>5,500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4" name="Google Shape;774;p55"/>
          <p:cNvPicPr preferRelativeResize="0"/>
          <p:nvPr/>
        </p:nvPicPr>
        <p:blipFill rotWithShape="1">
          <a:blip r:embed="rId3">
            <a:alphaModFix/>
          </a:blip>
          <a:srcRect l="8723" r="49696"/>
          <a:stretch/>
        </p:blipFill>
        <p:spPr>
          <a:xfrm>
            <a:off x="0" y="0"/>
            <a:ext cx="3223951" cy="516765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75" name="Google Shape;775;p55"/>
          <p:cNvGrpSpPr/>
          <p:nvPr/>
        </p:nvGrpSpPr>
        <p:grpSpPr>
          <a:xfrm>
            <a:off x="1143000" y="-501787"/>
            <a:ext cx="3333750" cy="5999787"/>
            <a:chOff x="1143000" y="-501787"/>
            <a:chExt cx="3333750" cy="5999787"/>
          </a:xfrm>
        </p:grpSpPr>
        <p:sp>
          <p:nvSpPr>
            <p:cNvPr id="776" name="Google Shape;776;p55"/>
            <p:cNvSpPr/>
            <p:nvPr/>
          </p:nvSpPr>
          <p:spPr>
            <a:xfrm>
              <a:off x="1419225" y="0"/>
              <a:ext cx="3057525" cy="5181600"/>
            </a:xfrm>
            <a:custGeom>
              <a:avLst/>
              <a:gdLst/>
              <a:ahLst/>
              <a:cxnLst/>
              <a:rect l="l" t="t" r="r" b="b"/>
              <a:pathLst>
                <a:path w="122301" h="207264" extrusionOk="0">
                  <a:moveTo>
                    <a:pt x="0" y="207264"/>
                  </a:moveTo>
                  <a:lnTo>
                    <a:pt x="62484" y="0"/>
                  </a:lnTo>
                  <a:lnTo>
                    <a:pt x="122301" y="0"/>
                  </a:lnTo>
                  <a:lnTo>
                    <a:pt x="121920" y="207264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grpSp>
          <p:nvGrpSpPr>
            <p:cNvPr id="777" name="Google Shape;777;p55"/>
            <p:cNvGrpSpPr/>
            <p:nvPr/>
          </p:nvGrpSpPr>
          <p:grpSpPr>
            <a:xfrm rot="5667554" flipH="1">
              <a:off x="-704610" y="1630401"/>
              <a:ext cx="5882770" cy="1735410"/>
              <a:chOff x="2431403" y="1790093"/>
              <a:chExt cx="7791899" cy="1735197"/>
            </a:xfrm>
          </p:grpSpPr>
          <p:sp>
            <p:nvSpPr>
              <p:cNvPr id="778" name="Google Shape;778;p55"/>
              <p:cNvSpPr/>
              <p:nvPr/>
            </p:nvSpPr>
            <p:spPr>
              <a:xfrm rot="4829342" flipH="1">
                <a:off x="6191055" y="-1362025"/>
                <a:ext cx="232394" cy="7819835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9" name="Google Shape;779;p55"/>
              <p:cNvSpPr/>
              <p:nvPr/>
            </p:nvSpPr>
            <p:spPr>
              <a:xfrm rot="4829342" flipH="1">
                <a:off x="6229754" y="-1144431"/>
                <a:ext cx="232394" cy="7822942"/>
              </a:xfrm>
              <a:prstGeom prst="rect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782" name="Google Shape;782;p55"/>
          <p:cNvSpPr txBox="1">
            <a:spLocks noGrp="1"/>
          </p:cNvSpPr>
          <p:nvPr>
            <p:ph type="subTitle" idx="1"/>
          </p:nvPr>
        </p:nvSpPr>
        <p:spPr>
          <a:xfrm>
            <a:off x="2913569" y="1035943"/>
            <a:ext cx="6119872" cy="147478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buNone/>
            </a:pPr>
            <a:r>
              <a:rPr lang="en-US" sz="2000" b="1" dirty="0"/>
              <a:t>The statute allows a Financial Aid Administrator limited authority to exercise PJ to deny or reduce a borrower’s loan eligibility on a </a:t>
            </a:r>
          </a:p>
          <a:p>
            <a:pPr marL="0" lvl="0" indent="0" algn="ctr" rtl="0">
              <a:spcBef>
                <a:spcPts val="0"/>
              </a:spcBef>
              <a:buNone/>
            </a:pPr>
            <a:r>
              <a:rPr lang="en-US" sz="2000" b="1" dirty="0"/>
              <a:t>case-by-case basis.</a:t>
            </a:r>
            <a:endParaRPr sz="2000" b="1" dirty="0"/>
          </a:p>
        </p:txBody>
      </p:sp>
      <p:sp>
        <p:nvSpPr>
          <p:cNvPr id="783" name="Google Shape;783;p55"/>
          <p:cNvSpPr/>
          <p:nvPr/>
        </p:nvSpPr>
        <p:spPr>
          <a:xfrm rot="2882628">
            <a:off x="3130601" y="724881"/>
            <a:ext cx="659176" cy="659176"/>
          </a:xfrm>
          <a:prstGeom prst="ellipse">
            <a:avLst/>
          </a:prstGeom>
          <a:solidFill>
            <a:srgbClr val="E48B7F">
              <a:alpha val="307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4" name="Google Shape;784;p55"/>
          <p:cNvSpPr/>
          <p:nvPr/>
        </p:nvSpPr>
        <p:spPr>
          <a:xfrm rot="2881541">
            <a:off x="3909592" y="1300881"/>
            <a:ext cx="297399" cy="297399"/>
          </a:xfrm>
          <a:prstGeom prst="ellipse">
            <a:avLst/>
          </a:prstGeom>
          <a:solidFill>
            <a:srgbClr val="E48B7F">
              <a:alpha val="307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5" name="Google Shape;785;p55"/>
          <p:cNvSpPr/>
          <p:nvPr/>
        </p:nvSpPr>
        <p:spPr>
          <a:xfrm>
            <a:off x="2452638" y="4168397"/>
            <a:ext cx="542100" cy="541800"/>
          </a:xfrm>
          <a:prstGeom prst="ellipse">
            <a:avLst/>
          </a:prstGeom>
          <a:solidFill>
            <a:srgbClr val="E48B7F">
              <a:alpha val="307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A7C2462-71F9-9DEC-2B37-B4BE10FC355C}"/>
              </a:ext>
            </a:extLst>
          </p:cNvPr>
          <p:cNvSpPr txBox="1"/>
          <p:nvPr/>
        </p:nvSpPr>
        <p:spPr>
          <a:xfrm>
            <a:off x="1438112" y="4533225"/>
            <a:ext cx="7063785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sz="1700" b="1" dirty="0">
                <a:solidFill>
                  <a:schemeClr val="dk1"/>
                </a:solidFill>
                <a:uFill>
                  <a:noFill/>
                </a:uFill>
                <a:latin typeface="PT Sans" panose="020B0503020203020204" pitchFamily="34" charset="0"/>
              </a:rPr>
              <a:t>Texas Association of Student Financial Aid Administrators</a:t>
            </a:r>
            <a:endParaRPr lang="en-US" sz="1700" dirty="0">
              <a:latin typeface="PT Sans" panose="020B0503020203020204" pitchFamily="34" charset="0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0D3C9CD-5DC2-94B3-7115-99B8C87214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1722" y="369929"/>
            <a:ext cx="6548034" cy="713400"/>
          </a:xfrm>
        </p:spPr>
        <p:txBody>
          <a:bodyPr/>
          <a:lstStyle/>
          <a:p>
            <a:r>
              <a:rPr lang="en-US" sz="3600" dirty="0"/>
              <a:t>Professional Judgement &amp; Loans</a:t>
            </a:r>
          </a:p>
        </p:txBody>
      </p:sp>
      <p:sp>
        <p:nvSpPr>
          <p:cNvPr id="14" name="Google Shape;418;p40">
            <a:extLst>
              <a:ext uri="{FF2B5EF4-FFF2-40B4-BE49-F238E27FC236}">
                <a16:creationId xmlns:a16="http://schemas.microsoft.com/office/drawing/2014/main" id="{68CFE897-8040-48C8-AF21-C2057D89F81F}"/>
              </a:ext>
            </a:extLst>
          </p:cNvPr>
          <p:cNvSpPr txBox="1">
            <a:spLocks/>
          </p:cNvSpPr>
          <p:nvPr/>
        </p:nvSpPr>
        <p:spPr>
          <a:xfrm>
            <a:off x="2775919" y="2239707"/>
            <a:ext cx="5807520" cy="24704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T Sans"/>
              <a:buNone/>
              <a:defRPr sz="1800" b="0" i="0" u="none" strike="noStrike" cap="none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T Sans"/>
              <a:buNone/>
              <a:defRPr sz="1400" b="0" i="0" u="none" strike="noStrike" cap="none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T Sans"/>
              <a:buNone/>
              <a:defRPr sz="1400" b="0" i="0" u="none" strike="noStrike" cap="none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T Sans"/>
              <a:buNone/>
              <a:defRPr sz="1400" b="0" i="0" u="none" strike="noStrike" cap="none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T Sans"/>
              <a:buNone/>
              <a:defRPr sz="1400" b="0" i="0" u="none" strike="noStrike" cap="none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T Sans"/>
              <a:buNone/>
              <a:defRPr sz="1400" b="0" i="0" u="none" strike="noStrike" cap="none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T Sans"/>
              <a:buNone/>
              <a:defRPr sz="1400" b="0" i="0" u="none" strike="noStrike" cap="none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T Sans"/>
              <a:buNone/>
              <a:defRPr sz="1400" b="0" i="0" u="none" strike="noStrike" cap="none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T Sans"/>
              <a:buNone/>
              <a:defRPr sz="1400" b="0" i="0" u="none" strike="noStrike" cap="none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pPr marL="0" indent="0" algn="l"/>
            <a:r>
              <a:rPr lang="en-US" b="1" dirty="0">
                <a:solidFill>
                  <a:schemeClr val="accent6"/>
                </a:solidFill>
              </a:rPr>
              <a:t>Examples of circumstances may include:</a:t>
            </a:r>
          </a:p>
          <a:p>
            <a:pPr marL="0" indent="0" algn="l"/>
            <a:endParaRPr lang="en-US" sz="1100" b="1" dirty="0">
              <a:solidFill>
                <a:schemeClr val="accent6"/>
              </a:solidFill>
            </a:endParaRPr>
          </a:p>
          <a:p>
            <a:pPr marL="628650" lvl="1" indent="-171450" algn="l">
              <a:buFont typeface="Arial" panose="020B0604020202020204" pitchFamily="34" charset="0"/>
              <a:buChar char="•"/>
            </a:pPr>
            <a:r>
              <a:rPr lang="en-US" sz="1800" dirty="0"/>
              <a:t>Debt burden high enough to raise concern about the borrower’s ability to repay the loan; and/or</a:t>
            </a:r>
          </a:p>
          <a:p>
            <a:pPr marL="457200" lvl="1" indent="0" algn="l"/>
            <a:endParaRPr lang="en-US" sz="1100" dirty="0"/>
          </a:p>
          <a:p>
            <a:pPr marL="628650" lvl="1" indent="-171450" algn="l">
              <a:buFont typeface="Arial" panose="020B0604020202020204" pitchFamily="34" charset="0"/>
              <a:buChar char="•"/>
            </a:pPr>
            <a:r>
              <a:rPr lang="en-US" sz="1800" dirty="0"/>
              <a:t>Demonstrated unwillingness to repay the loan, which may involve the borrower admitting they have no intention of repaying the loan.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40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Agenda</a:t>
            </a:r>
            <a:endParaRPr dirty="0"/>
          </a:p>
        </p:txBody>
      </p:sp>
      <p:sp>
        <p:nvSpPr>
          <p:cNvPr id="419" name="Google Shape;419;p40"/>
          <p:cNvSpPr/>
          <p:nvPr/>
        </p:nvSpPr>
        <p:spPr>
          <a:xfrm rot="9508767">
            <a:off x="7990045" y="449378"/>
            <a:ext cx="659152" cy="659152"/>
          </a:xfrm>
          <a:prstGeom prst="ellipse">
            <a:avLst/>
          </a:prstGeom>
          <a:solidFill>
            <a:srgbClr val="E48B7F">
              <a:alpha val="307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0" name="Google Shape;420;p40"/>
          <p:cNvSpPr/>
          <p:nvPr/>
        </p:nvSpPr>
        <p:spPr>
          <a:xfrm rot="9510599">
            <a:off x="7592129" y="1052884"/>
            <a:ext cx="297265" cy="297265"/>
          </a:xfrm>
          <a:prstGeom prst="ellipse">
            <a:avLst/>
          </a:prstGeom>
          <a:solidFill>
            <a:srgbClr val="E48B7F">
              <a:alpha val="307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B0F90D7-77F2-A164-DBF9-E470B912367E}"/>
              </a:ext>
            </a:extLst>
          </p:cNvPr>
          <p:cNvSpPr txBox="1"/>
          <p:nvPr/>
        </p:nvSpPr>
        <p:spPr>
          <a:xfrm>
            <a:off x="1408849" y="4789557"/>
            <a:ext cx="6326302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sz="1700" b="1" dirty="0">
                <a:solidFill>
                  <a:schemeClr val="dk1"/>
                </a:solidFill>
                <a:uFill>
                  <a:noFill/>
                </a:uFill>
                <a:latin typeface="PT Sans" panose="020B0503020203020204" pitchFamily="34" charset="0"/>
              </a:rPr>
              <a:t>Texas Association of Student Financial Aid Administrators</a:t>
            </a:r>
            <a:endParaRPr lang="en-US" sz="1700" dirty="0">
              <a:latin typeface="PT Sans" panose="020B0503020203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9493BA0-5FEF-42C5-B187-C5F90BCF8F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81466"/>
            <a:ext cx="9144000" cy="2178617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40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Common Origination &amp; Disbursement</a:t>
            </a:r>
            <a:endParaRPr dirty="0"/>
          </a:p>
        </p:txBody>
      </p:sp>
      <p:sp>
        <p:nvSpPr>
          <p:cNvPr id="418" name="Google Shape;418;p40"/>
          <p:cNvSpPr txBox="1">
            <a:spLocks noGrp="1"/>
          </p:cNvSpPr>
          <p:nvPr>
            <p:ph type="body" idx="1"/>
          </p:nvPr>
        </p:nvSpPr>
        <p:spPr>
          <a:xfrm>
            <a:off x="713225" y="1228675"/>
            <a:ext cx="7717800" cy="335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Click to add text</a:t>
            </a:r>
            <a:endParaRPr dirty="0"/>
          </a:p>
        </p:txBody>
      </p:sp>
      <p:sp>
        <p:nvSpPr>
          <p:cNvPr id="419" name="Google Shape;419;p40"/>
          <p:cNvSpPr/>
          <p:nvPr/>
        </p:nvSpPr>
        <p:spPr>
          <a:xfrm rot="9508767">
            <a:off x="7990045" y="449378"/>
            <a:ext cx="659152" cy="659152"/>
          </a:xfrm>
          <a:prstGeom prst="ellipse">
            <a:avLst/>
          </a:prstGeom>
          <a:solidFill>
            <a:srgbClr val="E48B7F">
              <a:alpha val="307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0" name="Google Shape;420;p40"/>
          <p:cNvSpPr/>
          <p:nvPr/>
        </p:nvSpPr>
        <p:spPr>
          <a:xfrm rot="9510599">
            <a:off x="7592129" y="1052884"/>
            <a:ext cx="297265" cy="297265"/>
          </a:xfrm>
          <a:prstGeom prst="ellipse">
            <a:avLst/>
          </a:prstGeom>
          <a:solidFill>
            <a:srgbClr val="E48B7F">
              <a:alpha val="307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B0F90D7-77F2-A164-DBF9-E470B912367E}"/>
              </a:ext>
            </a:extLst>
          </p:cNvPr>
          <p:cNvSpPr txBox="1"/>
          <p:nvPr/>
        </p:nvSpPr>
        <p:spPr>
          <a:xfrm>
            <a:off x="1364783" y="4739769"/>
            <a:ext cx="6414434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sz="1700" b="1" dirty="0">
                <a:solidFill>
                  <a:schemeClr val="dk1"/>
                </a:solidFill>
                <a:uFill>
                  <a:noFill/>
                </a:uFill>
                <a:latin typeface="PT Sans" panose="020B0503020203020204" pitchFamily="34" charset="0"/>
              </a:rPr>
              <a:t>Texas Association of Student Financial Aid Administrators</a:t>
            </a:r>
            <a:endParaRPr lang="en-US" sz="1700" dirty="0">
              <a:latin typeface="PT Sans" panose="020B0503020203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6DB86A3-58E3-4649-9147-4A32F979EF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821" y="1111296"/>
            <a:ext cx="4807142" cy="24843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C91AC82-4484-4BD3-BB9D-34DC60AE49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9978" y="1683490"/>
            <a:ext cx="4807143" cy="3056279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5495FBEC-0A2C-47AC-8035-1D9365B896AF}"/>
              </a:ext>
            </a:extLst>
          </p:cNvPr>
          <p:cNvCxnSpPr/>
          <p:nvPr/>
        </p:nvCxnSpPr>
        <p:spPr>
          <a:xfrm flipV="1">
            <a:off x="302150" y="1605217"/>
            <a:ext cx="485029" cy="255388"/>
          </a:xfrm>
          <a:prstGeom prst="straightConnector1">
            <a:avLst/>
          </a:prstGeom>
          <a:ln w="44450">
            <a:solidFill>
              <a:srgbClr val="E6888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val 4">
            <a:extLst>
              <a:ext uri="{FF2B5EF4-FFF2-40B4-BE49-F238E27FC236}">
                <a16:creationId xmlns:a16="http://schemas.microsoft.com/office/drawing/2014/main" id="{133BB01A-11E9-43D7-926D-5647BC034085}"/>
              </a:ext>
            </a:extLst>
          </p:cNvPr>
          <p:cNvSpPr/>
          <p:nvPr/>
        </p:nvSpPr>
        <p:spPr>
          <a:xfrm>
            <a:off x="5296025" y="2818444"/>
            <a:ext cx="1732928" cy="314369"/>
          </a:xfrm>
          <a:prstGeom prst="ellipse">
            <a:avLst/>
          </a:prstGeom>
          <a:noFill/>
          <a:ln>
            <a:solidFill>
              <a:srgbClr val="E688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060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40"/>
          <p:cNvSpPr txBox="1">
            <a:spLocks noGrp="1"/>
          </p:cNvSpPr>
          <p:nvPr>
            <p:ph type="title"/>
          </p:nvPr>
        </p:nvSpPr>
        <p:spPr>
          <a:xfrm>
            <a:off x="0" y="0"/>
            <a:ext cx="1656264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NSLDS</a:t>
            </a:r>
            <a:endParaRPr dirty="0"/>
          </a:p>
        </p:txBody>
      </p:sp>
      <p:sp>
        <p:nvSpPr>
          <p:cNvPr id="419" name="Google Shape;419;p40"/>
          <p:cNvSpPr/>
          <p:nvPr/>
        </p:nvSpPr>
        <p:spPr>
          <a:xfrm rot="9508767">
            <a:off x="7990045" y="449378"/>
            <a:ext cx="659152" cy="659152"/>
          </a:xfrm>
          <a:prstGeom prst="ellipse">
            <a:avLst/>
          </a:prstGeom>
          <a:solidFill>
            <a:srgbClr val="E48B7F">
              <a:alpha val="307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0" name="Google Shape;420;p40"/>
          <p:cNvSpPr/>
          <p:nvPr/>
        </p:nvSpPr>
        <p:spPr>
          <a:xfrm rot="9510599">
            <a:off x="7592129" y="1052884"/>
            <a:ext cx="297265" cy="297265"/>
          </a:xfrm>
          <a:prstGeom prst="ellipse">
            <a:avLst/>
          </a:prstGeom>
          <a:solidFill>
            <a:srgbClr val="E48B7F">
              <a:alpha val="307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B0F90D7-77F2-A164-DBF9-E470B912367E}"/>
              </a:ext>
            </a:extLst>
          </p:cNvPr>
          <p:cNvSpPr txBox="1"/>
          <p:nvPr/>
        </p:nvSpPr>
        <p:spPr>
          <a:xfrm>
            <a:off x="1389445" y="4789557"/>
            <a:ext cx="6365109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sz="1700" b="1" dirty="0">
                <a:solidFill>
                  <a:schemeClr val="dk1"/>
                </a:solidFill>
                <a:uFill>
                  <a:noFill/>
                </a:uFill>
                <a:latin typeface="PT Sans" panose="020B0503020203020204" pitchFamily="34" charset="0"/>
              </a:rPr>
              <a:t>Texas Association of Student Financial Aid Administrators</a:t>
            </a:r>
            <a:endParaRPr lang="en-US" sz="1700" dirty="0">
              <a:latin typeface="PT Sans" panose="020B0503020203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C1D7C5B-02CB-4EBC-85EC-0CA92790A2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879" y="572700"/>
            <a:ext cx="5651065" cy="268831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AD0FBA4-E6C2-46B6-A68A-D77A560DCE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1219" y="191295"/>
            <a:ext cx="6305550" cy="3052763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F402DFD3-9E0D-4038-96D2-7D84A15EC220}"/>
              </a:ext>
            </a:extLst>
          </p:cNvPr>
          <p:cNvSpPr/>
          <p:nvPr/>
        </p:nvSpPr>
        <p:spPr>
          <a:xfrm>
            <a:off x="7339510" y="522926"/>
            <a:ext cx="1732928" cy="314369"/>
          </a:xfrm>
          <a:prstGeom prst="ellipse">
            <a:avLst/>
          </a:prstGeom>
          <a:noFill/>
          <a:ln>
            <a:solidFill>
              <a:srgbClr val="E688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F52E01D-F086-4B99-8A99-23FCDED9B4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9445" y="1299267"/>
            <a:ext cx="6453188" cy="3586163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5BF7942F-8922-4B8F-973E-5B7491B97FB5}"/>
              </a:ext>
            </a:extLst>
          </p:cNvPr>
          <p:cNvSpPr/>
          <p:nvPr/>
        </p:nvSpPr>
        <p:spPr>
          <a:xfrm>
            <a:off x="6405212" y="2451388"/>
            <a:ext cx="1713070" cy="385501"/>
          </a:xfrm>
          <a:prstGeom prst="ellipse">
            <a:avLst/>
          </a:prstGeom>
          <a:noFill/>
          <a:ln>
            <a:solidFill>
              <a:srgbClr val="E688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044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40"/>
          <p:cNvSpPr/>
          <p:nvPr/>
        </p:nvSpPr>
        <p:spPr>
          <a:xfrm rot="9508767">
            <a:off x="7990045" y="449378"/>
            <a:ext cx="659152" cy="659152"/>
          </a:xfrm>
          <a:prstGeom prst="ellipse">
            <a:avLst/>
          </a:prstGeom>
          <a:solidFill>
            <a:srgbClr val="E48B7F">
              <a:alpha val="307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0" name="Google Shape;420;p40"/>
          <p:cNvSpPr/>
          <p:nvPr/>
        </p:nvSpPr>
        <p:spPr>
          <a:xfrm rot="9510599">
            <a:off x="7592129" y="1052884"/>
            <a:ext cx="297265" cy="297265"/>
          </a:xfrm>
          <a:prstGeom prst="ellipse">
            <a:avLst/>
          </a:prstGeom>
          <a:solidFill>
            <a:srgbClr val="E48B7F">
              <a:alpha val="307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B0F90D7-77F2-A164-DBF9-E470B912367E}"/>
              </a:ext>
            </a:extLst>
          </p:cNvPr>
          <p:cNvSpPr txBox="1"/>
          <p:nvPr/>
        </p:nvSpPr>
        <p:spPr>
          <a:xfrm>
            <a:off x="1305956" y="4774593"/>
            <a:ext cx="6532087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sz="1700" b="1" dirty="0">
                <a:solidFill>
                  <a:schemeClr val="dk1"/>
                </a:solidFill>
                <a:uFill>
                  <a:noFill/>
                </a:uFill>
                <a:latin typeface="PT Sans" panose="020B0503020203020204" pitchFamily="34" charset="0"/>
              </a:rPr>
              <a:t>Texas Association of Student Financial Aid Administrators</a:t>
            </a:r>
            <a:endParaRPr lang="en-US" sz="1700" dirty="0">
              <a:latin typeface="PT Sans" panose="020B0503020203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A78AF22-BF10-4DF5-A986-A7AF2D4671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879" y="459919"/>
            <a:ext cx="6486525" cy="33337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740AFB6-5C63-4A16-B6B0-32AAEC7AD5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7124" y="170456"/>
            <a:ext cx="6258832" cy="45131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659FDCA-DECD-4358-9076-4A57C3FB0E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5686" y="1760479"/>
            <a:ext cx="6867028" cy="2647901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728D6B9D-0357-458D-AE53-9E102B57375E}"/>
              </a:ext>
            </a:extLst>
          </p:cNvPr>
          <p:cNvSpPr/>
          <p:nvPr/>
        </p:nvSpPr>
        <p:spPr>
          <a:xfrm>
            <a:off x="855201" y="181694"/>
            <a:ext cx="1084917" cy="339520"/>
          </a:xfrm>
          <a:prstGeom prst="ellipse">
            <a:avLst/>
          </a:prstGeom>
          <a:noFill/>
          <a:ln>
            <a:solidFill>
              <a:srgbClr val="E688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F440018-49BE-4D12-923E-7210CE399E3F}"/>
              </a:ext>
            </a:extLst>
          </p:cNvPr>
          <p:cNvSpPr/>
          <p:nvPr/>
        </p:nvSpPr>
        <p:spPr>
          <a:xfrm>
            <a:off x="2125686" y="2387834"/>
            <a:ext cx="1407381" cy="2072374"/>
          </a:xfrm>
          <a:prstGeom prst="roundRect">
            <a:avLst/>
          </a:prstGeom>
          <a:noFill/>
          <a:ln w="34925">
            <a:solidFill>
              <a:srgbClr val="E688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680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FD9"/>
        </a:solidFill>
        <a:effectLst/>
      </p:bgPr>
    </p:bg>
    <p:spTree>
      <p:nvGrpSpPr>
        <p:cNvPr id="1" name="Shape 9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" name="Google Shape;972;p62"/>
          <p:cNvPicPr preferRelativeResize="0"/>
          <p:nvPr/>
        </p:nvPicPr>
        <p:blipFill rotWithShape="1">
          <a:blip r:embed="rId3">
            <a:alphaModFix/>
          </a:blip>
          <a:srcRect l="16450" t="13532" r="9911" b="48119"/>
          <a:stretch/>
        </p:blipFill>
        <p:spPr>
          <a:xfrm rot="5400000" flipH="1">
            <a:off x="5036652" y="1021877"/>
            <a:ext cx="4633299" cy="3619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973" name="Google Shape;973;p62"/>
          <p:cNvPicPr preferRelativeResize="0"/>
          <p:nvPr/>
        </p:nvPicPr>
        <p:blipFill rotWithShape="1">
          <a:blip r:embed="rId3">
            <a:alphaModFix/>
          </a:blip>
          <a:srcRect l="5600" t="55396" r="10682" b="7052"/>
          <a:stretch/>
        </p:blipFill>
        <p:spPr>
          <a:xfrm rot="5400000">
            <a:off x="-838201" y="838200"/>
            <a:ext cx="5124451" cy="344805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74" name="Google Shape;974;p62"/>
          <p:cNvGrpSpPr/>
          <p:nvPr/>
        </p:nvGrpSpPr>
        <p:grpSpPr>
          <a:xfrm>
            <a:off x="-1175558" y="-1815714"/>
            <a:ext cx="11315217" cy="10233055"/>
            <a:chOff x="-1161808" y="-2177628"/>
            <a:chExt cx="11315217" cy="10233055"/>
          </a:xfrm>
        </p:grpSpPr>
        <p:sp>
          <p:nvSpPr>
            <p:cNvPr id="975" name="Google Shape;975;p62"/>
            <p:cNvSpPr/>
            <p:nvPr/>
          </p:nvSpPr>
          <p:spPr>
            <a:xfrm>
              <a:off x="457200" y="-19050"/>
              <a:ext cx="8705850" cy="5181600"/>
            </a:xfrm>
            <a:custGeom>
              <a:avLst/>
              <a:gdLst/>
              <a:ahLst/>
              <a:cxnLst/>
              <a:rect l="l" t="t" r="r" b="b"/>
              <a:pathLst>
                <a:path w="348234" h="207264" extrusionOk="0">
                  <a:moveTo>
                    <a:pt x="108585" y="762"/>
                  </a:moveTo>
                  <a:lnTo>
                    <a:pt x="0" y="207264"/>
                  </a:lnTo>
                  <a:lnTo>
                    <a:pt x="230505" y="206502"/>
                  </a:lnTo>
                  <a:lnTo>
                    <a:pt x="34823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grpSp>
          <p:nvGrpSpPr>
            <p:cNvPr id="976" name="Google Shape;976;p62"/>
            <p:cNvGrpSpPr/>
            <p:nvPr/>
          </p:nvGrpSpPr>
          <p:grpSpPr>
            <a:xfrm rot="1800044">
              <a:off x="7044483" y="-2043771"/>
              <a:ext cx="464990" cy="10699778"/>
              <a:chOff x="3734850" y="-2845725"/>
              <a:chExt cx="465000" cy="10150200"/>
            </a:xfrm>
          </p:grpSpPr>
          <p:sp>
            <p:nvSpPr>
              <p:cNvPr id="977" name="Google Shape;977;p62"/>
              <p:cNvSpPr/>
              <p:nvPr/>
            </p:nvSpPr>
            <p:spPr>
              <a:xfrm>
                <a:off x="3734850" y="-2845725"/>
                <a:ext cx="232500" cy="10150200"/>
              </a:xfrm>
              <a:prstGeom prst="rect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8" name="Google Shape;978;p62"/>
              <p:cNvSpPr/>
              <p:nvPr/>
            </p:nvSpPr>
            <p:spPr>
              <a:xfrm>
                <a:off x="3967350" y="-2845725"/>
                <a:ext cx="232500" cy="101502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79" name="Google Shape;979;p62"/>
            <p:cNvGrpSpPr/>
            <p:nvPr/>
          </p:nvGrpSpPr>
          <p:grpSpPr>
            <a:xfrm rot="-8999956">
              <a:off x="1482127" y="-2778208"/>
              <a:ext cx="464990" cy="10699778"/>
              <a:chOff x="3734850" y="-2845725"/>
              <a:chExt cx="465000" cy="10150200"/>
            </a:xfrm>
          </p:grpSpPr>
          <p:sp>
            <p:nvSpPr>
              <p:cNvPr id="980" name="Google Shape;980;p62"/>
              <p:cNvSpPr/>
              <p:nvPr/>
            </p:nvSpPr>
            <p:spPr>
              <a:xfrm>
                <a:off x="3734850" y="-2845725"/>
                <a:ext cx="232500" cy="10150200"/>
              </a:xfrm>
              <a:prstGeom prst="rect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1" name="Google Shape;981;p62"/>
              <p:cNvSpPr/>
              <p:nvPr/>
            </p:nvSpPr>
            <p:spPr>
              <a:xfrm>
                <a:off x="3967350" y="-2845725"/>
                <a:ext cx="232500" cy="101502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986" name="Google Shape;986;p62"/>
          <p:cNvSpPr/>
          <p:nvPr/>
        </p:nvSpPr>
        <p:spPr>
          <a:xfrm rot="9508767">
            <a:off x="6523195" y="3060528"/>
            <a:ext cx="659152" cy="659152"/>
          </a:xfrm>
          <a:prstGeom prst="ellipse">
            <a:avLst/>
          </a:prstGeom>
          <a:solidFill>
            <a:srgbClr val="E48B7F">
              <a:alpha val="307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7" name="Google Shape;987;p62"/>
          <p:cNvSpPr/>
          <p:nvPr/>
        </p:nvSpPr>
        <p:spPr>
          <a:xfrm rot="9510599">
            <a:off x="6125279" y="3664034"/>
            <a:ext cx="297265" cy="297265"/>
          </a:xfrm>
          <a:prstGeom prst="ellipse">
            <a:avLst/>
          </a:prstGeom>
          <a:solidFill>
            <a:srgbClr val="E48B7F">
              <a:alpha val="307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8" name="Google Shape;988;p62"/>
          <p:cNvSpPr/>
          <p:nvPr/>
        </p:nvSpPr>
        <p:spPr>
          <a:xfrm>
            <a:off x="7364125" y="209938"/>
            <a:ext cx="659100" cy="659100"/>
          </a:xfrm>
          <a:prstGeom prst="ellipse">
            <a:avLst/>
          </a:prstGeom>
          <a:solidFill>
            <a:srgbClr val="E48B7F">
              <a:alpha val="307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9" name="Google Shape;989;p62"/>
          <p:cNvSpPr/>
          <p:nvPr/>
        </p:nvSpPr>
        <p:spPr>
          <a:xfrm rot="-365208">
            <a:off x="2284812" y="1638017"/>
            <a:ext cx="659216" cy="659216"/>
          </a:xfrm>
          <a:prstGeom prst="ellipse">
            <a:avLst/>
          </a:prstGeom>
          <a:solidFill>
            <a:srgbClr val="E48B7F">
              <a:alpha val="307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0" name="Google Shape;990;p62"/>
          <p:cNvSpPr/>
          <p:nvPr/>
        </p:nvSpPr>
        <p:spPr>
          <a:xfrm rot="-361630">
            <a:off x="3136121" y="1565812"/>
            <a:ext cx="297143" cy="297143"/>
          </a:xfrm>
          <a:prstGeom prst="ellipse">
            <a:avLst/>
          </a:prstGeom>
          <a:solidFill>
            <a:srgbClr val="E48B7F">
              <a:alpha val="307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1" name="Google Shape;991;p62"/>
          <p:cNvSpPr/>
          <p:nvPr/>
        </p:nvSpPr>
        <p:spPr>
          <a:xfrm rot="4838948">
            <a:off x="1301962" y="4360686"/>
            <a:ext cx="659159" cy="659159"/>
          </a:xfrm>
          <a:prstGeom prst="ellipse">
            <a:avLst/>
          </a:prstGeom>
          <a:solidFill>
            <a:srgbClr val="E48B7F">
              <a:alpha val="307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F50085A-8EFE-3AD9-571B-3BE26EC69C7A}"/>
              </a:ext>
            </a:extLst>
          </p:cNvPr>
          <p:cNvSpPr txBox="1"/>
          <p:nvPr/>
        </p:nvSpPr>
        <p:spPr>
          <a:xfrm>
            <a:off x="1156617" y="4781630"/>
            <a:ext cx="6460524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sz="1700" b="1" dirty="0">
                <a:solidFill>
                  <a:schemeClr val="dk1"/>
                </a:solidFill>
                <a:uFill>
                  <a:noFill/>
                </a:uFill>
                <a:latin typeface="PT Sans" panose="020B0503020203020204" pitchFamily="34" charset="0"/>
              </a:rPr>
              <a:t>Texas Association of Student Financial Aid Administrators</a:t>
            </a:r>
            <a:endParaRPr lang="en-US" sz="1700" dirty="0">
              <a:latin typeface="PT Sans" panose="020B0503020203020204" pitchFamily="34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8C3675C-C153-DD2F-9254-3F2FC25849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6722" y="91486"/>
            <a:ext cx="5541075" cy="558900"/>
          </a:xfrm>
        </p:spPr>
        <p:txBody>
          <a:bodyPr/>
          <a:lstStyle/>
          <a:p>
            <a:r>
              <a:rPr lang="en-US" sz="3200" dirty="0"/>
              <a:t>Studentaid.gov Student View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B9BFF158-2FC8-4C8E-9AA0-8AD00865475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78" b="10866"/>
          <a:stretch/>
        </p:blipFill>
        <p:spPr>
          <a:xfrm>
            <a:off x="2211637" y="943550"/>
            <a:ext cx="5832831" cy="3540609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2" name="Google Shape;1102;p66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US" dirty="0"/>
              <a:t>Student Loan Servicer</a:t>
            </a:r>
            <a:endParaRPr dirty="0"/>
          </a:p>
        </p:txBody>
      </p:sp>
      <p:graphicFrame>
        <p:nvGraphicFramePr>
          <p:cNvPr id="1103" name="Google Shape;1103;p66"/>
          <p:cNvGraphicFramePr/>
          <p:nvPr>
            <p:extLst>
              <p:ext uri="{D42A27DB-BD31-4B8C-83A1-F6EECF244321}">
                <p14:modId xmlns:p14="http://schemas.microsoft.com/office/powerpoint/2010/main" val="2160774189"/>
              </p:ext>
            </p:extLst>
          </p:nvPr>
        </p:nvGraphicFramePr>
        <p:xfrm>
          <a:off x="832749" y="1359838"/>
          <a:ext cx="7478500" cy="2870700"/>
        </p:xfrm>
        <a:graphic>
          <a:graphicData uri="http://schemas.openxmlformats.org/drawingml/2006/table">
            <a:tbl>
              <a:tblPr>
                <a:noFill/>
                <a:tableStyleId>{DBF3969D-6ABD-4547-B8BC-16076521C7A3}</a:tableStyleId>
              </a:tblPr>
              <a:tblGrid>
                <a:gridCol w="7478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927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 dirty="0">
                          <a:solidFill>
                            <a:schemeClr val="lt2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Collect Payments on a Loan</a:t>
                      </a:r>
                      <a:endParaRPr sz="2000" b="1" dirty="0">
                        <a:solidFill>
                          <a:schemeClr val="lt2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27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 dirty="0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Responds to Customer Service Inquiries</a:t>
                      </a:r>
                      <a:endParaRPr sz="2000" b="1" dirty="0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27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 dirty="0">
                          <a:solidFill>
                            <a:schemeClr val="lt2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Performs administrative tasks associated with maintaining a loan on behalf of a lender</a:t>
                      </a:r>
                      <a:endParaRPr sz="2000" b="1" dirty="0">
                        <a:solidFill>
                          <a:schemeClr val="lt2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927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 dirty="0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Can be identified on studentaid.gov</a:t>
                      </a:r>
                      <a:endParaRPr sz="2000" b="1" dirty="0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E56A76AF-7935-EFB4-044C-581E224EABDB}"/>
              </a:ext>
            </a:extLst>
          </p:cNvPr>
          <p:cNvSpPr txBox="1"/>
          <p:nvPr/>
        </p:nvSpPr>
        <p:spPr>
          <a:xfrm>
            <a:off x="1449080" y="4789557"/>
            <a:ext cx="6245839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sz="1700" b="1" dirty="0">
                <a:solidFill>
                  <a:schemeClr val="dk1"/>
                </a:solidFill>
                <a:uFill>
                  <a:noFill/>
                </a:uFill>
                <a:latin typeface="PT Sans" panose="020B0503020203020204" pitchFamily="34" charset="0"/>
              </a:rPr>
              <a:t>Texas Association of Student Financial Aid Administrators</a:t>
            </a:r>
            <a:endParaRPr lang="en-US" sz="1700" dirty="0">
              <a:latin typeface="PT Sans" panose="020B0503020203020204" pitchFamily="34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2" name="Google Shape;1152;p67"/>
          <p:cNvSpPr txBox="1">
            <a:spLocks noGrp="1"/>
          </p:cNvSpPr>
          <p:nvPr>
            <p:ph type="subTitle" idx="1"/>
          </p:nvPr>
        </p:nvSpPr>
        <p:spPr>
          <a:xfrm>
            <a:off x="1753173" y="163853"/>
            <a:ext cx="6691200" cy="55567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Loan Repayment Terms</a:t>
            </a:r>
            <a:endParaRPr dirty="0"/>
          </a:p>
        </p:txBody>
      </p:sp>
      <p:sp>
        <p:nvSpPr>
          <p:cNvPr id="1153" name="Google Shape;1153;p67"/>
          <p:cNvSpPr/>
          <p:nvPr/>
        </p:nvSpPr>
        <p:spPr>
          <a:xfrm rot="9508767">
            <a:off x="6627970" y="698178"/>
            <a:ext cx="659152" cy="659152"/>
          </a:xfrm>
          <a:prstGeom prst="ellipse">
            <a:avLst/>
          </a:prstGeom>
          <a:solidFill>
            <a:srgbClr val="6C93A1">
              <a:alpha val="307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4" name="Google Shape;1154;p67"/>
          <p:cNvSpPr/>
          <p:nvPr/>
        </p:nvSpPr>
        <p:spPr>
          <a:xfrm rot="9510599">
            <a:off x="6276604" y="1272434"/>
            <a:ext cx="297265" cy="297265"/>
          </a:xfrm>
          <a:prstGeom prst="ellipse">
            <a:avLst/>
          </a:prstGeom>
          <a:solidFill>
            <a:srgbClr val="6C93A1">
              <a:alpha val="307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5" name="Google Shape;1155;p67"/>
          <p:cNvSpPr/>
          <p:nvPr/>
        </p:nvSpPr>
        <p:spPr>
          <a:xfrm rot="-7726430">
            <a:off x="5351142" y="3931470"/>
            <a:ext cx="659164" cy="659164"/>
          </a:xfrm>
          <a:prstGeom prst="ellipse">
            <a:avLst/>
          </a:prstGeom>
          <a:solidFill>
            <a:srgbClr val="6C93A1">
              <a:alpha val="307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7B11A5-ACAB-C8B2-9713-C39216330A70}"/>
              </a:ext>
            </a:extLst>
          </p:cNvPr>
          <p:cNvSpPr txBox="1"/>
          <p:nvPr/>
        </p:nvSpPr>
        <p:spPr>
          <a:xfrm>
            <a:off x="1457772" y="4802675"/>
            <a:ext cx="6228455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sz="1700" b="1" dirty="0">
                <a:solidFill>
                  <a:schemeClr val="dk1"/>
                </a:solidFill>
                <a:uFill>
                  <a:noFill/>
                </a:uFill>
                <a:latin typeface="PT Sans" panose="020B0503020203020204" pitchFamily="34" charset="0"/>
              </a:rPr>
              <a:t>Texas Association of Student Financial Aid Administrators</a:t>
            </a:r>
            <a:endParaRPr lang="en-US" sz="1700" dirty="0">
              <a:latin typeface="PT Sans" panose="020B0503020203020204" pitchFamily="34" charset="0"/>
            </a:endParaRPr>
          </a:p>
        </p:txBody>
      </p:sp>
      <p:sp>
        <p:nvSpPr>
          <p:cNvPr id="10" name="Google Shape;418;p40">
            <a:extLst>
              <a:ext uri="{FF2B5EF4-FFF2-40B4-BE49-F238E27FC236}">
                <a16:creationId xmlns:a16="http://schemas.microsoft.com/office/drawing/2014/main" id="{E900A895-1DAE-4F53-BB9E-5839CC15C487}"/>
              </a:ext>
            </a:extLst>
          </p:cNvPr>
          <p:cNvSpPr txBox="1">
            <a:spLocks/>
          </p:cNvSpPr>
          <p:nvPr/>
        </p:nvSpPr>
        <p:spPr>
          <a:xfrm>
            <a:off x="713099" y="1085152"/>
            <a:ext cx="7276278" cy="3639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2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PT Sans"/>
              <a:buNone/>
              <a:defRPr sz="3000" b="0" i="0" u="none" strike="noStrike" cap="none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PT Sans"/>
              <a:buNone/>
              <a:defRPr sz="3000" b="0" i="0" u="none" strike="noStrike" cap="none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PT Sans"/>
              <a:buNone/>
              <a:defRPr sz="3000" b="0" i="0" u="none" strike="noStrike" cap="none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PT Sans"/>
              <a:buNone/>
              <a:defRPr sz="3000" b="0" i="0" u="none" strike="noStrike" cap="none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PT Sans"/>
              <a:buNone/>
              <a:defRPr sz="3000" b="0" i="0" u="none" strike="noStrike" cap="none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PT Sans"/>
              <a:buNone/>
              <a:defRPr sz="3000" b="0" i="0" u="none" strike="noStrike" cap="none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PT Sans"/>
              <a:buNone/>
              <a:defRPr sz="3000" b="0" i="0" u="none" strike="noStrike" cap="none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PT Sans"/>
              <a:buNone/>
              <a:defRPr sz="3000" b="0" i="0" u="none" strike="noStrike" cap="none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PT Sans"/>
              <a:buNone/>
              <a:defRPr sz="3000" b="0" i="0" u="none" strike="noStrike" cap="none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pPr marL="0" indent="0"/>
            <a:r>
              <a:rPr lang="en-US" sz="2400" dirty="0">
                <a:solidFill>
                  <a:schemeClr val="accent6"/>
                </a:solidFill>
                <a:latin typeface="Poppins"/>
              </a:rPr>
              <a:t>Forbearance</a:t>
            </a:r>
          </a:p>
          <a:p>
            <a:pPr marL="342900">
              <a:buSzPct val="100000"/>
              <a:buFont typeface="Wingdings" panose="05000000000000000000" pitchFamily="2" charset="2"/>
              <a:buChar char="v"/>
            </a:pPr>
            <a:r>
              <a:rPr lang="en-US" sz="1800" dirty="0">
                <a:solidFill>
                  <a:schemeClr val="accent6"/>
                </a:solidFill>
                <a:latin typeface="Poppins"/>
              </a:rPr>
              <a:t>Period of time payments are postponed, reduced or extended</a:t>
            </a:r>
          </a:p>
          <a:p>
            <a:pPr marL="342900">
              <a:buSzPct val="100000"/>
              <a:buFont typeface="Wingdings" panose="05000000000000000000" pitchFamily="2" charset="2"/>
              <a:buChar char="v"/>
            </a:pPr>
            <a:r>
              <a:rPr lang="en-US" sz="1800" dirty="0">
                <a:solidFill>
                  <a:schemeClr val="accent6"/>
                </a:solidFill>
                <a:latin typeface="Poppins"/>
              </a:rPr>
              <a:t>Interest still accrues</a:t>
            </a:r>
          </a:p>
          <a:p>
            <a:pPr marL="0" indent="0">
              <a:buSzPct val="100000"/>
            </a:pPr>
            <a:endParaRPr lang="en-US" sz="1800" dirty="0">
              <a:solidFill>
                <a:schemeClr val="accent6"/>
              </a:solidFill>
              <a:latin typeface="Poppins"/>
            </a:endParaRPr>
          </a:p>
          <a:p>
            <a:pPr marL="0" indent="0"/>
            <a:r>
              <a:rPr lang="en-US" sz="2400" dirty="0">
                <a:solidFill>
                  <a:schemeClr val="accent6"/>
                </a:solidFill>
                <a:latin typeface="Poppins"/>
              </a:rPr>
              <a:t>Consolidation</a:t>
            </a:r>
          </a:p>
          <a:p>
            <a:pPr marL="342900">
              <a:buSzPct val="100000"/>
              <a:buFont typeface="Wingdings" panose="05000000000000000000" pitchFamily="2" charset="2"/>
              <a:buChar char="v"/>
            </a:pPr>
            <a:r>
              <a:rPr lang="en-US" sz="1800" dirty="0">
                <a:solidFill>
                  <a:schemeClr val="accent6"/>
                </a:solidFill>
                <a:latin typeface="Poppins"/>
              </a:rPr>
              <a:t>Can clear defaulted loan status</a:t>
            </a:r>
          </a:p>
          <a:p>
            <a:pPr marL="342900">
              <a:buSzPct val="100000"/>
              <a:buFont typeface="Wingdings" panose="05000000000000000000" pitchFamily="2" charset="2"/>
              <a:buChar char="v"/>
            </a:pPr>
            <a:r>
              <a:rPr lang="en-US" sz="1800" dirty="0">
                <a:solidFill>
                  <a:schemeClr val="accent6"/>
                </a:solidFill>
                <a:latin typeface="Poppins"/>
              </a:rPr>
              <a:t>Combine multiple loans into one loan, one monthly payment</a:t>
            </a:r>
          </a:p>
          <a:p>
            <a:pPr marL="342900">
              <a:buSzPct val="100000"/>
              <a:buFont typeface="Wingdings" panose="05000000000000000000" pitchFamily="2" charset="2"/>
              <a:buChar char="v"/>
            </a:pPr>
            <a:endParaRPr lang="en-US" sz="1800" dirty="0">
              <a:solidFill>
                <a:schemeClr val="accent6"/>
              </a:solidFill>
              <a:latin typeface="Poppins"/>
            </a:endParaRPr>
          </a:p>
          <a:p>
            <a:pPr marL="0" indent="0"/>
            <a:endParaRPr lang="en-US" sz="2400" dirty="0">
              <a:solidFill>
                <a:schemeClr val="accent6"/>
              </a:solidFill>
              <a:latin typeface="Poppins"/>
            </a:endParaRPr>
          </a:p>
          <a:p>
            <a:pPr marL="0" indent="0"/>
            <a:r>
              <a:rPr lang="en-US" sz="2400" dirty="0">
                <a:solidFill>
                  <a:schemeClr val="accent6"/>
                </a:solidFill>
                <a:latin typeface="Poppins"/>
              </a:rPr>
              <a:t>Deferment</a:t>
            </a:r>
          </a:p>
          <a:p>
            <a:pPr marL="342900">
              <a:buSzPct val="100000"/>
              <a:buFont typeface="Wingdings" panose="05000000000000000000" pitchFamily="2" charset="2"/>
              <a:buChar char="v"/>
            </a:pPr>
            <a:r>
              <a:rPr lang="en-US" sz="1800" dirty="0">
                <a:solidFill>
                  <a:schemeClr val="accent6"/>
                </a:solidFill>
                <a:latin typeface="Poppins"/>
              </a:rPr>
              <a:t>Period of time payments are postponed for an approved set of reasons</a:t>
            </a:r>
          </a:p>
          <a:p>
            <a:pPr marL="342900">
              <a:buSzPct val="100000"/>
              <a:buFont typeface="Wingdings" panose="05000000000000000000" pitchFamily="2" charset="2"/>
              <a:buChar char="v"/>
            </a:pPr>
            <a:r>
              <a:rPr lang="en-US" sz="1800" dirty="0">
                <a:solidFill>
                  <a:schemeClr val="accent6"/>
                </a:solidFill>
                <a:latin typeface="Poppins"/>
              </a:rPr>
              <a:t>Interest on subsidized loans does not accrue</a:t>
            </a:r>
          </a:p>
          <a:p>
            <a:pPr marL="0" indent="0"/>
            <a:r>
              <a:rPr lang="en-US" sz="2400" dirty="0">
                <a:solidFill>
                  <a:schemeClr val="accent6"/>
                </a:solidFill>
                <a:latin typeface="Poppins"/>
              </a:rPr>
              <a:t>Default</a:t>
            </a:r>
          </a:p>
          <a:p>
            <a:pPr indent="-457200">
              <a:buSzPct val="100000"/>
              <a:buFont typeface="Wingdings" panose="05000000000000000000" pitchFamily="2" charset="2"/>
              <a:buChar char="v"/>
            </a:pPr>
            <a:r>
              <a:rPr lang="en-US" sz="1800" dirty="0">
                <a:solidFill>
                  <a:schemeClr val="accent6"/>
                </a:solidFill>
                <a:latin typeface="Poppins"/>
              </a:rPr>
              <a:t>Payments delinquent for 270 days</a:t>
            </a:r>
          </a:p>
          <a:p>
            <a:pPr indent="-457200">
              <a:buSzPct val="100000"/>
              <a:buFont typeface="Wingdings" panose="05000000000000000000" pitchFamily="2" charset="2"/>
              <a:buChar char="v"/>
            </a:pPr>
            <a:r>
              <a:rPr lang="en-US" sz="1800" dirty="0">
                <a:solidFill>
                  <a:schemeClr val="accent6"/>
                </a:solidFill>
                <a:latin typeface="Poppins"/>
              </a:rPr>
              <a:t>Fresh Start Initiative</a:t>
            </a:r>
          </a:p>
          <a:p>
            <a:pPr lvl="8" indent="-457200">
              <a:buFont typeface="Courier New" panose="02070309020205020404" pitchFamily="49" charset="0"/>
              <a:buChar char="o"/>
            </a:pPr>
            <a:endParaRPr lang="en-US" dirty="0">
              <a:solidFill>
                <a:schemeClr val="accent6"/>
              </a:solidFill>
              <a:latin typeface="Poppins"/>
            </a:endParaRPr>
          </a:p>
        </p:txBody>
      </p:sp>
      <p:sp>
        <p:nvSpPr>
          <p:cNvPr id="11" name="Google Shape;418;p40">
            <a:extLst>
              <a:ext uri="{FF2B5EF4-FFF2-40B4-BE49-F238E27FC236}">
                <a16:creationId xmlns:a16="http://schemas.microsoft.com/office/drawing/2014/main" id="{7C22BAA8-B603-4A3C-8A53-057E1C6DE44F}"/>
              </a:ext>
            </a:extLst>
          </p:cNvPr>
          <p:cNvSpPr txBox="1">
            <a:spLocks/>
          </p:cNvSpPr>
          <p:nvPr/>
        </p:nvSpPr>
        <p:spPr>
          <a:xfrm>
            <a:off x="4726814" y="4000933"/>
            <a:ext cx="4223336" cy="7626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PT Sans"/>
              <a:buNone/>
              <a:defRPr sz="3000" b="0" i="0" u="none" strike="noStrike" cap="none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PT Sans"/>
              <a:buNone/>
              <a:defRPr sz="3000" b="0" i="0" u="none" strike="noStrike" cap="none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PT Sans"/>
              <a:buNone/>
              <a:defRPr sz="3000" b="0" i="0" u="none" strike="noStrike" cap="none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PT Sans"/>
              <a:buNone/>
              <a:defRPr sz="3000" b="0" i="0" u="none" strike="noStrike" cap="none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PT Sans"/>
              <a:buNone/>
              <a:defRPr sz="3000" b="0" i="0" u="none" strike="noStrike" cap="none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PT Sans"/>
              <a:buNone/>
              <a:defRPr sz="3000" b="0" i="0" u="none" strike="noStrike" cap="none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PT Sans"/>
              <a:buNone/>
              <a:defRPr sz="3000" b="0" i="0" u="none" strike="noStrike" cap="none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PT Sans"/>
              <a:buNone/>
              <a:defRPr sz="3000" b="0" i="0" u="none" strike="noStrike" cap="none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PT Sans"/>
              <a:buNone/>
              <a:defRPr sz="3000" b="0" i="0" u="none" strike="noStrike" cap="none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pPr marL="0" indent="0"/>
            <a:r>
              <a:rPr lang="en-US" sz="1800" dirty="0">
                <a:solidFill>
                  <a:schemeClr val="accent6"/>
                </a:solidFill>
                <a:latin typeface="Poppins"/>
                <a:hlinkClick r:id="rId3"/>
              </a:rPr>
              <a:t>https://studentaid.gov/announcements-events/default-fresh-start</a:t>
            </a:r>
            <a:endParaRPr lang="en-US" sz="1800" dirty="0">
              <a:solidFill>
                <a:schemeClr val="accent6"/>
              </a:solidFill>
              <a:latin typeface="Poppins"/>
            </a:endParaRPr>
          </a:p>
          <a:p>
            <a:pPr marL="0" indent="0"/>
            <a:endParaRPr lang="en-US" sz="2400" dirty="0">
              <a:solidFill>
                <a:schemeClr val="accent6"/>
              </a:solidFill>
              <a:latin typeface="Poppins"/>
            </a:endParaRPr>
          </a:p>
          <a:p>
            <a:pPr lvl="8" indent="-457200">
              <a:buFont typeface="Courier New" panose="02070309020205020404" pitchFamily="49" charset="0"/>
              <a:buChar char="o"/>
            </a:pPr>
            <a:endParaRPr lang="en-US" dirty="0">
              <a:solidFill>
                <a:schemeClr val="accent6"/>
              </a:solidFill>
              <a:latin typeface="Poppi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0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0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0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7" name="Google Shape;457;p43"/>
          <p:cNvPicPr preferRelativeResize="0"/>
          <p:nvPr/>
        </p:nvPicPr>
        <p:blipFill rotWithShape="1">
          <a:blip r:embed="rId3">
            <a:alphaModFix/>
          </a:blip>
          <a:srcRect l="52876" t="29143"/>
          <a:stretch/>
        </p:blipFill>
        <p:spPr>
          <a:xfrm>
            <a:off x="5286375" y="2"/>
            <a:ext cx="3876677" cy="3886122"/>
          </a:xfrm>
          <a:prstGeom prst="rect">
            <a:avLst/>
          </a:prstGeom>
          <a:noFill/>
          <a:ln>
            <a:noFill/>
          </a:ln>
        </p:spPr>
      </p:pic>
      <p:sp>
        <p:nvSpPr>
          <p:cNvPr id="472" name="Google Shape;472;p43"/>
          <p:cNvSpPr txBox="1">
            <a:spLocks noGrp="1"/>
          </p:cNvSpPr>
          <p:nvPr>
            <p:ph type="subTitle" idx="9"/>
          </p:nvPr>
        </p:nvSpPr>
        <p:spPr>
          <a:xfrm>
            <a:off x="77492" y="875480"/>
            <a:ext cx="5137688" cy="83708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Under the Fresh Start Initiative, defaulted borrowers regain eligibility for all forms of Title IV aid if they hold Fresh Start Eligible loans. </a:t>
            </a:r>
            <a:endParaRPr dirty="0"/>
          </a:p>
        </p:txBody>
      </p:sp>
      <p:sp>
        <p:nvSpPr>
          <p:cNvPr id="464" name="Google Shape;464;p43"/>
          <p:cNvSpPr txBox="1">
            <a:spLocks noGrp="1"/>
          </p:cNvSpPr>
          <p:nvPr>
            <p:ph type="ctrTitle"/>
          </p:nvPr>
        </p:nvSpPr>
        <p:spPr>
          <a:xfrm>
            <a:off x="829003" y="112852"/>
            <a:ext cx="4386177" cy="580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/>
              <a:t>Fresh Start Initiative</a:t>
            </a:r>
            <a:endParaRPr sz="2800" dirty="0"/>
          </a:p>
        </p:txBody>
      </p:sp>
      <p:sp>
        <p:nvSpPr>
          <p:cNvPr id="478" name="Google Shape;478;p43"/>
          <p:cNvSpPr/>
          <p:nvPr/>
        </p:nvSpPr>
        <p:spPr>
          <a:xfrm rot="9508767">
            <a:off x="6446995" y="1688928"/>
            <a:ext cx="659152" cy="659152"/>
          </a:xfrm>
          <a:prstGeom prst="ellipse">
            <a:avLst/>
          </a:prstGeom>
          <a:solidFill>
            <a:srgbClr val="E48B7F">
              <a:alpha val="307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9" name="Google Shape;479;p43"/>
          <p:cNvSpPr/>
          <p:nvPr/>
        </p:nvSpPr>
        <p:spPr>
          <a:xfrm rot="9510599">
            <a:off x="6049079" y="2292434"/>
            <a:ext cx="297265" cy="297265"/>
          </a:xfrm>
          <a:prstGeom prst="ellipse">
            <a:avLst/>
          </a:prstGeom>
          <a:solidFill>
            <a:srgbClr val="E48B7F">
              <a:alpha val="307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14748E2-6B37-1671-322F-3A5ACC0B2554}"/>
              </a:ext>
            </a:extLst>
          </p:cNvPr>
          <p:cNvSpPr txBox="1"/>
          <p:nvPr/>
        </p:nvSpPr>
        <p:spPr>
          <a:xfrm>
            <a:off x="1422902" y="4789557"/>
            <a:ext cx="6298196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sz="1700" b="1" dirty="0">
                <a:solidFill>
                  <a:schemeClr val="dk1"/>
                </a:solidFill>
                <a:uFill>
                  <a:noFill/>
                </a:uFill>
                <a:latin typeface="PT Sans" panose="020B0503020203020204" pitchFamily="34" charset="0"/>
              </a:rPr>
              <a:t>Texas Association of Student Financial Aid Administrators</a:t>
            </a:r>
            <a:endParaRPr lang="en-US" sz="1700" dirty="0">
              <a:latin typeface="PT Sans" panose="020B0503020203020204" pitchFamily="34" charset="0"/>
            </a:endParaRPr>
          </a:p>
        </p:txBody>
      </p:sp>
      <p:sp>
        <p:nvSpPr>
          <p:cNvPr id="14" name="Google Shape;472;p43">
            <a:extLst>
              <a:ext uri="{FF2B5EF4-FFF2-40B4-BE49-F238E27FC236}">
                <a16:creationId xmlns:a16="http://schemas.microsoft.com/office/drawing/2014/main" id="{A2EED2C6-AE00-46C6-B67E-83E8C9B81EA4}"/>
              </a:ext>
            </a:extLst>
          </p:cNvPr>
          <p:cNvSpPr txBox="1">
            <a:spLocks/>
          </p:cNvSpPr>
          <p:nvPr/>
        </p:nvSpPr>
        <p:spPr>
          <a:xfrm>
            <a:off x="77492" y="4435614"/>
            <a:ext cx="8981266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T Sans"/>
              <a:buNone/>
              <a:defRPr sz="1400" b="0" i="0" u="none" strike="noStrike" cap="none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T Sans"/>
              <a:buNone/>
              <a:defRPr sz="1400" b="0" i="0" u="none" strike="noStrike" cap="none">
                <a:solidFill>
                  <a:schemeClr val="accent2"/>
                </a:solidFill>
                <a:latin typeface="PT Sans"/>
                <a:ea typeface="PT Sans"/>
                <a:cs typeface="PT Sans"/>
                <a:sym typeface="PT Sans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T Sans"/>
              <a:buNone/>
              <a:defRPr sz="1400" b="0" i="0" u="none" strike="noStrike" cap="none">
                <a:solidFill>
                  <a:schemeClr val="accent2"/>
                </a:solidFill>
                <a:latin typeface="PT Sans"/>
                <a:ea typeface="PT Sans"/>
                <a:cs typeface="PT Sans"/>
                <a:sym typeface="PT Sans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T Sans"/>
              <a:buNone/>
              <a:defRPr sz="1400" b="0" i="0" u="none" strike="noStrike" cap="none">
                <a:solidFill>
                  <a:schemeClr val="accent2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T Sans"/>
              <a:buNone/>
              <a:defRPr sz="1400" b="0" i="0" u="none" strike="noStrike" cap="none">
                <a:solidFill>
                  <a:schemeClr val="accent2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T Sans"/>
              <a:buNone/>
              <a:defRPr sz="1400" b="0" i="0" u="none" strike="noStrike" cap="none">
                <a:solidFill>
                  <a:schemeClr val="accent2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T Sans"/>
              <a:buNone/>
              <a:defRPr sz="1400" b="0" i="0" u="none" strike="noStrike" cap="none">
                <a:solidFill>
                  <a:schemeClr val="accent2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T Sans"/>
              <a:buNone/>
              <a:defRPr sz="1400" b="0" i="0" u="none" strike="noStrike" cap="none">
                <a:solidFill>
                  <a:schemeClr val="accent2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T Sans"/>
              <a:buNone/>
              <a:defRPr sz="1400" b="0" i="0" u="none" strike="noStrike" cap="none">
                <a:solidFill>
                  <a:schemeClr val="accent2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pPr marL="0" indent="0"/>
            <a:r>
              <a:rPr lang="en-US" dirty="0"/>
              <a:t>The school does not need to collect any other documents, statements, or ED/servicer letters for these students.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322D9D4-58D3-4960-BC3C-F76B9F9639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521" y="1635094"/>
            <a:ext cx="7516678" cy="2806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416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2" grpId="0" build="p"/>
      <p:bldP spid="1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9E2D811-C433-97C6-21B7-E0960D40B3E5}"/>
              </a:ext>
            </a:extLst>
          </p:cNvPr>
          <p:cNvSpPr txBox="1"/>
          <p:nvPr/>
        </p:nvSpPr>
        <p:spPr>
          <a:xfrm>
            <a:off x="1453056" y="4789557"/>
            <a:ext cx="6237888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sz="1700" b="1" dirty="0">
                <a:solidFill>
                  <a:schemeClr val="dk1"/>
                </a:solidFill>
                <a:uFill>
                  <a:noFill/>
                </a:uFill>
                <a:latin typeface="PT Sans" panose="020B0503020203020204" pitchFamily="34" charset="0"/>
              </a:rPr>
              <a:t>Texas Association of Student Financial Aid Administrators</a:t>
            </a:r>
            <a:endParaRPr lang="en-US" sz="1700" dirty="0">
              <a:latin typeface="PT Sans" panose="020B0503020203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04D987-1821-4576-9E89-DD45E2FE6B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0650" y="1133475"/>
            <a:ext cx="6362700" cy="287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7339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419;p40">
            <a:extLst>
              <a:ext uri="{FF2B5EF4-FFF2-40B4-BE49-F238E27FC236}">
                <a16:creationId xmlns:a16="http://schemas.microsoft.com/office/drawing/2014/main" id="{E8AF7BD0-858D-43A5-9097-D3E28FB88BAB}"/>
              </a:ext>
            </a:extLst>
          </p:cNvPr>
          <p:cNvSpPr/>
          <p:nvPr/>
        </p:nvSpPr>
        <p:spPr>
          <a:xfrm rot="10800000">
            <a:off x="6474321" y="1808630"/>
            <a:ext cx="1432798" cy="1376730"/>
          </a:xfrm>
          <a:prstGeom prst="ellipse">
            <a:avLst/>
          </a:prstGeom>
          <a:solidFill>
            <a:srgbClr val="E48B7F">
              <a:alpha val="307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17" name="Google Shape;417;p40"/>
          <p:cNvSpPr txBox="1">
            <a:spLocks noGrp="1"/>
          </p:cNvSpPr>
          <p:nvPr>
            <p:ph type="title"/>
          </p:nvPr>
        </p:nvSpPr>
        <p:spPr>
          <a:xfrm>
            <a:off x="713100" y="247669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Repayment Plans</a:t>
            </a:r>
            <a:endParaRPr dirty="0"/>
          </a:p>
        </p:txBody>
      </p:sp>
      <p:sp>
        <p:nvSpPr>
          <p:cNvPr id="418" name="Google Shape;418;p40"/>
          <p:cNvSpPr txBox="1">
            <a:spLocks noGrp="1"/>
          </p:cNvSpPr>
          <p:nvPr>
            <p:ph type="body" idx="1"/>
          </p:nvPr>
        </p:nvSpPr>
        <p:spPr>
          <a:xfrm>
            <a:off x="6529023" y="2136837"/>
            <a:ext cx="1323393" cy="6706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/>
              <a:t>Pay As You Earn</a:t>
            </a:r>
            <a:endParaRPr sz="1800" dirty="0"/>
          </a:p>
        </p:txBody>
      </p:sp>
      <p:sp>
        <p:nvSpPr>
          <p:cNvPr id="419" name="Google Shape;419;p40"/>
          <p:cNvSpPr/>
          <p:nvPr/>
        </p:nvSpPr>
        <p:spPr>
          <a:xfrm rot="9508767">
            <a:off x="7990045" y="449378"/>
            <a:ext cx="659152" cy="659152"/>
          </a:xfrm>
          <a:prstGeom prst="ellipse">
            <a:avLst/>
          </a:prstGeom>
          <a:solidFill>
            <a:srgbClr val="E48B7F">
              <a:alpha val="307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0" name="Google Shape;420;p40"/>
          <p:cNvSpPr/>
          <p:nvPr/>
        </p:nvSpPr>
        <p:spPr>
          <a:xfrm rot="9510599">
            <a:off x="8686638" y="3870368"/>
            <a:ext cx="297265" cy="297265"/>
          </a:xfrm>
          <a:prstGeom prst="ellipse">
            <a:avLst/>
          </a:prstGeom>
          <a:solidFill>
            <a:srgbClr val="E48B7F">
              <a:alpha val="307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B0F90D7-77F2-A164-DBF9-E470B912367E}"/>
              </a:ext>
            </a:extLst>
          </p:cNvPr>
          <p:cNvSpPr txBox="1"/>
          <p:nvPr/>
        </p:nvSpPr>
        <p:spPr>
          <a:xfrm>
            <a:off x="1194408" y="4789557"/>
            <a:ext cx="639330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sz="1700" b="1" dirty="0">
                <a:solidFill>
                  <a:schemeClr val="dk1"/>
                </a:solidFill>
                <a:uFill>
                  <a:noFill/>
                </a:uFill>
                <a:latin typeface="PT Sans" panose="020B0503020203020204" pitchFamily="34" charset="0"/>
              </a:rPr>
              <a:t>Texas Association of Student Financial Aid Administrators</a:t>
            </a:r>
            <a:endParaRPr lang="en-US" sz="1700" dirty="0">
              <a:latin typeface="PT Sans" panose="020B0503020203020204" pitchFamily="34" charset="0"/>
            </a:endParaRPr>
          </a:p>
        </p:txBody>
      </p:sp>
      <p:sp>
        <p:nvSpPr>
          <p:cNvPr id="7" name="Google Shape;419;p40">
            <a:extLst>
              <a:ext uri="{FF2B5EF4-FFF2-40B4-BE49-F238E27FC236}">
                <a16:creationId xmlns:a16="http://schemas.microsoft.com/office/drawing/2014/main" id="{51ED3F54-2750-4A60-8CAC-FE34EA1B4581}"/>
              </a:ext>
            </a:extLst>
          </p:cNvPr>
          <p:cNvSpPr/>
          <p:nvPr/>
        </p:nvSpPr>
        <p:spPr>
          <a:xfrm rot="10800000">
            <a:off x="960303" y="610541"/>
            <a:ext cx="1432798" cy="1376730"/>
          </a:xfrm>
          <a:prstGeom prst="ellipse">
            <a:avLst/>
          </a:prstGeom>
          <a:solidFill>
            <a:srgbClr val="E48B7F">
              <a:alpha val="307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" name="Google Shape;419;p40">
            <a:extLst>
              <a:ext uri="{FF2B5EF4-FFF2-40B4-BE49-F238E27FC236}">
                <a16:creationId xmlns:a16="http://schemas.microsoft.com/office/drawing/2014/main" id="{4B250492-1C89-4F73-B7EE-C51DE2023254}"/>
              </a:ext>
            </a:extLst>
          </p:cNvPr>
          <p:cNvSpPr/>
          <p:nvPr/>
        </p:nvSpPr>
        <p:spPr>
          <a:xfrm rot="10800000">
            <a:off x="2896497" y="901953"/>
            <a:ext cx="1432798" cy="1376730"/>
          </a:xfrm>
          <a:prstGeom prst="ellipse">
            <a:avLst/>
          </a:prstGeom>
          <a:solidFill>
            <a:srgbClr val="E48B7F">
              <a:alpha val="307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419;p40">
            <a:extLst>
              <a:ext uri="{FF2B5EF4-FFF2-40B4-BE49-F238E27FC236}">
                <a16:creationId xmlns:a16="http://schemas.microsoft.com/office/drawing/2014/main" id="{6D071738-1C7B-490B-B2B1-E9DCB4C4BE8F}"/>
              </a:ext>
            </a:extLst>
          </p:cNvPr>
          <p:cNvSpPr/>
          <p:nvPr/>
        </p:nvSpPr>
        <p:spPr>
          <a:xfrm rot="10800000">
            <a:off x="4978263" y="809389"/>
            <a:ext cx="1432798" cy="1376730"/>
          </a:xfrm>
          <a:prstGeom prst="ellipse">
            <a:avLst/>
          </a:prstGeom>
          <a:solidFill>
            <a:srgbClr val="E48B7F">
              <a:alpha val="307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" name="Google Shape;419;p40">
            <a:extLst>
              <a:ext uri="{FF2B5EF4-FFF2-40B4-BE49-F238E27FC236}">
                <a16:creationId xmlns:a16="http://schemas.microsoft.com/office/drawing/2014/main" id="{7260398C-CC45-4AB3-9848-B6C52A0A7E28}"/>
              </a:ext>
            </a:extLst>
          </p:cNvPr>
          <p:cNvSpPr/>
          <p:nvPr/>
        </p:nvSpPr>
        <p:spPr>
          <a:xfrm rot="10800000">
            <a:off x="208421" y="2887598"/>
            <a:ext cx="1432798" cy="1376730"/>
          </a:xfrm>
          <a:prstGeom prst="ellipse">
            <a:avLst/>
          </a:prstGeom>
          <a:solidFill>
            <a:srgbClr val="E48B7F">
              <a:alpha val="307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419;p40">
            <a:extLst>
              <a:ext uri="{FF2B5EF4-FFF2-40B4-BE49-F238E27FC236}">
                <a16:creationId xmlns:a16="http://schemas.microsoft.com/office/drawing/2014/main" id="{8ED827F2-664A-4FBA-96AB-CB55AB160366}"/>
              </a:ext>
            </a:extLst>
          </p:cNvPr>
          <p:cNvSpPr/>
          <p:nvPr/>
        </p:nvSpPr>
        <p:spPr>
          <a:xfrm rot="10800000">
            <a:off x="1655879" y="2119147"/>
            <a:ext cx="1432798" cy="1376730"/>
          </a:xfrm>
          <a:prstGeom prst="ellipse">
            <a:avLst/>
          </a:prstGeom>
          <a:solidFill>
            <a:srgbClr val="E48B7F">
              <a:alpha val="307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419;p40">
            <a:extLst>
              <a:ext uri="{FF2B5EF4-FFF2-40B4-BE49-F238E27FC236}">
                <a16:creationId xmlns:a16="http://schemas.microsoft.com/office/drawing/2014/main" id="{746FE613-66CF-4ECA-87F1-2795EEA31E07}"/>
              </a:ext>
            </a:extLst>
          </p:cNvPr>
          <p:cNvSpPr/>
          <p:nvPr/>
        </p:nvSpPr>
        <p:spPr>
          <a:xfrm rot="10800000">
            <a:off x="4077671" y="2112577"/>
            <a:ext cx="1432798" cy="1376730"/>
          </a:xfrm>
          <a:prstGeom prst="ellipse">
            <a:avLst/>
          </a:prstGeom>
          <a:solidFill>
            <a:srgbClr val="E48B7F">
              <a:alpha val="307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418;p40">
            <a:extLst>
              <a:ext uri="{FF2B5EF4-FFF2-40B4-BE49-F238E27FC236}">
                <a16:creationId xmlns:a16="http://schemas.microsoft.com/office/drawing/2014/main" id="{273D0AD6-A29D-4241-A778-FB4B37684F20}"/>
              </a:ext>
            </a:extLst>
          </p:cNvPr>
          <p:cNvSpPr txBox="1">
            <a:spLocks/>
          </p:cNvSpPr>
          <p:nvPr/>
        </p:nvSpPr>
        <p:spPr>
          <a:xfrm>
            <a:off x="4132372" y="2145909"/>
            <a:ext cx="1378097" cy="12756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T Sans"/>
              <a:buAutoNum type="arabicPeriod"/>
              <a:defRPr sz="1200" b="0" i="0" u="none" strike="noStrike" cap="none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T Sans"/>
              <a:buAutoNum type="alphaLcPeriod"/>
              <a:defRPr sz="1400" b="0" i="0" u="none" strike="noStrike" cap="none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T Sans"/>
              <a:buAutoNum type="romanLcPeriod"/>
              <a:defRPr sz="1400" b="0" i="0" u="none" strike="noStrike" cap="none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T Sans"/>
              <a:buAutoNum type="arabicPeriod"/>
              <a:defRPr sz="1400" b="0" i="0" u="none" strike="noStrike" cap="none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T Sans"/>
              <a:buAutoNum type="alphaLcPeriod"/>
              <a:defRPr sz="1400" b="0" i="0" u="none" strike="noStrike" cap="none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T Sans"/>
              <a:buAutoNum type="romanLcPeriod"/>
              <a:defRPr sz="1400" b="0" i="0" u="none" strike="noStrike" cap="none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T Sans"/>
              <a:buAutoNum type="arabicPeriod"/>
              <a:defRPr sz="1400" b="0" i="0" u="none" strike="noStrike" cap="none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T Sans"/>
              <a:buAutoNum type="alphaLcPeriod"/>
              <a:defRPr sz="1400" b="0" i="0" u="none" strike="noStrike" cap="none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T Sans"/>
              <a:buAutoNum type="romanLcPeriod"/>
              <a:defRPr sz="1400" b="0" i="0" u="none" strike="noStrike" cap="none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pPr marL="0" indent="0" algn="ctr">
              <a:buFont typeface="PT Sans"/>
              <a:buNone/>
            </a:pPr>
            <a:r>
              <a:rPr lang="en-US" sz="1800" dirty="0"/>
              <a:t>Income-Based Repayment (IBR)</a:t>
            </a:r>
          </a:p>
        </p:txBody>
      </p:sp>
      <p:sp>
        <p:nvSpPr>
          <p:cNvPr id="15" name="Google Shape;418;p40">
            <a:extLst>
              <a:ext uri="{FF2B5EF4-FFF2-40B4-BE49-F238E27FC236}">
                <a16:creationId xmlns:a16="http://schemas.microsoft.com/office/drawing/2014/main" id="{D236F0B2-4CF2-49BC-8A98-7386668BDE33}"/>
              </a:ext>
            </a:extLst>
          </p:cNvPr>
          <p:cNvSpPr txBox="1">
            <a:spLocks/>
          </p:cNvSpPr>
          <p:nvPr/>
        </p:nvSpPr>
        <p:spPr>
          <a:xfrm>
            <a:off x="1715323" y="2153514"/>
            <a:ext cx="1355333" cy="13530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T Sans"/>
              <a:buAutoNum type="arabicPeriod"/>
              <a:defRPr sz="1200" b="0" i="0" u="none" strike="noStrike" cap="none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T Sans"/>
              <a:buAutoNum type="alphaLcPeriod"/>
              <a:defRPr sz="1400" b="0" i="0" u="none" strike="noStrike" cap="none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T Sans"/>
              <a:buAutoNum type="romanLcPeriod"/>
              <a:defRPr sz="1400" b="0" i="0" u="none" strike="noStrike" cap="none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T Sans"/>
              <a:buAutoNum type="arabicPeriod"/>
              <a:defRPr sz="1400" b="0" i="0" u="none" strike="noStrike" cap="none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T Sans"/>
              <a:buAutoNum type="alphaLcPeriod"/>
              <a:defRPr sz="1400" b="0" i="0" u="none" strike="noStrike" cap="none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T Sans"/>
              <a:buAutoNum type="romanLcPeriod"/>
              <a:defRPr sz="1400" b="0" i="0" u="none" strike="noStrike" cap="none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T Sans"/>
              <a:buAutoNum type="arabicPeriod"/>
              <a:defRPr sz="1400" b="0" i="0" u="none" strike="noStrike" cap="none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T Sans"/>
              <a:buAutoNum type="alphaLcPeriod"/>
              <a:defRPr sz="1400" b="0" i="0" u="none" strike="noStrike" cap="none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T Sans"/>
              <a:buAutoNum type="romanLcPeriod"/>
              <a:defRPr sz="1400" b="0" i="0" u="none" strike="noStrike" cap="none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pPr marL="0" indent="0" algn="ctr">
              <a:buFont typeface="PT Sans"/>
              <a:buNone/>
            </a:pPr>
            <a:r>
              <a:rPr lang="en-US" sz="1800" dirty="0"/>
              <a:t>Income-Contingent Repayment (ICR)</a:t>
            </a:r>
          </a:p>
        </p:txBody>
      </p:sp>
      <p:sp>
        <p:nvSpPr>
          <p:cNvPr id="16" name="Google Shape;418;p40">
            <a:extLst>
              <a:ext uri="{FF2B5EF4-FFF2-40B4-BE49-F238E27FC236}">
                <a16:creationId xmlns:a16="http://schemas.microsoft.com/office/drawing/2014/main" id="{DBE7F668-7174-428F-B636-1608C5B18005}"/>
              </a:ext>
            </a:extLst>
          </p:cNvPr>
          <p:cNvSpPr txBox="1">
            <a:spLocks/>
          </p:cNvSpPr>
          <p:nvPr/>
        </p:nvSpPr>
        <p:spPr>
          <a:xfrm>
            <a:off x="263123" y="2899546"/>
            <a:ext cx="1323393" cy="11651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T Sans"/>
              <a:buAutoNum type="arabicPeriod"/>
              <a:defRPr sz="1200" b="0" i="0" u="none" strike="noStrike" cap="none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T Sans"/>
              <a:buAutoNum type="alphaLcPeriod"/>
              <a:defRPr sz="1400" b="0" i="0" u="none" strike="noStrike" cap="none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T Sans"/>
              <a:buAutoNum type="romanLcPeriod"/>
              <a:defRPr sz="1400" b="0" i="0" u="none" strike="noStrike" cap="none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T Sans"/>
              <a:buAutoNum type="arabicPeriod"/>
              <a:defRPr sz="1400" b="0" i="0" u="none" strike="noStrike" cap="none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T Sans"/>
              <a:buAutoNum type="alphaLcPeriod"/>
              <a:defRPr sz="1400" b="0" i="0" u="none" strike="noStrike" cap="none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T Sans"/>
              <a:buAutoNum type="romanLcPeriod"/>
              <a:defRPr sz="1400" b="0" i="0" u="none" strike="noStrike" cap="none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T Sans"/>
              <a:buAutoNum type="arabicPeriod"/>
              <a:defRPr sz="1400" b="0" i="0" u="none" strike="noStrike" cap="none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T Sans"/>
              <a:buAutoNum type="alphaLcPeriod"/>
              <a:defRPr sz="1400" b="0" i="0" u="none" strike="noStrike" cap="none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T Sans"/>
              <a:buAutoNum type="romanLcPeriod"/>
              <a:defRPr sz="1400" b="0" i="0" u="none" strike="noStrike" cap="none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pPr marL="0" indent="0" algn="ctr">
              <a:buFont typeface="PT Sans"/>
              <a:buNone/>
            </a:pPr>
            <a:r>
              <a:rPr lang="en-US" sz="1800" dirty="0"/>
              <a:t>Revised Pay As You Earn (REPAYE)</a:t>
            </a:r>
          </a:p>
        </p:txBody>
      </p:sp>
      <p:sp>
        <p:nvSpPr>
          <p:cNvPr id="17" name="Google Shape;418;p40">
            <a:extLst>
              <a:ext uri="{FF2B5EF4-FFF2-40B4-BE49-F238E27FC236}">
                <a16:creationId xmlns:a16="http://schemas.microsoft.com/office/drawing/2014/main" id="{F17B9EFC-25B2-4444-BFBB-5ACCF3D712DB}"/>
              </a:ext>
            </a:extLst>
          </p:cNvPr>
          <p:cNvSpPr txBox="1">
            <a:spLocks/>
          </p:cNvSpPr>
          <p:nvPr/>
        </p:nvSpPr>
        <p:spPr>
          <a:xfrm>
            <a:off x="2879691" y="1360937"/>
            <a:ext cx="1466410" cy="4476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T Sans"/>
              <a:buAutoNum type="arabicPeriod"/>
              <a:defRPr sz="1200" b="0" i="0" u="none" strike="noStrike" cap="none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T Sans"/>
              <a:buAutoNum type="alphaLcPeriod"/>
              <a:defRPr sz="1400" b="0" i="0" u="none" strike="noStrike" cap="none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T Sans"/>
              <a:buAutoNum type="romanLcPeriod"/>
              <a:defRPr sz="1400" b="0" i="0" u="none" strike="noStrike" cap="none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T Sans"/>
              <a:buAutoNum type="arabicPeriod"/>
              <a:defRPr sz="1400" b="0" i="0" u="none" strike="noStrike" cap="none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T Sans"/>
              <a:buAutoNum type="alphaLcPeriod"/>
              <a:defRPr sz="1400" b="0" i="0" u="none" strike="noStrike" cap="none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T Sans"/>
              <a:buAutoNum type="romanLcPeriod"/>
              <a:defRPr sz="1400" b="0" i="0" u="none" strike="noStrike" cap="none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T Sans"/>
              <a:buAutoNum type="arabicPeriod"/>
              <a:defRPr sz="1400" b="0" i="0" u="none" strike="noStrike" cap="none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T Sans"/>
              <a:buAutoNum type="alphaLcPeriod"/>
              <a:defRPr sz="1400" b="0" i="0" u="none" strike="noStrike" cap="none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T Sans"/>
              <a:buAutoNum type="romanLcPeriod"/>
              <a:defRPr sz="1400" b="0" i="0" u="none" strike="noStrike" cap="none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pPr marL="0" indent="0" algn="ctr">
              <a:buFont typeface="PT Sans"/>
              <a:buNone/>
            </a:pPr>
            <a:r>
              <a:rPr lang="en-US" sz="1800" dirty="0"/>
              <a:t>Graduated</a:t>
            </a:r>
          </a:p>
        </p:txBody>
      </p:sp>
      <p:sp>
        <p:nvSpPr>
          <p:cNvPr id="18" name="Google Shape;418;p40">
            <a:extLst>
              <a:ext uri="{FF2B5EF4-FFF2-40B4-BE49-F238E27FC236}">
                <a16:creationId xmlns:a16="http://schemas.microsoft.com/office/drawing/2014/main" id="{BE3CF646-E362-4F17-9291-9B3F569A3DAC}"/>
              </a:ext>
            </a:extLst>
          </p:cNvPr>
          <p:cNvSpPr txBox="1">
            <a:spLocks/>
          </p:cNvSpPr>
          <p:nvPr/>
        </p:nvSpPr>
        <p:spPr>
          <a:xfrm>
            <a:off x="5020730" y="1273872"/>
            <a:ext cx="1323393" cy="4554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T Sans"/>
              <a:buAutoNum type="arabicPeriod"/>
              <a:defRPr sz="1200" b="0" i="0" u="none" strike="noStrike" cap="none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T Sans"/>
              <a:buAutoNum type="alphaLcPeriod"/>
              <a:defRPr sz="1400" b="0" i="0" u="none" strike="noStrike" cap="none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T Sans"/>
              <a:buAutoNum type="romanLcPeriod"/>
              <a:defRPr sz="1400" b="0" i="0" u="none" strike="noStrike" cap="none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T Sans"/>
              <a:buAutoNum type="arabicPeriod"/>
              <a:defRPr sz="1400" b="0" i="0" u="none" strike="noStrike" cap="none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T Sans"/>
              <a:buAutoNum type="alphaLcPeriod"/>
              <a:defRPr sz="1400" b="0" i="0" u="none" strike="noStrike" cap="none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T Sans"/>
              <a:buAutoNum type="romanLcPeriod"/>
              <a:defRPr sz="1400" b="0" i="0" u="none" strike="noStrike" cap="none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T Sans"/>
              <a:buAutoNum type="arabicPeriod"/>
              <a:defRPr sz="1400" b="0" i="0" u="none" strike="noStrike" cap="none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T Sans"/>
              <a:buAutoNum type="alphaLcPeriod"/>
              <a:defRPr sz="1400" b="0" i="0" u="none" strike="noStrike" cap="none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T Sans"/>
              <a:buAutoNum type="romanLcPeriod"/>
              <a:defRPr sz="1400" b="0" i="0" u="none" strike="noStrike" cap="none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pPr marL="0" indent="0" algn="ctr">
              <a:buFont typeface="PT Sans"/>
              <a:buNone/>
            </a:pPr>
            <a:r>
              <a:rPr lang="en-US" sz="1800" dirty="0"/>
              <a:t>Extended</a:t>
            </a:r>
          </a:p>
        </p:txBody>
      </p:sp>
      <p:sp>
        <p:nvSpPr>
          <p:cNvPr id="19" name="Google Shape;418;p40">
            <a:extLst>
              <a:ext uri="{FF2B5EF4-FFF2-40B4-BE49-F238E27FC236}">
                <a16:creationId xmlns:a16="http://schemas.microsoft.com/office/drawing/2014/main" id="{931EB75F-3469-4E0D-BB2C-ABA2356C1DBE}"/>
              </a:ext>
            </a:extLst>
          </p:cNvPr>
          <p:cNvSpPr txBox="1">
            <a:spLocks/>
          </p:cNvSpPr>
          <p:nvPr/>
        </p:nvSpPr>
        <p:spPr>
          <a:xfrm>
            <a:off x="1015004" y="1078823"/>
            <a:ext cx="1323393" cy="440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T Sans"/>
              <a:buAutoNum type="arabicPeriod"/>
              <a:defRPr sz="1200" b="0" i="0" u="none" strike="noStrike" cap="none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T Sans"/>
              <a:buAutoNum type="alphaLcPeriod"/>
              <a:defRPr sz="1400" b="0" i="0" u="none" strike="noStrike" cap="none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T Sans"/>
              <a:buAutoNum type="romanLcPeriod"/>
              <a:defRPr sz="1400" b="0" i="0" u="none" strike="noStrike" cap="none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T Sans"/>
              <a:buAutoNum type="arabicPeriod"/>
              <a:defRPr sz="1400" b="0" i="0" u="none" strike="noStrike" cap="none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T Sans"/>
              <a:buAutoNum type="alphaLcPeriod"/>
              <a:defRPr sz="1400" b="0" i="0" u="none" strike="noStrike" cap="none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T Sans"/>
              <a:buAutoNum type="romanLcPeriod"/>
              <a:defRPr sz="1400" b="0" i="0" u="none" strike="noStrike" cap="none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T Sans"/>
              <a:buAutoNum type="arabicPeriod"/>
              <a:defRPr sz="1400" b="0" i="0" u="none" strike="noStrike" cap="none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T Sans"/>
              <a:buAutoNum type="alphaLcPeriod"/>
              <a:defRPr sz="1400" b="0" i="0" u="none" strike="noStrike" cap="none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T Sans"/>
              <a:buAutoNum type="romanLcPeriod"/>
              <a:defRPr sz="1400" b="0" i="0" u="none" strike="noStrike" cap="none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pPr marL="0" indent="0" algn="ctr">
              <a:buFont typeface="PT Sans"/>
              <a:buNone/>
            </a:pPr>
            <a:r>
              <a:rPr lang="en-US" sz="1800" dirty="0"/>
              <a:t>Standard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69273B3-C845-47BE-883B-B59D8390A0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3820" y="3461825"/>
            <a:ext cx="6443161" cy="1256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504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9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2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>
                      <p:stCondLst>
                        <p:cond delay="indefinite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418" grpId="0" build="p"/>
      <p:bldP spid="7" grpId="0" animBg="1"/>
      <p:bldP spid="8" grpId="0" animBg="1"/>
      <p:bldP spid="9" grpId="0" animBg="1"/>
      <p:bldP spid="11" grpId="0" animBg="1"/>
      <p:bldP spid="12" grpId="0" animBg="1"/>
      <p:bldP spid="13" grpId="0" animBg="1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2" name="Google Shape;442;p42"/>
          <p:cNvPicPr preferRelativeResize="0"/>
          <p:nvPr/>
        </p:nvPicPr>
        <p:blipFill rotWithShape="1">
          <a:blip r:embed="rId3">
            <a:alphaModFix/>
          </a:blip>
          <a:srcRect t="36405" b="2440"/>
          <a:stretch/>
        </p:blipFill>
        <p:spPr>
          <a:xfrm>
            <a:off x="4343400" y="0"/>
            <a:ext cx="5606800" cy="514350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43" name="Google Shape;443;p42"/>
          <p:cNvGrpSpPr/>
          <p:nvPr/>
        </p:nvGrpSpPr>
        <p:grpSpPr>
          <a:xfrm>
            <a:off x="1357797" y="0"/>
            <a:ext cx="9692026" cy="5334000"/>
            <a:chOff x="1357795" y="-85240"/>
            <a:chExt cx="9692026" cy="5334000"/>
          </a:xfrm>
        </p:grpSpPr>
        <p:sp>
          <p:nvSpPr>
            <p:cNvPr id="444" name="Google Shape;444;p42"/>
            <p:cNvSpPr/>
            <p:nvPr/>
          </p:nvSpPr>
          <p:spPr>
            <a:xfrm>
              <a:off x="4049336" y="-85240"/>
              <a:ext cx="4862525" cy="5334000"/>
            </a:xfrm>
            <a:custGeom>
              <a:avLst/>
              <a:gdLst/>
              <a:ahLst/>
              <a:cxnLst/>
              <a:rect l="l" t="t" r="r" b="b"/>
              <a:pathLst>
                <a:path w="194501" h="213360" extrusionOk="0">
                  <a:moveTo>
                    <a:pt x="3429" y="191"/>
                  </a:moveTo>
                  <a:lnTo>
                    <a:pt x="0" y="213360"/>
                  </a:lnTo>
                  <a:lnTo>
                    <a:pt x="5715" y="213360"/>
                  </a:lnTo>
                  <a:lnTo>
                    <a:pt x="19450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grpSp>
          <p:nvGrpSpPr>
            <p:cNvPr id="445" name="Google Shape;445;p42"/>
            <p:cNvGrpSpPr/>
            <p:nvPr/>
          </p:nvGrpSpPr>
          <p:grpSpPr>
            <a:xfrm rot="-2351318">
              <a:off x="1357795" y="2038354"/>
              <a:ext cx="9692026" cy="2033029"/>
              <a:chOff x="-291125" y="1936498"/>
              <a:chExt cx="9691650" cy="2032950"/>
            </a:xfrm>
          </p:grpSpPr>
          <p:sp>
            <p:nvSpPr>
              <p:cNvPr id="446" name="Google Shape;446;p42"/>
              <p:cNvSpPr/>
              <p:nvPr/>
            </p:nvSpPr>
            <p:spPr>
              <a:xfrm rot="4829342" flipH="1">
                <a:off x="4390878" y="-1996821"/>
                <a:ext cx="232394" cy="9690038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" name="Google Shape;447;p42"/>
              <p:cNvSpPr/>
              <p:nvPr/>
            </p:nvSpPr>
            <p:spPr>
              <a:xfrm rot="4829342" flipH="1">
                <a:off x="4486128" y="-1787271"/>
                <a:ext cx="232394" cy="9690038"/>
              </a:xfrm>
              <a:prstGeom prst="rect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48" name="Google Shape;448;p42"/>
          <p:cNvSpPr txBox="1">
            <a:spLocks noGrp="1"/>
          </p:cNvSpPr>
          <p:nvPr>
            <p:ph type="title"/>
          </p:nvPr>
        </p:nvSpPr>
        <p:spPr>
          <a:xfrm>
            <a:off x="1396132" y="182684"/>
            <a:ext cx="5576891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/>
              <a:t>Loan Forgiveness</a:t>
            </a:r>
            <a:endParaRPr sz="4000" dirty="0"/>
          </a:p>
        </p:txBody>
      </p:sp>
      <p:sp>
        <p:nvSpPr>
          <p:cNvPr id="450" name="Google Shape;450;p42"/>
          <p:cNvSpPr/>
          <p:nvPr/>
        </p:nvSpPr>
        <p:spPr>
          <a:xfrm rot="9508767">
            <a:off x="6161245" y="449378"/>
            <a:ext cx="659152" cy="659152"/>
          </a:xfrm>
          <a:prstGeom prst="ellipse">
            <a:avLst/>
          </a:prstGeom>
          <a:solidFill>
            <a:srgbClr val="E48B7F">
              <a:alpha val="307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1" name="Google Shape;451;p42"/>
          <p:cNvSpPr/>
          <p:nvPr/>
        </p:nvSpPr>
        <p:spPr>
          <a:xfrm rot="9510599">
            <a:off x="5763329" y="1052884"/>
            <a:ext cx="297265" cy="297265"/>
          </a:xfrm>
          <a:prstGeom prst="ellipse">
            <a:avLst/>
          </a:prstGeom>
          <a:solidFill>
            <a:srgbClr val="E48B7F">
              <a:alpha val="307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2" name="Google Shape;452;p42"/>
          <p:cNvSpPr/>
          <p:nvPr/>
        </p:nvSpPr>
        <p:spPr>
          <a:xfrm rot="3204078">
            <a:off x="1937017" y="3920540"/>
            <a:ext cx="659167" cy="659167"/>
          </a:xfrm>
          <a:prstGeom prst="ellipse">
            <a:avLst/>
          </a:prstGeom>
          <a:solidFill>
            <a:srgbClr val="E48B7F">
              <a:alpha val="307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E4AE2C0-0564-DF5F-773C-8D8AC04CA3F1}"/>
              </a:ext>
            </a:extLst>
          </p:cNvPr>
          <p:cNvSpPr txBox="1"/>
          <p:nvPr/>
        </p:nvSpPr>
        <p:spPr>
          <a:xfrm>
            <a:off x="1396132" y="4790419"/>
            <a:ext cx="6351736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sz="1700" b="1" dirty="0">
                <a:solidFill>
                  <a:schemeClr val="dk1"/>
                </a:solidFill>
                <a:uFill>
                  <a:noFill/>
                </a:uFill>
                <a:latin typeface="PT Sans" panose="020B0503020203020204" pitchFamily="34" charset="0"/>
              </a:rPr>
              <a:t>Texas Association of Student Financial Aid Administrators</a:t>
            </a:r>
            <a:endParaRPr lang="en-US" sz="1700" dirty="0">
              <a:latin typeface="PT Sans" panose="020B0503020203020204" pitchFamily="34" charset="0"/>
            </a:endParaRP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246AF73B-6FBE-4FA5-AB62-4228F56BA69F}"/>
              </a:ext>
            </a:extLst>
          </p:cNvPr>
          <p:cNvSpPr txBox="1">
            <a:spLocks/>
          </p:cNvSpPr>
          <p:nvPr/>
        </p:nvSpPr>
        <p:spPr>
          <a:xfrm>
            <a:off x="376311" y="928170"/>
            <a:ext cx="7934177" cy="37600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T Sans"/>
              <a:buNone/>
              <a:defRPr sz="1600" b="0" i="0" u="none" strike="noStrike" cap="none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T Sans"/>
              <a:buNone/>
              <a:defRPr sz="1400" b="0" i="0" u="none" strike="noStrike" cap="none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T Sans"/>
              <a:buNone/>
              <a:defRPr sz="1400" b="0" i="0" u="none" strike="noStrike" cap="none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T Sans"/>
              <a:buNone/>
              <a:defRPr sz="1400" b="0" i="0" u="none" strike="noStrike" cap="none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T Sans"/>
              <a:buNone/>
              <a:defRPr sz="1400" b="0" i="0" u="none" strike="noStrike" cap="none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T Sans"/>
              <a:buNone/>
              <a:defRPr sz="1400" b="0" i="0" u="none" strike="noStrike" cap="none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T Sans"/>
              <a:buNone/>
              <a:defRPr sz="1400" b="0" i="0" u="none" strike="noStrike" cap="none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T Sans"/>
              <a:buNone/>
              <a:defRPr sz="1400" b="0" i="0" u="none" strike="noStrike" cap="none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T Sans"/>
              <a:buNone/>
              <a:defRPr sz="1400" b="0" i="0" u="none" strike="noStrike" cap="none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pPr marL="76200" indent="0"/>
            <a:r>
              <a:rPr lang="en-US" sz="2000" dirty="0"/>
              <a:t>Teacher Loan Forgiveness</a:t>
            </a:r>
          </a:p>
          <a:p>
            <a:r>
              <a:rPr lang="en-US" dirty="0">
                <a:solidFill>
                  <a:srgbClr val="E68888"/>
                </a:solidFill>
              </a:rPr>
              <a:t>Up to $17,500 on sub or unsub (Direct or Stafford) loans if teach full time</a:t>
            </a:r>
          </a:p>
          <a:p>
            <a:r>
              <a:rPr lang="en-US" dirty="0">
                <a:solidFill>
                  <a:srgbClr val="E68888"/>
                </a:solidFill>
              </a:rPr>
              <a:t>for 5 complete, consecutive years in certain elementary/secondary schools</a:t>
            </a:r>
          </a:p>
          <a:p>
            <a:r>
              <a:rPr lang="en-US" dirty="0">
                <a:solidFill>
                  <a:srgbClr val="E68888"/>
                </a:solidFill>
              </a:rPr>
              <a:t>serving low-income families</a:t>
            </a:r>
          </a:p>
          <a:p>
            <a:pPr marL="76200" indent="0"/>
            <a:r>
              <a:rPr lang="en-US" sz="2000" dirty="0"/>
              <a:t>Public Service Loan Forgiveness</a:t>
            </a:r>
          </a:p>
          <a:p>
            <a:r>
              <a:rPr lang="en-US" dirty="0">
                <a:solidFill>
                  <a:srgbClr val="E68888"/>
                </a:solidFill>
              </a:rPr>
              <a:t>Forgives the remaining balance on Direct Loans after 120 qualifying</a:t>
            </a:r>
          </a:p>
          <a:p>
            <a:r>
              <a:rPr lang="en-US" dirty="0">
                <a:solidFill>
                  <a:srgbClr val="E68888"/>
                </a:solidFill>
              </a:rPr>
              <a:t>monthly payments made while working full-time for a qualifying employer</a:t>
            </a:r>
          </a:p>
          <a:p>
            <a:pPr marL="76200" indent="0"/>
            <a:r>
              <a:rPr lang="en-US" sz="2000" dirty="0"/>
              <a:t>One-Time Student Loan Debt Relief</a:t>
            </a:r>
          </a:p>
          <a:p>
            <a:r>
              <a:rPr lang="en-US" dirty="0">
                <a:solidFill>
                  <a:srgbClr val="E68888"/>
                </a:solidFill>
              </a:rPr>
              <a:t>Up to $10,000 in federal student loan debt relief based on your income.</a:t>
            </a:r>
          </a:p>
          <a:p>
            <a:r>
              <a:rPr lang="en-US" dirty="0">
                <a:solidFill>
                  <a:srgbClr val="E68888"/>
                </a:solidFill>
              </a:rPr>
              <a:t>Up to $20,000 in federal student loan relief based on income if you </a:t>
            </a:r>
          </a:p>
          <a:p>
            <a:r>
              <a:rPr lang="en-US" dirty="0">
                <a:solidFill>
                  <a:srgbClr val="E68888"/>
                </a:solidFill>
              </a:rPr>
              <a:t>were a PELL grant recipient.</a:t>
            </a:r>
          </a:p>
          <a:p>
            <a:r>
              <a:rPr lang="en-US" dirty="0">
                <a:solidFill>
                  <a:srgbClr val="555555"/>
                </a:solidFill>
                <a:latin typeface="Open Sans Light"/>
                <a:hlinkClick r:id="rId4"/>
              </a:rPr>
              <a:t>https://studentaid.gov/debt-relief-announcement/one-time-cancellation</a:t>
            </a:r>
            <a:endParaRPr lang="en-US" dirty="0">
              <a:solidFill>
                <a:srgbClr val="555555"/>
              </a:solidFill>
              <a:latin typeface="Open Sans Light"/>
            </a:endParaRPr>
          </a:p>
          <a:p>
            <a:endParaRPr lang="en-US" sz="24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2D111EC-FD25-48B8-974A-2A07465F75D8}"/>
              </a:ext>
            </a:extLst>
          </p:cNvPr>
          <p:cNvSpPr txBox="1"/>
          <p:nvPr/>
        </p:nvSpPr>
        <p:spPr>
          <a:xfrm rot="20716962">
            <a:off x="717954" y="2715673"/>
            <a:ext cx="630792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chemeClr val="accent6"/>
                </a:solidFill>
                <a:latin typeface="Stencil" panose="040409050D0802020404" pitchFamily="82" charset="0"/>
              </a:rPr>
              <a:t>On hold</a:t>
            </a:r>
          </a:p>
        </p:txBody>
      </p:sp>
    </p:spTree>
    <p:extLst>
      <p:ext uri="{BB962C8B-B14F-4D97-AF65-F5344CB8AC3E}">
        <p14:creationId xmlns:p14="http://schemas.microsoft.com/office/powerpoint/2010/main" val="2306631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5" name="Google Shape;425;p41"/>
          <p:cNvPicPr preferRelativeResize="0"/>
          <p:nvPr/>
        </p:nvPicPr>
        <p:blipFill rotWithShape="1">
          <a:blip r:embed="rId3">
            <a:alphaModFix/>
          </a:blip>
          <a:srcRect l="26664" t="25467" b="12869"/>
          <a:stretch/>
        </p:blipFill>
        <p:spPr>
          <a:xfrm rot="3">
            <a:off x="0" y="-142873"/>
            <a:ext cx="4191002" cy="52863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26" name="Google Shape;426;p41"/>
          <p:cNvGrpSpPr/>
          <p:nvPr/>
        </p:nvGrpSpPr>
        <p:grpSpPr>
          <a:xfrm>
            <a:off x="1448400" y="-533209"/>
            <a:ext cx="3637950" cy="6197199"/>
            <a:chOff x="1448400" y="-533209"/>
            <a:chExt cx="3637950" cy="6197199"/>
          </a:xfrm>
        </p:grpSpPr>
        <p:sp>
          <p:nvSpPr>
            <p:cNvPr id="427" name="Google Shape;427;p41"/>
            <p:cNvSpPr/>
            <p:nvPr/>
          </p:nvSpPr>
          <p:spPr>
            <a:xfrm>
              <a:off x="1809750" y="-14275"/>
              <a:ext cx="3276600" cy="5172075"/>
            </a:xfrm>
            <a:custGeom>
              <a:avLst/>
              <a:gdLst/>
              <a:ahLst/>
              <a:cxnLst/>
              <a:rect l="l" t="t" r="r" b="b"/>
              <a:pathLst>
                <a:path w="131064" h="206883" extrusionOk="0">
                  <a:moveTo>
                    <a:pt x="131064" y="571"/>
                  </a:moveTo>
                  <a:lnTo>
                    <a:pt x="102489" y="0"/>
                  </a:lnTo>
                  <a:lnTo>
                    <a:pt x="0" y="101155"/>
                  </a:lnTo>
                  <a:lnTo>
                    <a:pt x="101918" y="206883"/>
                  </a:lnTo>
                  <a:lnTo>
                    <a:pt x="129540" y="20650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grpSp>
          <p:nvGrpSpPr>
            <p:cNvPr id="428" name="Google Shape;428;p41"/>
            <p:cNvGrpSpPr/>
            <p:nvPr/>
          </p:nvGrpSpPr>
          <p:grpSpPr>
            <a:xfrm>
              <a:off x="1448400" y="-533209"/>
              <a:ext cx="3441010" cy="6197199"/>
              <a:chOff x="1753200" y="-533209"/>
              <a:chExt cx="3441010" cy="6197199"/>
            </a:xfrm>
          </p:grpSpPr>
          <p:grpSp>
            <p:nvGrpSpPr>
              <p:cNvPr id="429" name="Google Shape;429;p41"/>
              <p:cNvGrpSpPr/>
              <p:nvPr/>
            </p:nvGrpSpPr>
            <p:grpSpPr>
              <a:xfrm rot="2700243" flipH="1">
                <a:off x="3252435" y="-1008687"/>
                <a:ext cx="465028" cy="4369525"/>
                <a:chOff x="3734850" y="-2845725"/>
                <a:chExt cx="465000" cy="10150200"/>
              </a:xfrm>
            </p:grpSpPr>
            <p:sp>
              <p:nvSpPr>
                <p:cNvPr id="430" name="Google Shape;430;p41"/>
                <p:cNvSpPr/>
                <p:nvPr/>
              </p:nvSpPr>
              <p:spPr>
                <a:xfrm>
                  <a:off x="3734850" y="-2845725"/>
                  <a:ext cx="232500" cy="10150200"/>
                </a:xfrm>
                <a:prstGeom prst="rect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1" name="Google Shape;431;p41"/>
                <p:cNvSpPr/>
                <p:nvPr/>
              </p:nvSpPr>
              <p:spPr>
                <a:xfrm>
                  <a:off x="3967350" y="-2845725"/>
                  <a:ext cx="232500" cy="10150200"/>
                </a:xfrm>
                <a:prstGeom prst="rect">
                  <a:avLst/>
                </a:pr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32" name="Google Shape;432;p41"/>
              <p:cNvGrpSpPr/>
              <p:nvPr/>
            </p:nvGrpSpPr>
            <p:grpSpPr>
              <a:xfrm rot="-2700000" flipH="1">
                <a:off x="3228545" y="1773378"/>
                <a:ext cx="465013" cy="4365521"/>
                <a:chOff x="3734827" y="-2803130"/>
                <a:chExt cx="465017" cy="10107692"/>
              </a:xfrm>
            </p:grpSpPr>
            <p:sp>
              <p:nvSpPr>
                <p:cNvPr id="433" name="Google Shape;433;p41"/>
                <p:cNvSpPr/>
                <p:nvPr/>
              </p:nvSpPr>
              <p:spPr>
                <a:xfrm>
                  <a:off x="3734827" y="-1799238"/>
                  <a:ext cx="232500" cy="9103800"/>
                </a:xfrm>
                <a:prstGeom prst="rect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4" name="Google Shape;434;p41"/>
                <p:cNvSpPr/>
                <p:nvPr/>
              </p:nvSpPr>
              <p:spPr>
                <a:xfrm>
                  <a:off x="3967344" y="-2803130"/>
                  <a:ext cx="232500" cy="10107600"/>
                </a:xfrm>
                <a:prstGeom prst="rect">
                  <a:avLst/>
                </a:pr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435" name="Google Shape;435;p41"/>
          <p:cNvSpPr txBox="1">
            <a:spLocks noGrp="1"/>
          </p:cNvSpPr>
          <p:nvPr>
            <p:ph type="title"/>
          </p:nvPr>
        </p:nvSpPr>
        <p:spPr>
          <a:xfrm>
            <a:off x="3137107" y="132203"/>
            <a:ext cx="5569486" cy="196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100" dirty="0"/>
              <a:t>Federal Student Loan Programs</a:t>
            </a:r>
            <a:endParaRPr sz="5100" dirty="0"/>
          </a:p>
        </p:txBody>
      </p:sp>
      <p:sp>
        <p:nvSpPr>
          <p:cNvPr id="436" name="Google Shape;436;p41"/>
          <p:cNvSpPr txBox="1">
            <a:spLocks noGrp="1"/>
          </p:cNvSpPr>
          <p:nvPr>
            <p:ph type="subTitle" idx="1"/>
          </p:nvPr>
        </p:nvSpPr>
        <p:spPr>
          <a:xfrm>
            <a:off x="637581" y="2078911"/>
            <a:ext cx="4872900" cy="80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Direct Subsidized Loan</a:t>
            </a:r>
            <a:endParaRPr dirty="0"/>
          </a:p>
        </p:txBody>
      </p:sp>
      <p:sp>
        <p:nvSpPr>
          <p:cNvPr id="437" name="Google Shape;437;p41"/>
          <p:cNvSpPr/>
          <p:nvPr/>
        </p:nvSpPr>
        <p:spPr>
          <a:xfrm>
            <a:off x="2645250" y="1662263"/>
            <a:ext cx="659100" cy="659100"/>
          </a:xfrm>
          <a:prstGeom prst="ellipse">
            <a:avLst/>
          </a:prstGeom>
          <a:solidFill>
            <a:srgbClr val="6C93A1">
              <a:alpha val="307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C097DA1-664E-2605-35DF-B8ADBB2534FA}"/>
              </a:ext>
            </a:extLst>
          </p:cNvPr>
          <p:cNvSpPr txBox="1"/>
          <p:nvPr/>
        </p:nvSpPr>
        <p:spPr>
          <a:xfrm>
            <a:off x="1434232" y="4783474"/>
            <a:ext cx="6275536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sz="1700" b="1" dirty="0">
                <a:solidFill>
                  <a:schemeClr val="dk1"/>
                </a:solidFill>
                <a:uFill>
                  <a:noFill/>
                </a:uFill>
                <a:latin typeface="PT Sans" panose="020B0503020203020204" pitchFamily="34" charset="0"/>
              </a:rPr>
              <a:t>Texas Association of Student Financial Aid Administrators</a:t>
            </a:r>
            <a:endParaRPr lang="en-US" sz="1700" dirty="0">
              <a:latin typeface="PT Sans" panose="020B0503020203020204" pitchFamily="34" charset="0"/>
            </a:endParaRPr>
          </a:p>
        </p:txBody>
      </p:sp>
      <p:sp>
        <p:nvSpPr>
          <p:cNvPr id="16" name="Google Shape;436;p41">
            <a:extLst>
              <a:ext uri="{FF2B5EF4-FFF2-40B4-BE49-F238E27FC236}">
                <a16:creationId xmlns:a16="http://schemas.microsoft.com/office/drawing/2014/main" id="{426E2D7D-6950-458D-9532-7354822593F0}"/>
              </a:ext>
            </a:extLst>
          </p:cNvPr>
          <p:cNvSpPr txBox="1">
            <a:spLocks/>
          </p:cNvSpPr>
          <p:nvPr/>
        </p:nvSpPr>
        <p:spPr>
          <a:xfrm>
            <a:off x="1584994" y="2611923"/>
            <a:ext cx="4872900" cy="80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T Sans"/>
              <a:buNone/>
              <a:defRPr sz="1800" b="0" i="0" u="none" strike="noStrike" cap="none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T Sans"/>
              <a:buNone/>
              <a:defRPr sz="1400" b="0" i="0" u="none" strike="noStrike" cap="none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T Sans"/>
              <a:buNone/>
              <a:defRPr sz="1400" b="0" i="0" u="none" strike="noStrike" cap="none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T Sans"/>
              <a:buNone/>
              <a:defRPr sz="1400" b="0" i="0" u="none" strike="noStrike" cap="none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T Sans"/>
              <a:buNone/>
              <a:defRPr sz="1400" b="0" i="0" u="none" strike="noStrike" cap="none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T Sans"/>
              <a:buNone/>
              <a:defRPr sz="1400" b="0" i="0" u="none" strike="noStrike" cap="none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T Sans"/>
              <a:buNone/>
              <a:defRPr sz="1400" b="0" i="0" u="none" strike="noStrike" cap="none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T Sans"/>
              <a:buNone/>
              <a:defRPr sz="1400" b="0" i="0" u="none" strike="noStrike" cap="none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T Sans"/>
              <a:buNone/>
              <a:defRPr sz="1400" b="0" i="0" u="none" strike="noStrike" cap="none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pPr marL="0" indent="0"/>
            <a:r>
              <a:rPr lang="en-US" dirty="0"/>
              <a:t>Direct Unsubsidized Loan</a:t>
            </a:r>
          </a:p>
        </p:txBody>
      </p:sp>
      <p:sp>
        <p:nvSpPr>
          <p:cNvPr id="17" name="Google Shape;436;p41">
            <a:extLst>
              <a:ext uri="{FF2B5EF4-FFF2-40B4-BE49-F238E27FC236}">
                <a16:creationId xmlns:a16="http://schemas.microsoft.com/office/drawing/2014/main" id="{31DBC000-CB66-4132-9459-574A52A8F2C4}"/>
              </a:ext>
            </a:extLst>
          </p:cNvPr>
          <p:cNvSpPr txBox="1">
            <a:spLocks/>
          </p:cNvSpPr>
          <p:nvPr/>
        </p:nvSpPr>
        <p:spPr>
          <a:xfrm>
            <a:off x="3485400" y="3690878"/>
            <a:ext cx="4872900" cy="80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T Sans"/>
              <a:buNone/>
              <a:defRPr sz="1800" b="0" i="0" u="none" strike="noStrike" cap="none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T Sans"/>
              <a:buNone/>
              <a:defRPr sz="1400" b="0" i="0" u="none" strike="noStrike" cap="none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T Sans"/>
              <a:buNone/>
              <a:defRPr sz="1400" b="0" i="0" u="none" strike="noStrike" cap="none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T Sans"/>
              <a:buNone/>
              <a:defRPr sz="1400" b="0" i="0" u="none" strike="noStrike" cap="none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T Sans"/>
              <a:buNone/>
              <a:defRPr sz="1400" b="0" i="0" u="none" strike="noStrike" cap="none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T Sans"/>
              <a:buNone/>
              <a:defRPr sz="1400" b="0" i="0" u="none" strike="noStrike" cap="none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T Sans"/>
              <a:buNone/>
              <a:defRPr sz="1400" b="0" i="0" u="none" strike="noStrike" cap="none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T Sans"/>
              <a:buNone/>
              <a:defRPr sz="1400" b="0" i="0" u="none" strike="noStrike" cap="none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T Sans"/>
              <a:buNone/>
              <a:defRPr sz="1400" b="0" i="0" u="none" strike="noStrike" cap="none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pPr marL="0" indent="0"/>
            <a:r>
              <a:rPr lang="en-US" dirty="0"/>
              <a:t>Direct Graduate PLUS Loan</a:t>
            </a:r>
          </a:p>
        </p:txBody>
      </p:sp>
      <p:sp>
        <p:nvSpPr>
          <p:cNvPr id="18" name="Google Shape;436;p41">
            <a:extLst>
              <a:ext uri="{FF2B5EF4-FFF2-40B4-BE49-F238E27FC236}">
                <a16:creationId xmlns:a16="http://schemas.microsoft.com/office/drawing/2014/main" id="{D98F8853-4C3F-4346-8571-DFB0F9B50918}"/>
              </a:ext>
            </a:extLst>
          </p:cNvPr>
          <p:cNvSpPr txBox="1">
            <a:spLocks/>
          </p:cNvSpPr>
          <p:nvPr/>
        </p:nvSpPr>
        <p:spPr>
          <a:xfrm>
            <a:off x="2372864" y="3136284"/>
            <a:ext cx="4872900" cy="80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T Sans"/>
              <a:buNone/>
              <a:defRPr sz="1800" b="0" i="0" u="none" strike="noStrike" cap="none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T Sans"/>
              <a:buNone/>
              <a:defRPr sz="1400" b="0" i="0" u="none" strike="noStrike" cap="none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T Sans"/>
              <a:buNone/>
              <a:defRPr sz="1400" b="0" i="0" u="none" strike="noStrike" cap="none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T Sans"/>
              <a:buNone/>
              <a:defRPr sz="1400" b="0" i="0" u="none" strike="noStrike" cap="none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T Sans"/>
              <a:buNone/>
              <a:defRPr sz="1400" b="0" i="0" u="none" strike="noStrike" cap="none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T Sans"/>
              <a:buNone/>
              <a:defRPr sz="1400" b="0" i="0" u="none" strike="noStrike" cap="none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T Sans"/>
              <a:buNone/>
              <a:defRPr sz="1400" b="0" i="0" u="none" strike="noStrike" cap="none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T Sans"/>
              <a:buNone/>
              <a:defRPr sz="1400" b="0" i="0" u="none" strike="noStrike" cap="none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T Sans"/>
              <a:buNone/>
              <a:defRPr sz="1400" b="0" i="0" u="none" strike="noStrike" cap="none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pPr marL="0" indent="0"/>
            <a:r>
              <a:rPr lang="en-US" dirty="0"/>
              <a:t>Direct Parent PLUS Loan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6" grpId="0" build="p"/>
      <p:bldP spid="16" grpId="0"/>
      <p:bldP spid="17" grpId="0"/>
      <p:bldP spid="1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" name="Google Shape;769;p54"/>
          <p:cNvSpPr txBox="1">
            <a:spLocks noGrp="1"/>
          </p:cNvSpPr>
          <p:nvPr>
            <p:ph type="title"/>
          </p:nvPr>
        </p:nvSpPr>
        <p:spPr>
          <a:xfrm>
            <a:off x="2122862" y="855172"/>
            <a:ext cx="4572000" cy="52474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/>
              <a:t>True or False</a:t>
            </a:r>
            <a:endParaRPr sz="4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9E2D811-C433-97C6-21B7-E0960D40B3E5}"/>
              </a:ext>
            </a:extLst>
          </p:cNvPr>
          <p:cNvSpPr txBox="1"/>
          <p:nvPr/>
        </p:nvSpPr>
        <p:spPr>
          <a:xfrm>
            <a:off x="1457031" y="4789557"/>
            <a:ext cx="6229937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sz="1700" b="1" dirty="0">
                <a:solidFill>
                  <a:schemeClr val="dk1"/>
                </a:solidFill>
                <a:uFill>
                  <a:noFill/>
                </a:uFill>
                <a:latin typeface="PT Sans" panose="020B0503020203020204" pitchFamily="34" charset="0"/>
              </a:rPr>
              <a:t>Texas Association of Student Financial Aid Administrators</a:t>
            </a:r>
            <a:endParaRPr lang="en-US" sz="1700" dirty="0">
              <a:latin typeface="PT Sans" panose="020B0503020203020204" pitchFamily="34" charset="0"/>
            </a:endParaRPr>
          </a:p>
        </p:txBody>
      </p:sp>
      <p:sp>
        <p:nvSpPr>
          <p:cNvPr id="5" name="Google Shape;769;p54">
            <a:extLst>
              <a:ext uri="{FF2B5EF4-FFF2-40B4-BE49-F238E27FC236}">
                <a16:creationId xmlns:a16="http://schemas.microsoft.com/office/drawing/2014/main" id="{50E09C7D-E629-4880-BF46-A78B68789D16}"/>
              </a:ext>
            </a:extLst>
          </p:cNvPr>
          <p:cNvSpPr txBox="1">
            <a:spLocks/>
          </p:cNvSpPr>
          <p:nvPr/>
        </p:nvSpPr>
        <p:spPr>
          <a:xfrm>
            <a:off x="2122862" y="1230284"/>
            <a:ext cx="4572000" cy="29077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Poppins"/>
              <a:buNone/>
              <a:defRPr sz="60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800" dirty="0"/>
              <a:t>A student always regains eligibility for a new annual loan limit after earning at least 24 credits in an academic year.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C8A6C3-5289-4402-9616-0B00EA45B89C}"/>
              </a:ext>
            </a:extLst>
          </p:cNvPr>
          <p:cNvSpPr txBox="1"/>
          <p:nvPr/>
        </p:nvSpPr>
        <p:spPr>
          <a:xfrm rot="20783626">
            <a:off x="2965708" y="1968448"/>
            <a:ext cx="5792576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dirty="0">
                <a:solidFill>
                  <a:schemeClr val="tx1"/>
                </a:solidFill>
                <a:latin typeface="Poppins"/>
              </a:rPr>
              <a:t>FALSE</a:t>
            </a:r>
          </a:p>
        </p:txBody>
      </p:sp>
    </p:spTree>
    <p:extLst>
      <p:ext uri="{BB962C8B-B14F-4D97-AF65-F5344CB8AC3E}">
        <p14:creationId xmlns:p14="http://schemas.microsoft.com/office/powerpoint/2010/main" val="2554824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5" name="Google Shape;695;p51"/>
          <p:cNvPicPr preferRelativeResize="0"/>
          <p:nvPr/>
        </p:nvPicPr>
        <p:blipFill rotWithShape="1">
          <a:blip r:embed="rId3">
            <a:alphaModFix/>
          </a:blip>
          <a:srcRect r="23312"/>
          <a:stretch/>
        </p:blipFill>
        <p:spPr>
          <a:xfrm rot="-8781658">
            <a:off x="3846811" y="-966582"/>
            <a:ext cx="6354460" cy="466111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96" name="Google Shape;696;p51"/>
          <p:cNvGrpSpPr/>
          <p:nvPr/>
        </p:nvGrpSpPr>
        <p:grpSpPr>
          <a:xfrm>
            <a:off x="2629715" y="-1677377"/>
            <a:ext cx="7872906" cy="8806152"/>
            <a:chOff x="2554087" y="-1601750"/>
            <a:chExt cx="7872906" cy="8806152"/>
          </a:xfrm>
        </p:grpSpPr>
        <p:sp>
          <p:nvSpPr>
            <p:cNvPr id="697" name="Google Shape;697;p51"/>
            <p:cNvSpPr/>
            <p:nvPr/>
          </p:nvSpPr>
          <p:spPr>
            <a:xfrm>
              <a:off x="2981325" y="-14275"/>
              <a:ext cx="4791075" cy="5195875"/>
            </a:xfrm>
            <a:custGeom>
              <a:avLst/>
              <a:gdLst/>
              <a:ahLst/>
              <a:cxnLst/>
              <a:rect l="l" t="t" r="r" b="b"/>
              <a:pathLst>
                <a:path w="191643" h="207835" extrusionOk="0">
                  <a:moveTo>
                    <a:pt x="0" y="190"/>
                  </a:moveTo>
                  <a:lnTo>
                    <a:pt x="35052" y="0"/>
                  </a:lnTo>
                  <a:lnTo>
                    <a:pt x="191643" y="206311"/>
                  </a:lnTo>
                  <a:lnTo>
                    <a:pt x="99632" y="207645"/>
                  </a:lnTo>
                  <a:lnTo>
                    <a:pt x="953" y="20783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grpSp>
          <p:nvGrpSpPr>
            <p:cNvPr id="698" name="Google Shape;698;p51"/>
            <p:cNvGrpSpPr/>
            <p:nvPr/>
          </p:nvGrpSpPr>
          <p:grpSpPr>
            <a:xfrm rot="-2230827">
              <a:off x="5739669" y="-2548515"/>
              <a:ext cx="464979" cy="10699683"/>
              <a:chOff x="3734850" y="-2845725"/>
              <a:chExt cx="465000" cy="10150200"/>
            </a:xfrm>
          </p:grpSpPr>
          <p:sp>
            <p:nvSpPr>
              <p:cNvPr id="699" name="Google Shape;699;p51"/>
              <p:cNvSpPr/>
              <p:nvPr/>
            </p:nvSpPr>
            <p:spPr>
              <a:xfrm>
                <a:off x="3734850" y="-2845725"/>
                <a:ext cx="232500" cy="10150200"/>
              </a:xfrm>
              <a:prstGeom prst="rect">
                <a:avLst/>
              </a:prstGeom>
              <a:solidFill>
                <a:srgbClr val="FFFC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0" name="Google Shape;700;p51"/>
              <p:cNvSpPr/>
              <p:nvPr/>
            </p:nvSpPr>
            <p:spPr>
              <a:xfrm>
                <a:off x="3967350" y="-2845725"/>
                <a:ext cx="232500" cy="10150200"/>
              </a:xfrm>
              <a:prstGeom prst="rect">
                <a:avLst/>
              </a:prstGeom>
              <a:solidFill>
                <a:srgbClr val="B6CF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01" name="Google Shape;701;p51"/>
            <p:cNvGrpSpPr/>
            <p:nvPr/>
          </p:nvGrpSpPr>
          <p:grpSpPr>
            <a:xfrm rot="3618504">
              <a:off x="7673514" y="2854607"/>
              <a:ext cx="1368458" cy="3982352"/>
              <a:chOff x="3303935" y="-4915108"/>
              <a:chExt cx="1367993" cy="13608576"/>
            </a:xfrm>
          </p:grpSpPr>
          <p:sp>
            <p:nvSpPr>
              <p:cNvPr id="702" name="Google Shape;702;p51"/>
              <p:cNvSpPr/>
              <p:nvPr/>
            </p:nvSpPr>
            <p:spPr>
              <a:xfrm>
                <a:off x="3303935" y="-4915108"/>
                <a:ext cx="232500" cy="13548600"/>
              </a:xfrm>
              <a:prstGeom prst="rect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3" name="Google Shape;703;p51"/>
              <p:cNvSpPr/>
              <p:nvPr/>
            </p:nvSpPr>
            <p:spPr>
              <a:xfrm>
                <a:off x="3536728" y="-4854832"/>
                <a:ext cx="1135200" cy="135483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704" name="Google Shape;704;p51"/>
          <p:cNvSpPr txBox="1">
            <a:spLocks noGrp="1"/>
          </p:cNvSpPr>
          <p:nvPr>
            <p:ph type="title"/>
          </p:nvPr>
        </p:nvSpPr>
        <p:spPr>
          <a:xfrm>
            <a:off x="140900" y="98601"/>
            <a:ext cx="3223500" cy="56363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solidFill>
                  <a:srgbClr val="E48B7F"/>
                </a:solidFill>
              </a:rPr>
              <a:t>True or False</a:t>
            </a:r>
            <a:endParaRPr sz="4000" dirty="0">
              <a:solidFill>
                <a:srgbClr val="E48B7F"/>
              </a:solidFill>
            </a:endParaRPr>
          </a:p>
        </p:txBody>
      </p:sp>
      <p:sp>
        <p:nvSpPr>
          <p:cNvPr id="705" name="Google Shape;705;p51"/>
          <p:cNvSpPr txBox="1">
            <a:spLocks noGrp="1"/>
          </p:cNvSpPr>
          <p:nvPr>
            <p:ph type="subTitle" idx="1"/>
          </p:nvPr>
        </p:nvSpPr>
        <p:spPr>
          <a:xfrm>
            <a:off x="299793" y="1051390"/>
            <a:ext cx="4791074" cy="351956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800" dirty="0"/>
              <a:t>If a student does not attend an in-person session or complete exit counseling through an available online or interactive means, it is still the school’s responsibility to ensure a student receives the exit counseling materials.</a:t>
            </a:r>
            <a:endParaRPr sz="2800" dirty="0"/>
          </a:p>
        </p:txBody>
      </p:sp>
      <p:sp>
        <p:nvSpPr>
          <p:cNvPr id="706" name="Google Shape;706;p51"/>
          <p:cNvSpPr/>
          <p:nvPr/>
        </p:nvSpPr>
        <p:spPr>
          <a:xfrm rot="1283007">
            <a:off x="8704765" y="1820370"/>
            <a:ext cx="542226" cy="541947"/>
          </a:xfrm>
          <a:prstGeom prst="ellipse">
            <a:avLst/>
          </a:prstGeom>
          <a:solidFill>
            <a:srgbClr val="E48B7F">
              <a:alpha val="307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7" name="Google Shape;707;p51"/>
          <p:cNvSpPr/>
          <p:nvPr/>
        </p:nvSpPr>
        <p:spPr>
          <a:xfrm rot="9565722">
            <a:off x="3388613" y="119887"/>
            <a:ext cx="659129" cy="659129"/>
          </a:xfrm>
          <a:prstGeom prst="ellipse">
            <a:avLst/>
          </a:prstGeom>
          <a:solidFill>
            <a:srgbClr val="E48B7F">
              <a:alpha val="307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8" name="Google Shape;708;p51"/>
          <p:cNvSpPr/>
          <p:nvPr/>
        </p:nvSpPr>
        <p:spPr>
          <a:xfrm rot="9563391">
            <a:off x="2983381" y="713642"/>
            <a:ext cx="297437" cy="297437"/>
          </a:xfrm>
          <a:prstGeom prst="ellipse">
            <a:avLst/>
          </a:prstGeom>
          <a:solidFill>
            <a:srgbClr val="E48B7F">
              <a:alpha val="307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9" name="Google Shape;709;p51"/>
          <p:cNvSpPr/>
          <p:nvPr/>
        </p:nvSpPr>
        <p:spPr>
          <a:xfrm rot="1282537">
            <a:off x="5623584" y="4034287"/>
            <a:ext cx="697157" cy="696877"/>
          </a:xfrm>
          <a:prstGeom prst="ellipse">
            <a:avLst/>
          </a:prstGeom>
          <a:solidFill>
            <a:srgbClr val="E48B7F">
              <a:alpha val="307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B513AC8-CDC1-8C28-2DDD-9BBEAD652F0B}"/>
              </a:ext>
            </a:extLst>
          </p:cNvPr>
          <p:cNvSpPr txBox="1"/>
          <p:nvPr/>
        </p:nvSpPr>
        <p:spPr>
          <a:xfrm>
            <a:off x="1014771" y="4817475"/>
            <a:ext cx="6255513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sz="1700" b="1" dirty="0">
                <a:solidFill>
                  <a:schemeClr val="dk1"/>
                </a:solidFill>
                <a:uFill>
                  <a:noFill/>
                </a:uFill>
                <a:latin typeface="PT Sans" panose="020B0503020203020204" pitchFamily="34" charset="0"/>
              </a:rPr>
              <a:t>Texas Association of Student Financial Aid Administrators</a:t>
            </a:r>
            <a:endParaRPr lang="en-US" sz="1700" dirty="0">
              <a:latin typeface="PT Sans" panose="020B0503020203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C77E231-C424-4325-A8FD-B70AEB25F9F1}"/>
              </a:ext>
            </a:extLst>
          </p:cNvPr>
          <p:cNvSpPr txBox="1"/>
          <p:nvPr/>
        </p:nvSpPr>
        <p:spPr>
          <a:xfrm rot="20783626">
            <a:off x="1257377" y="2279154"/>
            <a:ext cx="4898004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dirty="0">
                <a:solidFill>
                  <a:schemeClr val="tx1"/>
                </a:solidFill>
                <a:latin typeface="Poppins"/>
              </a:rPr>
              <a:t>TRUE</a:t>
            </a:r>
          </a:p>
        </p:txBody>
      </p:sp>
    </p:spTree>
    <p:extLst>
      <p:ext uri="{BB962C8B-B14F-4D97-AF65-F5344CB8AC3E}">
        <p14:creationId xmlns:p14="http://schemas.microsoft.com/office/powerpoint/2010/main" val="649962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5" grpId="0" build="p"/>
      <p:bldP spid="1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5" name="Google Shape;935;p60"/>
          <p:cNvGrpSpPr/>
          <p:nvPr/>
        </p:nvGrpSpPr>
        <p:grpSpPr>
          <a:xfrm>
            <a:off x="1808739" y="-506378"/>
            <a:ext cx="7737920" cy="8043804"/>
            <a:chOff x="1808739" y="-506378"/>
            <a:chExt cx="7737920" cy="8043804"/>
          </a:xfrm>
        </p:grpSpPr>
        <p:sp>
          <p:nvSpPr>
            <p:cNvPr id="936" name="Google Shape;936;p60"/>
            <p:cNvSpPr/>
            <p:nvPr/>
          </p:nvSpPr>
          <p:spPr>
            <a:xfrm>
              <a:off x="4114800" y="0"/>
              <a:ext cx="5048250" cy="5172075"/>
            </a:xfrm>
            <a:custGeom>
              <a:avLst/>
              <a:gdLst/>
              <a:ahLst/>
              <a:cxnLst/>
              <a:rect l="l" t="t" r="r" b="b"/>
              <a:pathLst>
                <a:path w="201930" h="206883" extrusionOk="0">
                  <a:moveTo>
                    <a:pt x="201930" y="381"/>
                  </a:moveTo>
                  <a:lnTo>
                    <a:pt x="191262" y="0"/>
                  </a:lnTo>
                  <a:lnTo>
                    <a:pt x="0" y="206121"/>
                  </a:lnTo>
                  <a:lnTo>
                    <a:pt x="93726" y="206883"/>
                  </a:lnTo>
                  <a:lnTo>
                    <a:pt x="201930" y="20535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grpSp>
          <p:nvGrpSpPr>
            <p:cNvPr id="937" name="Google Shape;937;p60"/>
            <p:cNvGrpSpPr/>
            <p:nvPr/>
          </p:nvGrpSpPr>
          <p:grpSpPr>
            <a:xfrm rot="-8172926" flipH="1">
              <a:off x="5446865" y="-1834570"/>
              <a:ext cx="461668" cy="10700189"/>
              <a:chOff x="3734850" y="-2845725"/>
              <a:chExt cx="461633" cy="10150268"/>
            </a:xfrm>
          </p:grpSpPr>
          <p:sp>
            <p:nvSpPr>
              <p:cNvPr id="938" name="Google Shape;938;p60"/>
              <p:cNvSpPr/>
              <p:nvPr/>
            </p:nvSpPr>
            <p:spPr>
              <a:xfrm>
                <a:off x="3734850" y="-2845725"/>
                <a:ext cx="232500" cy="10150200"/>
              </a:xfrm>
              <a:prstGeom prst="rect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9" name="Google Shape;939;p60"/>
              <p:cNvSpPr/>
              <p:nvPr/>
            </p:nvSpPr>
            <p:spPr>
              <a:xfrm>
                <a:off x="3963983" y="-2845657"/>
                <a:ext cx="232500" cy="101502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940" name="Google Shape;940;p60"/>
          <p:cNvSpPr txBox="1">
            <a:spLocks noGrp="1"/>
          </p:cNvSpPr>
          <p:nvPr>
            <p:ph type="title"/>
          </p:nvPr>
        </p:nvSpPr>
        <p:spPr>
          <a:xfrm>
            <a:off x="6381750" y="2695575"/>
            <a:ext cx="2114400" cy="208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Questions?</a:t>
            </a:r>
            <a:endParaRPr dirty="0"/>
          </a:p>
        </p:txBody>
      </p:sp>
      <p:sp>
        <p:nvSpPr>
          <p:cNvPr id="941" name="Google Shape;941;p60"/>
          <p:cNvSpPr/>
          <p:nvPr/>
        </p:nvSpPr>
        <p:spPr>
          <a:xfrm rot="3207524">
            <a:off x="7518147" y="1355593"/>
            <a:ext cx="659051" cy="659051"/>
          </a:xfrm>
          <a:prstGeom prst="ellipse">
            <a:avLst/>
          </a:prstGeom>
          <a:solidFill>
            <a:srgbClr val="6C93A1">
              <a:alpha val="307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2" name="Google Shape;942;p60"/>
          <p:cNvSpPr/>
          <p:nvPr/>
        </p:nvSpPr>
        <p:spPr>
          <a:xfrm rot="-3887266">
            <a:off x="5349299" y="4375292"/>
            <a:ext cx="659198" cy="659198"/>
          </a:xfrm>
          <a:prstGeom prst="ellipse">
            <a:avLst/>
          </a:prstGeom>
          <a:solidFill>
            <a:srgbClr val="6C93A1">
              <a:alpha val="307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928BEA9-E523-2E87-73DD-88F10ED6F791}"/>
              </a:ext>
            </a:extLst>
          </p:cNvPr>
          <p:cNvSpPr txBox="1"/>
          <p:nvPr/>
        </p:nvSpPr>
        <p:spPr>
          <a:xfrm>
            <a:off x="1433178" y="4795043"/>
            <a:ext cx="6277644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sz="1700" b="1" dirty="0">
                <a:solidFill>
                  <a:schemeClr val="dk1"/>
                </a:solidFill>
                <a:uFill>
                  <a:noFill/>
                </a:uFill>
                <a:latin typeface="PT Sans" panose="020B0503020203020204" pitchFamily="34" charset="0"/>
              </a:rPr>
              <a:t>Texas Association of Student Financial Aid Administrators</a:t>
            </a:r>
            <a:endParaRPr lang="en-US" sz="1700" dirty="0">
              <a:latin typeface="PT Sans" panose="020B0503020203020204" pitchFamily="34" charset="0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2" name="Google Shape;1152;p67"/>
          <p:cNvSpPr txBox="1">
            <a:spLocks noGrp="1"/>
          </p:cNvSpPr>
          <p:nvPr>
            <p:ph type="subTitle" idx="1"/>
          </p:nvPr>
        </p:nvSpPr>
        <p:spPr>
          <a:xfrm>
            <a:off x="1758954" y="448716"/>
            <a:ext cx="4234159" cy="55567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Resources</a:t>
            </a:r>
            <a:endParaRPr dirty="0"/>
          </a:p>
        </p:txBody>
      </p:sp>
      <p:sp>
        <p:nvSpPr>
          <p:cNvPr id="1153" name="Google Shape;1153;p67"/>
          <p:cNvSpPr/>
          <p:nvPr/>
        </p:nvSpPr>
        <p:spPr>
          <a:xfrm rot="9508767">
            <a:off x="6627970" y="698178"/>
            <a:ext cx="659152" cy="659152"/>
          </a:xfrm>
          <a:prstGeom prst="ellipse">
            <a:avLst/>
          </a:prstGeom>
          <a:solidFill>
            <a:srgbClr val="6C93A1">
              <a:alpha val="307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4" name="Google Shape;1154;p67"/>
          <p:cNvSpPr/>
          <p:nvPr/>
        </p:nvSpPr>
        <p:spPr>
          <a:xfrm rot="9510599">
            <a:off x="6276604" y="1272434"/>
            <a:ext cx="297265" cy="297265"/>
          </a:xfrm>
          <a:prstGeom prst="ellipse">
            <a:avLst/>
          </a:prstGeom>
          <a:solidFill>
            <a:srgbClr val="6C93A1">
              <a:alpha val="307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5" name="Google Shape;1155;p67"/>
          <p:cNvSpPr/>
          <p:nvPr/>
        </p:nvSpPr>
        <p:spPr>
          <a:xfrm rot="-7726430">
            <a:off x="5351142" y="3931470"/>
            <a:ext cx="659164" cy="659164"/>
          </a:xfrm>
          <a:prstGeom prst="ellipse">
            <a:avLst/>
          </a:prstGeom>
          <a:solidFill>
            <a:srgbClr val="6C93A1">
              <a:alpha val="307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7B11A5-ACAB-C8B2-9713-C39216330A70}"/>
              </a:ext>
            </a:extLst>
          </p:cNvPr>
          <p:cNvSpPr txBox="1"/>
          <p:nvPr/>
        </p:nvSpPr>
        <p:spPr>
          <a:xfrm>
            <a:off x="1457772" y="4802675"/>
            <a:ext cx="6228455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sz="1700" b="1" dirty="0">
                <a:solidFill>
                  <a:schemeClr val="dk1"/>
                </a:solidFill>
                <a:uFill>
                  <a:noFill/>
                </a:uFill>
                <a:latin typeface="PT Sans" panose="020B0503020203020204" pitchFamily="34" charset="0"/>
              </a:rPr>
              <a:t>Texas Association of Student Financial Aid Administrators</a:t>
            </a:r>
            <a:endParaRPr lang="en-US" sz="1700" dirty="0">
              <a:latin typeface="PT Sans" panose="020B0503020203020204" pitchFamily="34" charset="0"/>
            </a:endParaRPr>
          </a:p>
        </p:txBody>
      </p:sp>
      <p:sp>
        <p:nvSpPr>
          <p:cNvPr id="10" name="Google Shape;418;p40">
            <a:extLst>
              <a:ext uri="{FF2B5EF4-FFF2-40B4-BE49-F238E27FC236}">
                <a16:creationId xmlns:a16="http://schemas.microsoft.com/office/drawing/2014/main" id="{E900A895-1DAE-4F53-BB9E-5839CC15C487}"/>
              </a:ext>
            </a:extLst>
          </p:cNvPr>
          <p:cNvSpPr txBox="1">
            <a:spLocks/>
          </p:cNvSpPr>
          <p:nvPr/>
        </p:nvSpPr>
        <p:spPr>
          <a:xfrm>
            <a:off x="756459" y="1228316"/>
            <a:ext cx="7081927" cy="32721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2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PT Sans"/>
              <a:buNone/>
              <a:defRPr sz="3000" b="0" i="0" u="none" strike="noStrike" cap="none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PT Sans"/>
              <a:buNone/>
              <a:defRPr sz="3000" b="0" i="0" u="none" strike="noStrike" cap="none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PT Sans"/>
              <a:buNone/>
              <a:defRPr sz="3000" b="0" i="0" u="none" strike="noStrike" cap="none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PT Sans"/>
              <a:buNone/>
              <a:defRPr sz="3000" b="0" i="0" u="none" strike="noStrike" cap="none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PT Sans"/>
              <a:buNone/>
              <a:defRPr sz="3000" b="0" i="0" u="none" strike="noStrike" cap="none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PT Sans"/>
              <a:buNone/>
              <a:defRPr sz="3000" b="0" i="0" u="none" strike="noStrike" cap="none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PT Sans"/>
              <a:buNone/>
              <a:defRPr sz="3000" b="0" i="0" u="none" strike="noStrike" cap="none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PT Sans"/>
              <a:buNone/>
              <a:defRPr sz="3000" b="0" i="0" u="none" strike="noStrike" cap="none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PT Sans"/>
              <a:buNone/>
              <a:defRPr sz="3000" b="0" i="0" u="none" strike="noStrike" cap="none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pPr marL="0" indent="0"/>
            <a:r>
              <a:rPr lang="en-US" sz="2400" dirty="0">
                <a:solidFill>
                  <a:schemeClr val="accent6"/>
                </a:solidFill>
                <a:latin typeface="Poppi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NASFAA</a:t>
            </a:r>
            <a:endParaRPr lang="en-US" sz="2400" dirty="0">
              <a:solidFill>
                <a:schemeClr val="accent6"/>
              </a:solidFill>
              <a:latin typeface="Poppins"/>
            </a:endParaRPr>
          </a:p>
          <a:p>
            <a:pPr marL="342900">
              <a:buSzPct val="100000"/>
              <a:buFont typeface="Wingdings" panose="05000000000000000000" pitchFamily="2" charset="2"/>
              <a:buChar char="v"/>
            </a:pPr>
            <a:r>
              <a:rPr lang="en-US" sz="1800" dirty="0">
                <a:solidFill>
                  <a:schemeClr val="accent6"/>
                </a:solidFill>
                <a:latin typeface="Poppi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AskRegs</a:t>
            </a:r>
            <a:endParaRPr lang="en-US" sz="1800" dirty="0">
              <a:solidFill>
                <a:schemeClr val="accent6"/>
              </a:solidFill>
              <a:latin typeface="Poppins"/>
            </a:endParaRPr>
          </a:p>
          <a:p>
            <a:pPr marL="0" indent="0">
              <a:buSzPct val="100000"/>
            </a:pPr>
            <a:r>
              <a:rPr lang="en-US" sz="1800" dirty="0">
                <a:solidFill>
                  <a:schemeClr val="accent6"/>
                </a:solidFill>
                <a:latin typeface="Poppins"/>
              </a:rPr>
              <a:t>	</a:t>
            </a:r>
            <a:r>
              <a:rPr lang="en-US" sz="1800" dirty="0">
                <a:solidFill>
                  <a:schemeClr val="accent6"/>
                </a:solidFill>
                <a:latin typeface="Poppin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Fresh Start Info</a:t>
            </a:r>
            <a:endParaRPr lang="en-US" sz="1800" dirty="0">
              <a:solidFill>
                <a:schemeClr val="accent6"/>
              </a:solidFill>
              <a:latin typeface="Poppins"/>
            </a:endParaRPr>
          </a:p>
          <a:p>
            <a:pPr marL="0" indent="0">
              <a:buSzPct val="100000"/>
            </a:pPr>
            <a:r>
              <a:rPr lang="en-US" sz="1800" dirty="0">
                <a:solidFill>
                  <a:schemeClr val="accent6"/>
                </a:solidFill>
                <a:latin typeface="Poppins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www.studentaid.gov</a:t>
            </a:r>
            <a:endParaRPr lang="en-US" sz="1800" dirty="0">
              <a:solidFill>
                <a:schemeClr val="accent6"/>
              </a:solidFill>
              <a:latin typeface="Poppins"/>
            </a:endParaRPr>
          </a:p>
          <a:p>
            <a:pPr marL="285750" indent="-285750">
              <a:buSzPct val="100000"/>
              <a:buFont typeface="Wingdings" panose="05000000000000000000" pitchFamily="2" charset="2"/>
              <a:buChar char="v"/>
            </a:pPr>
            <a:r>
              <a:rPr lang="en-US" sz="1800" dirty="0">
                <a:solidFill>
                  <a:schemeClr val="accent6"/>
                </a:solidFill>
                <a:latin typeface="Poppins"/>
              </a:rPr>
              <a:t>FAQ’s broken down by aid type</a:t>
            </a:r>
          </a:p>
          <a:p>
            <a:pPr marL="0" indent="0"/>
            <a:r>
              <a:rPr lang="en-US" sz="2400" dirty="0">
                <a:solidFill>
                  <a:schemeClr val="accent6"/>
                </a:solidFill>
                <a:latin typeface="Poppins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Loan Simulator</a:t>
            </a:r>
            <a:endParaRPr lang="en-US" sz="2400" dirty="0">
              <a:solidFill>
                <a:schemeClr val="accent6"/>
              </a:solidFill>
              <a:latin typeface="Poppins"/>
            </a:endParaRPr>
          </a:p>
          <a:p>
            <a:pPr marL="0" indent="0"/>
            <a:r>
              <a:rPr lang="en-US" sz="2400" dirty="0">
                <a:solidFill>
                  <a:schemeClr val="accent6"/>
                </a:solidFill>
                <a:latin typeface="Poppins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COD</a:t>
            </a:r>
            <a:endParaRPr lang="en-US" sz="2400" dirty="0">
              <a:solidFill>
                <a:schemeClr val="accent6"/>
              </a:solidFill>
              <a:latin typeface="Poppins"/>
            </a:endParaRPr>
          </a:p>
          <a:p>
            <a:pPr marL="0" indent="0"/>
            <a:r>
              <a:rPr lang="en-US" sz="2400" dirty="0">
                <a:solidFill>
                  <a:schemeClr val="accent6"/>
                </a:solidFill>
                <a:latin typeface="Poppins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NSLDS</a:t>
            </a:r>
            <a:endParaRPr lang="en-US" sz="2400" dirty="0">
              <a:solidFill>
                <a:schemeClr val="accent6"/>
              </a:solidFill>
              <a:latin typeface="Poppins"/>
            </a:endParaRPr>
          </a:p>
          <a:p>
            <a:pPr marL="0" indent="0"/>
            <a:endParaRPr lang="en-US" sz="2400" dirty="0">
              <a:solidFill>
                <a:schemeClr val="accent6"/>
              </a:solidFill>
              <a:latin typeface="Poppins"/>
            </a:endParaRPr>
          </a:p>
          <a:p>
            <a:pPr marL="0" indent="0"/>
            <a:endParaRPr lang="en-US" sz="2400" dirty="0">
              <a:solidFill>
                <a:schemeClr val="accent6"/>
              </a:solidFill>
              <a:latin typeface="Poppins"/>
            </a:endParaRPr>
          </a:p>
          <a:p>
            <a:pPr marL="0" indent="0"/>
            <a:r>
              <a:rPr lang="en-US" sz="2400" dirty="0">
                <a:solidFill>
                  <a:schemeClr val="accent6"/>
                </a:solidFill>
                <a:latin typeface="Poppins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FSA Knowledge Center</a:t>
            </a:r>
            <a:endParaRPr lang="en-US" sz="2400" dirty="0">
              <a:solidFill>
                <a:schemeClr val="accent6"/>
              </a:solidFill>
              <a:latin typeface="Poppins"/>
            </a:endParaRPr>
          </a:p>
          <a:p>
            <a:pPr marL="342900">
              <a:buSzPct val="100000"/>
              <a:buFont typeface="Wingdings" panose="05000000000000000000" pitchFamily="2" charset="2"/>
              <a:buChar char="v"/>
            </a:pPr>
            <a:r>
              <a:rPr lang="en-US" sz="1800" dirty="0">
                <a:solidFill>
                  <a:schemeClr val="accent6"/>
                </a:solidFill>
                <a:latin typeface="Poppins"/>
              </a:rPr>
              <a:t>FSA Handbooks, regulations, current notifications</a:t>
            </a:r>
          </a:p>
          <a:p>
            <a:pPr marL="342900">
              <a:buSzPct val="100000"/>
              <a:buFont typeface="Wingdings" panose="05000000000000000000" pitchFamily="2" charset="2"/>
              <a:buChar char="v"/>
            </a:pPr>
            <a:r>
              <a:rPr lang="en-US" sz="1800" dirty="0">
                <a:solidFill>
                  <a:schemeClr val="accent6"/>
                </a:solidFill>
                <a:latin typeface="Poppins"/>
              </a:rPr>
              <a:t>This site is your best friend!</a:t>
            </a:r>
          </a:p>
          <a:p>
            <a:pPr marL="0" indent="0"/>
            <a:r>
              <a:rPr lang="en-US" sz="2400" dirty="0">
                <a:solidFill>
                  <a:schemeClr val="accent6"/>
                </a:solidFill>
                <a:latin typeface="Poppins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YouTube – Federal Student Aid Channel</a:t>
            </a:r>
            <a:endParaRPr lang="en-US" sz="2400" dirty="0">
              <a:solidFill>
                <a:schemeClr val="accent6"/>
              </a:solidFill>
              <a:latin typeface="Poppins"/>
            </a:endParaRPr>
          </a:p>
          <a:p>
            <a:pPr marL="342900">
              <a:buSzPct val="100000"/>
              <a:buFont typeface="Wingdings" panose="05000000000000000000" pitchFamily="2" charset="2"/>
              <a:buChar char="v"/>
            </a:pPr>
            <a:r>
              <a:rPr lang="en-US" sz="1800" dirty="0">
                <a:solidFill>
                  <a:schemeClr val="accent6"/>
                </a:solidFill>
                <a:latin typeface="Poppins"/>
              </a:rPr>
              <a:t>Videos on a variety of topics including repayment</a:t>
            </a:r>
          </a:p>
          <a:p>
            <a:pPr lvl="8" indent="-457200">
              <a:buFont typeface="Courier New" panose="02070309020205020404" pitchFamily="49" charset="0"/>
              <a:buChar char="o"/>
            </a:pPr>
            <a:endParaRPr lang="en-US" dirty="0">
              <a:solidFill>
                <a:schemeClr val="accent6"/>
              </a:solidFill>
              <a:latin typeface="Poppins"/>
            </a:endParaRPr>
          </a:p>
        </p:txBody>
      </p:sp>
    </p:spTree>
    <p:extLst>
      <p:ext uri="{BB962C8B-B14F-4D97-AF65-F5344CB8AC3E}">
        <p14:creationId xmlns:p14="http://schemas.microsoft.com/office/powerpoint/2010/main" val="23188439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40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Loan Counseling and MPN</a:t>
            </a:r>
            <a:endParaRPr dirty="0"/>
          </a:p>
        </p:txBody>
      </p:sp>
      <p:sp>
        <p:nvSpPr>
          <p:cNvPr id="418" name="Google Shape;418;p40"/>
          <p:cNvSpPr txBox="1">
            <a:spLocks noGrp="1"/>
          </p:cNvSpPr>
          <p:nvPr>
            <p:ph type="body" idx="1"/>
          </p:nvPr>
        </p:nvSpPr>
        <p:spPr>
          <a:xfrm>
            <a:off x="616528" y="1228675"/>
            <a:ext cx="7917872" cy="2470489"/>
          </a:xfrm>
          <a:prstGeom prst="rect">
            <a:avLst/>
          </a:prstGeom>
        </p:spPr>
        <p:txBody>
          <a:bodyPr spcFirstLastPara="1" wrap="square" lIns="91425" tIns="91425" rIns="91425" bIns="91425" numCol="2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First-time student loan borrowers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First-time graduate PLUS borrowers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Formats: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In Person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Written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Online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A Binding Legal Agreement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Borrower’s Promise to Repay the Funds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Single or Multi-Year Options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Formats: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Online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Paper (fillable PDF)</a:t>
            </a:r>
          </a:p>
        </p:txBody>
      </p:sp>
      <p:sp>
        <p:nvSpPr>
          <p:cNvPr id="419" name="Google Shape;419;p40"/>
          <p:cNvSpPr/>
          <p:nvPr/>
        </p:nvSpPr>
        <p:spPr>
          <a:xfrm rot="9508767">
            <a:off x="7990045" y="449378"/>
            <a:ext cx="659152" cy="659152"/>
          </a:xfrm>
          <a:prstGeom prst="ellipse">
            <a:avLst/>
          </a:prstGeom>
          <a:solidFill>
            <a:srgbClr val="E48B7F">
              <a:alpha val="307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0" name="Google Shape;420;p40"/>
          <p:cNvSpPr/>
          <p:nvPr/>
        </p:nvSpPr>
        <p:spPr>
          <a:xfrm rot="9510599">
            <a:off x="7592129" y="1052884"/>
            <a:ext cx="297265" cy="297265"/>
          </a:xfrm>
          <a:prstGeom prst="ellipse">
            <a:avLst/>
          </a:prstGeom>
          <a:solidFill>
            <a:srgbClr val="E48B7F">
              <a:alpha val="307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B0F90D7-77F2-A164-DBF9-E470B912367E}"/>
              </a:ext>
            </a:extLst>
          </p:cNvPr>
          <p:cNvSpPr txBox="1"/>
          <p:nvPr/>
        </p:nvSpPr>
        <p:spPr>
          <a:xfrm>
            <a:off x="1420377" y="4789557"/>
            <a:ext cx="6303245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sz="1700" b="1" dirty="0">
                <a:solidFill>
                  <a:schemeClr val="dk1"/>
                </a:solidFill>
                <a:uFill>
                  <a:noFill/>
                </a:uFill>
                <a:latin typeface="PT Sans" panose="020B0503020203020204" pitchFamily="34" charset="0"/>
              </a:rPr>
              <a:t>Texas Association of Student Financial Aid Administrators</a:t>
            </a:r>
            <a:endParaRPr lang="en-US" sz="1700" dirty="0">
              <a:latin typeface="PT Sans" panose="020B0503020203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A8865F4-A258-476F-95BA-B0A73BF4BE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2935" y="3568121"/>
            <a:ext cx="5798127" cy="1130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327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1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1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1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1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1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1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1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1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1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418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18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18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418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18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18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418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18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418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2" name="Google Shape;442;p42"/>
          <p:cNvPicPr preferRelativeResize="0"/>
          <p:nvPr/>
        </p:nvPicPr>
        <p:blipFill rotWithShape="1">
          <a:blip r:embed="rId3">
            <a:alphaModFix/>
          </a:blip>
          <a:srcRect t="36405" b="2440"/>
          <a:stretch/>
        </p:blipFill>
        <p:spPr>
          <a:xfrm>
            <a:off x="4343400" y="0"/>
            <a:ext cx="5606800" cy="514350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43" name="Google Shape;443;p42"/>
          <p:cNvGrpSpPr/>
          <p:nvPr/>
        </p:nvGrpSpPr>
        <p:grpSpPr>
          <a:xfrm>
            <a:off x="1805498" y="-795078"/>
            <a:ext cx="8796619" cy="7699893"/>
            <a:chOff x="1805498" y="-795078"/>
            <a:chExt cx="8796619" cy="7699893"/>
          </a:xfrm>
        </p:grpSpPr>
        <p:sp>
          <p:nvSpPr>
            <p:cNvPr id="444" name="Google Shape;444;p42"/>
            <p:cNvSpPr/>
            <p:nvPr/>
          </p:nvSpPr>
          <p:spPr>
            <a:xfrm>
              <a:off x="4029075" y="0"/>
              <a:ext cx="4862525" cy="5334000"/>
            </a:xfrm>
            <a:custGeom>
              <a:avLst/>
              <a:gdLst/>
              <a:ahLst/>
              <a:cxnLst/>
              <a:rect l="l" t="t" r="r" b="b"/>
              <a:pathLst>
                <a:path w="194501" h="213360" extrusionOk="0">
                  <a:moveTo>
                    <a:pt x="3429" y="191"/>
                  </a:moveTo>
                  <a:lnTo>
                    <a:pt x="0" y="213360"/>
                  </a:lnTo>
                  <a:lnTo>
                    <a:pt x="5715" y="213360"/>
                  </a:lnTo>
                  <a:lnTo>
                    <a:pt x="19450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grpSp>
          <p:nvGrpSpPr>
            <p:cNvPr id="445" name="Google Shape;445;p42"/>
            <p:cNvGrpSpPr/>
            <p:nvPr/>
          </p:nvGrpSpPr>
          <p:grpSpPr>
            <a:xfrm rot="-2351318">
              <a:off x="1357795" y="2038354"/>
              <a:ext cx="9692026" cy="2033029"/>
              <a:chOff x="-291125" y="1936498"/>
              <a:chExt cx="9691650" cy="2032950"/>
            </a:xfrm>
          </p:grpSpPr>
          <p:sp>
            <p:nvSpPr>
              <p:cNvPr id="446" name="Google Shape;446;p42"/>
              <p:cNvSpPr/>
              <p:nvPr/>
            </p:nvSpPr>
            <p:spPr>
              <a:xfrm rot="4829342" flipH="1">
                <a:off x="4390878" y="-1996821"/>
                <a:ext cx="232394" cy="9690038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" name="Google Shape;447;p42"/>
              <p:cNvSpPr/>
              <p:nvPr/>
            </p:nvSpPr>
            <p:spPr>
              <a:xfrm rot="4829342" flipH="1">
                <a:off x="4486128" y="-1787271"/>
                <a:ext cx="232394" cy="9690038"/>
              </a:xfrm>
              <a:prstGeom prst="rect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48" name="Google Shape;448;p42"/>
          <p:cNvSpPr txBox="1">
            <a:spLocks noGrp="1"/>
          </p:cNvSpPr>
          <p:nvPr>
            <p:ph type="title"/>
          </p:nvPr>
        </p:nvSpPr>
        <p:spPr>
          <a:xfrm>
            <a:off x="1240629" y="415771"/>
            <a:ext cx="5576891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/>
              <a:t>Annual Student Loan Acknowledgement</a:t>
            </a:r>
            <a:endParaRPr sz="4000" dirty="0"/>
          </a:p>
        </p:txBody>
      </p:sp>
      <p:sp>
        <p:nvSpPr>
          <p:cNvPr id="449" name="Google Shape;449;p42"/>
          <p:cNvSpPr txBox="1">
            <a:spLocks noGrp="1"/>
          </p:cNvSpPr>
          <p:nvPr>
            <p:ph type="subTitle" idx="1"/>
          </p:nvPr>
        </p:nvSpPr>
        <p:spPr>
          <a:xfrm>
            <a:off x="96982" y="1673342"/>
            <a:ext cx="6007730" cy="211567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Separate from Entrance Loan Counseling and MPN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Helps students understand their current debt load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Not required, but a helpful tool</a:t>
            </a:r>
            <a:endParaRPr sz="1800" dirty="0"/>
          </a:p>
        </p:txBody>
      </p:sp>
      <p:sp>
        <p:nvSpPr>
          <p:cNvPr id="450" name="Google Shape;450;p42"/>
          <p:cNvSpPr/>
          <p:nvPr/>
        </p:nvSpPr>
        <p:spPr>
          <a:xfrm rot="9508767">
            <a:off x="6161245" y="449378"/>
            <a:ext cx="659152" cy="659152"/>
          </a:xfrm>
          <a:prstGeom prst="ellipse">
            <a:avLst/>
          </a:prstGeom>
          <a:solidFill>
            <a:srgbClr val="E48B7F">
              <a:alpha val="307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1" name="Google Shape;451;p42"/>
          <p:cNvSpPr/>
          <p:nvPr/>
        </p:nvSpPr>
        <p:spPr>
          <a:xfrm rot="9510599">
            <a:off x="5763329" y="1052884"/>
            <a:ext cx="297265" cy="297265"/>
          </a:xfrm>
          <a:prstGeom prst="ellipse">
            <a:avLst/>
          </a:prstGeom>
          <a:solidFill>
            <a:srgbClr val="E48B7F">
              <a:alpha val="307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2" name="Google Shape;452;p42"/>
          <p:cNvSpPr/>
          <p:nvPr/>
        </p:nvSpPr>
        <p:spPr>
          <a:xfrm rot="3204078">
            <a:off x="1937017" y="3920540"/>
            <a:ext cx="659167" cy="659167"/>
          </a:xfrm>
          <a:prstGeom prst="ellipse">
            <a:avLst/>
          </a:prstGeom>
          <a:solidFill>
            <a:srgbClr val="E48B7F">
              <a:alpha val="307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E4AE2C0-0564-DF5F-773C-8D8AC04CA3F1}"/>
              </a:ext>
            </a:extLst>
          </p:cNvPr>
          <p:cNvSpPr txBox="1"/>
          <p:nvPr/>
        </p:nvSpPr>
        <p:spPr>
          <a:xfrm>
            <a:off x="1396132" y="4790419"/>
            <a:ext cx="6351736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sz="1700" b="1" dirty="0">
                <a:solidFill>
                  <a:schemeClr val="dk1"/>
                </a:solidFill>
                <a:uFill>
                  <a:noFill/>
                </a:uFill>
                <a:latin typeface="PT Sans" panose="020B0503020203020204" pitchFamily="34" charset="0"/>
              </a:rPr>
              <a:t>Texas Association of Student Financial Aid Administrators</a:t>
            </a:r>
            <a:endParaRPr lang="en-US" sz="1700" dirty="0">
              <a:latin typeface="PT Sans" panose="020B0503020203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40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Subsidized vs. Unsubsidized Loan</a:t>
            </a:r>
            <a:endParaRPr dirty="0"/>
          </a:p>
        </p:txBody>
      </p:sp>
      <p:sp>
        <p:nvSpPr>
          <p:cNvPr id="418" name="Google Shape;418;p40"/>
          <p:cNvSpPr txBox="1">
            <a:spLocks noGrp="1"/>
          </p:cNvSpPr>
          <p:nvPr>
            <p:ph type="body" idx="1"/>
          </p:nvPr>
        </p:nvSpPr>
        <p:spPr>
          <a:xfrm>
            <a:off x="664734" y="1132766"/>
            <a:ext cx="4246702" cy="170156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/>
              <a:t>Direct Subsidized Loan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Need-based loan for undergraduates only.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Interest does not accrue: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Enrolled at least half-time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During 6-month grace period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During other times of deferment</a:t>
            </a:r>
            <a:endParaRPr dirty="0"/>
          </a:p>
        </p:txBody>
      </p:sp>
      <p:sp>
        <p:nvSpPr>
          <p:cNvPr id="419" name="Google Shape;419;p40"/>
          <p:cNvSpPr/>
          <p:nvPr/>
        </p:nvSpPr>
        <p:spPr>
          <a:xfrm rot="9508767">
            <a:off x="7990045" y="449378"/>
            <a:ext cx="659152" cy="659152"/>
          </a:xfrm>
          <a:prstGeom prst="ellipse">
            <a:avLst/>
          </a:prstGeom>
          <a:solidFill>
            <a:srgbClr val="E48B7F">
              <a:alpha val="307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0" name="Google Shape;420;p40"/>
          <p:cNvSpPr/>
          <p:nvPr/>
        </p:nvSpPr>
        <p:spPr>
          <a:xfrm rot="9510599">
            <a:off x="7592129" y="1052884"/>
            <a:ext cx="297265" cy="297265"/>
          </a:xfrm>
          <a:prstGeom prst="ellipse">
            <a:avLst/>
          </a:prstGeom>
          <a:solidFill>
            <a:srgbClr val="E48B7F">
              <a:alpha val="307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418;p40">
            <a:extLst>
              <a:ext uri="{FF2B5EF4-FFF2-40B4-BE49-F238E27FC236}">
                <a16:creationId xmlns:a16="http://schemas.microsoft.com/office/drawing/2014/main" id="{CEEEB178-1A89-4A8A-98D2-7EC065175E2D}"/>
              </a:ext>
            </a:extLst>
          </p:cNvPr>
          <p:cNvSpPr txBox="1">
            <a:spLocks/>
          </p:cNvSpPr>
          <p:nvPr/>
        </p:nvSpPr>
        <p:spPr>
          <a:xfrm>
            <a:off x="3975971" y="2782153"/>
            <a:ext cx="5057193" cy="1934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T Sans"/>
              <a:buAutoNum type="arabicPeriod"/>
              <a:defRPr sz="1200" b="0" i="0" u="none" strike="noStrike" cap="none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T Sans"/>
              <a:buAutoNum type="alphaLcPeriod"/>
              <a:defRPr sz="1400" b="0" i="0" u="none" strike="noStrike" cap="none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T Sans"/>
              <a:buAutoNum type="romanLcPeriod"/>
              <a:defRPr sz="1400" b="0" i="0" u="none" strike="noStrike" cap="none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T Sans"/>
              <a:buAutoNum type="arabicPeriod"/>
              <a:defRPr sz="1400" b="0" i="0" u="none" strike="noStrike" cap="none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T Sans"/>
              <a:buAutoNum type="alphaLcPeriod"/>
              <a:defRPr sz="1400" b="0" i="0" u="none" strike="noStrike" cap="none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T Sans"/>
              <a:buAutoNum type="romanLcPeriod"/>
              <a:defRPr sz="1400" b="0" i="0" u="none" strike="noStrike" cap="none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T Sans"/>
              <a:buAutoNum type="arabicPeriod"/>
              <a:defRPr sz="1400" b="0" i="0" u="none" strike="noStrike" cap="none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T Sans"/>
              <a:buAutoNum type="alphaLcPeriod"/>
              <a:defRPr sz="1400" b="0" i="0" u="none" strike="noStrike" cap="none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T Sans"/>
              <a:buAutoNum type="romanLcPeriod"/>
              <a:defRPr sz="1400" b="0" i="0" u="none" strike="noStrike" cap="none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pPr marL="0" indent="0">
              <a:buFont typeface="PT Sans"/>
              <a:buNone/>
            </a:pPr>
            <a:r>
              <a:rPr lang="en-US" sz="2000" dirty="0"/>
              <a:t>Direct Unsubsidized Loan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/>
              <a:t>Non-need-based loan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/>
              <a:t>Borrowers are undergrad, grad or professional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/>
              <a:t>Interest begins accruing when funds are disbursed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/>
              <a:t>Interest options: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Make interest payments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Allow interest capitalization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B0F90D7-77F2-A164-DBF9-E470B912367E}"/>
              </a:ext>
            </a:extLst>
          </p:cNvPr>
          <p:cNvSpPr txBox="1"/>
          <p:nvPr/>
        </p:nvSpPr>
        <p:spPr>
          <a:xfrm>
            <a:off x="1402879" y="4792046"/>
            <a:ext cx="6337882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sz="1700" b="1" dirty="0">
                <a:solidFill>
                  <a:schemeClr val="dk1"/>
                </a:solidFill>
                <a:uFill>
                  <a:noFill/>
                </a:uFill>
                <a:latin typeface="PT Sans" panose="020B0503020203020204" pitchFamily="34" charset="0"/>
              </a:rPr>
              <a:t>Texas Association of Student Financial Aid Administrators</a:t>
            </a:r>
            <a:endParaRPr lang="en-US" sz="1700" dirty="0">
              <a:latin typeface="PT Sans" panose="020B0503020203020204" pitchFamily="34" charset="0"/>
            </a:endParaRPr>
          </a:p>
        </p:txBody>
      </p:sp>
      <p:sp>
        <p:nvSpPr>
          <p:cNvPr id="9" name="Google Shape;419;p40">
            <a:extLst>
              <a:ext uri="{FF2B5EF4-FFF2-40B4-BE49-F238E27FC236}">
                <a16:creationId xmlns:a16="http://schemas.microsoft.com/office/drawing/2014/main" id="{943E7C50-B001-4E15-8D9E-0DB66A4AAAF9}"/>
              </a:ext>
            </a:extLst>
          </p:cNvPr>
          <p:cNvSpPr/>
          <p:nvPr/>
        </p:nvSpPr>
        <p:spPr>
          <a:xfrm rot="9508767">
            <a:off x="1855256" y="3310429"/>
            <a:ext cx="659152" cy="659152"/>
          </a:xfrm>
          <a:prstGeom prst="ellipse">
            <a:avLst/>
          </a:prstGeom>
          <a:solidFill>
            <a:srgbClr val="E48B7F">
              <a:alpha val="307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420;p40">
            <a:extLst>
              <a:ext uri="{FF2B5EF4-FFF2-40B4-BE49-F238E27FC236}">
                <a16:creationId xmlns:a16="http://schemas.microsoft.com/office/drawing/2014/main" id="{CA55694D-C11C-42C9-A0FF-451DAC8CB88A}"/>
              </a:ext>
            </a:extLst>
          </p:cNvPr>
          <p:cNvSpPr/>
          <p:nvPr/>
        </p:nvSpPr>
        <p:spPr>
          <a:xfrm rot="9510599">
            <a:off x="437810" y="3918871"/>
            <a:ext cx="297265" cy="297265"/>
          </a:xfrm>
          <a:prstGeom prst="ellipse">
            <a:avLst/>
          </a:prstGeom>
          <a:solidFill>
            <a:srgbClr val="E48B7F">
              <a:alpha val="307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420;p40">
            <a:extLst>
              <a:ext uri="{FF2B5EF4-FFF2-40B4-BE49-F238E27FC236}">
                <a16:creationId xmlns:a16="http://schemas.microsoft.com/office/drawing/2014/main" id="{E4471E2C-5479-4466-AED4-F5586ADC8017}"/>
              </a:ext>
            </a:extLst>
          </p:cNvPr>
          <p:cNvSpPr/>
          <p:nvPr/>
        </p:nvSpPr>
        <p:spPr>
          <a:xfrm rot="9510599">
            <a:off x="5580447" y="1707403"/>
            <a:ext cx="567853" cy="552285"/>
          </a:xfrm>
          <a:prstGeom prst="ellipse">
            <a:avLst/>
          </a:prstGeom>
          <a:solidFill>
            <a:srgbClr val="E48B7F">
              <a:alpha val="307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420;p40">
            <a:extLst>
              <a:ext uri="{FF2B5EF4-FFF2-40B4-BE49-F238E27FC236}">
                <a16:creationId xmlns:a16="http://schemas.microsoft.com/office/drawing/2014/main" id="{9B9DAD5E-45C8-453A-9B12-E65990935F9E}"/>
              </a:ext>
            </a:extLst>
          </p:cNvPr>
          <p:cNvSpPr/>
          <p:nvPr/>
        </p:nvSpPr>
        <p:spPr>
          <a:xfrm rot="9510599">
            <a:off x="6982529" y="2293916"/>
            <a:ext cx="297265" cy="297265"/>
          </a:xfrm>
          <a:prstGeom prst="ellipse">
            <a:avLst/>
          </a:prstGeom>
          <a:solidFill>
            <a:srgbClr val="E48B7F">
              <a:alpha val="307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17823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7" name="Google Shape;457;p43"/>
          <p:cNvPicPr preferRelativeResize="0"/>
          <p:nvPr/>
        </p:nvPicPr>
        <p:blipFill rotWithShape="1">
          <a:blip r:embed="rId3">
            <a:alphaModFix/>
          </a:blip>
          <a:srcRect l="52876" t="29143"/>
          <a:stretch/>
        </p:blipFill>
        <p:spPr>
          <a:xfrm>
            <a:off x="5286375" y="2"/>
            <a:ext cx="3876677" cy="3886122"/>
          </a:xfrm>
          <a:prstGeom prst="rect">
            <a:avLst/>
          </a:prstGeom>
          <a:noFill/>
          <a:ln>
            <a:noFill/>
          </a:ln>
        </p:spPr>
      </p:pic>
      <p:sp>
        <p:nvSpPr>
          <p:cNvPr id="464" name="Google Shape;464;p43"/>
          <p:cNvSpPr txBox="1">
            <a:spLocks noGrp="1"/>
          </p:cNvSpPr>
          <p:nvPr>
            <p:ph type="ctrTitle"/>
          </p:nvPr>
        </p:nvSpPr>
        <p:spPr>
          <a:xfrm>
            <a:off x="502482" y="694139"/>
            <a:ext cx="4477758" cy="580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/>
              <a:t>What They Have in Common</a:t>
            </a:r>
            <a:endParaRPr sz="2800" dirty="0"/>
          </a:p>
        </p:txBody>
      </p:sp>
      <p:sp>
        <p:nvSpPr>
          <p:cNvPr id="463" name="Google Shape;463;p43"/>
          <p:cNvSpPr txBox="1">
            <a:spLocks noGrp="1"/>
          </p:cNvSpPr>
          <p:nvPr>
            <p:ph type="subTitle" idx="1"/>
          </p:nvPr>
        </p:nvSpPr>
        <p:spPr>
          <a:xfrm>
            <a:off x="145472" y="1380222"/>
            <a:ext cx="4890655" cy="250719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Student must be enrolled at least half-time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Loan Fees: 1.057%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E68888"/>
                </a:solidFill>
              </a:rPr>
              <a:t>Reviewed annually October 1 for new loans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Fixed Interest Rate: 4.99% (as of July 2022)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E68888"/>
                </a:solidFill>
              </a:rPr>
              <a:t>Adjusted annually July 1 for new loans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New interest rates announced in May</a:t>
            </a:r>
          </a:p>
        </p:txBody>
      </p:sp>
      <p:sp>
        <p:nvSpPr>
          <p:cNvPr id="478" name="Google Shape;478;p43"/>
          <p:cNvSpPr/>
          <p:nvPr/>
        </p:nvSpPr>
        <p:spPr>
          <a:xfrm rot="9508767">
            <a:off x="6446995" y="1688928"/>
            <a:ext cx="659152" cy="659152"/>
          </a:xfrm>
          <a:prstGeom prst="ellipse">
            <a:avLst/>
          </a:prstGeom>
          <a:solidFill>
            <a:srgbClr val="E48B7F">
              <a:alpha val="307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9" name="Google Shape;479;p43"/>
          <p:cNvSpPr/>
          <p:nvPr/>
        </p:nvSpPr>
        <p:spPr>
          <a:xfrm rot="9510599">
            <a:off x="6049079" y="2292434"/>
            <a:ext cx="297265" cy="297265"/>
          </a:xfrm>
          <a:prstGeom prst="ellipse">
            <a:avLst/>
          </a:prstGeom>
          <a:solidFill>
            <a:srgbClr val="E48B7F">
              <a:alpha val="307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14748E2-6B37-1671-322F-3A5ACC0B2554}"/>
              </a:ext>
            </a:extLst>
          </p:cNvPr>
          <p:cNvSpPr txBox="1"/>
          <p:nvPr/>
        </p:nvSpPr>
        <p:spPr>
          <a:xfrm>
            <a:off x="1448086" y="4789555"/>
            <a:ext cx="6247827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sz="1700" b="1" dirty="0">
                <a:solidFill>
                  <a:schemeClr val="dk1"/>
                </a:solidFill>
                <a:uFill>
                  <a:noFill/>
                </a:uFill>
                <a:latin typeface="PT Sans" panose="020B0503020203020204" pitchFamily="34" charset="0"/>
              </a:rPr>
              <a:t>Texas Association of Student Financial Aid Administrators</a:t>
            </a:r>
            <a:endParaRPr lang="en-US" sz="1700" dirty="0">
              <a:latin typeface="PT Sans" panose="020B0503020203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B33AF90-E3FF-4774-9B76-ED7F962A1F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2496" y="3674406"/>
            <a:ext cx="4779532" cy="9317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3" name="Google Shape;493;p45"/>
          <p:cNvPicPr preferRelativeResize="0"/>
          <p:nvPr/>
        </p:nvPicPr>
        <p:blipFill rotWithShape="1">
          <a:blip r:embed="rId3">
            <a:alphaModFix/>
          </a:blip>
          <a:srcRect l="-1410" t="39820" r="4773" b="21124"/>
          <a:stretch/>
        </p:blipFill>
        <p:spPr>
          <a:xfrm rot="-5400000">
            <a:off x="-1113624" y="1019974"/>
            <a:ext cx="5229226" cy="317022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94" name="Google Shape;494;p45"/>
          <p:cNvGrpSpPr/>
          <p:nvPr/>
        </p:nvGrpSpPr>
        <p:grpSpPr>
          <a:xfrm>
            <a:off x="1279989" y="-387487"/>
            <a:ext cx="3320586" cy="5999787"/>
            <a:chOff x="1279989" y="-387487"/>
            <a:chExt cx="3320586" cy="5999787"/>
          </a:xfrm>
        </p:grpSpPr>
        <p:sp>
          <p:nvSpPr>
            <p:cNvPr id="495" name="Google Shape;495;p45"/>
            <p:cNvSpPr/>
            <p:nvPr/>
          </p:nvSpPr>
          <p:spPr>
            <a:xfrm>
              <a:off x="1571625" y="-28575"/>
              <a:ext cx="3028950" cy="5181600"/>
            </a:xfrm>
            <a:custGeom>
              <a:avLst/>
              <a:gdLst/>
              <a:ahLst/>
              <a:cxnLst/>
              <a:rect l="l" t="t" r="r" b="b"/>
              <a:pathLst>
                <a:path w="121158" h="207264" extrusionOk="0">
                  <a:moveTo>
                    <a:pt x="0" y="0"/>
                  </a:moveTo>
                  <a:lnTo>
                    <a:pt x="63246" y="207264"/>
                  </a:lnTo>
                  <a:lnTo>
                    <a:pt x="121158" y="206883"/>
                  </a:lnTo>
                  <a:lnTo>
                    <a:pt x="121158" y="38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grpSp>
          <p:nvGrpSpPr>
            <p:cNvPr id="496" name="Google Shape;496;p45"/>
            <p:cNvGrpSpPr/>
            <p:nvPr/>
          </p:nvGrpSpPr>
          <p:grpSpPr>
            <a:xfrm rot="5132446">
              <a:off x="-567621" y="1744701"/>
              <a:ext cx="5882770" cy="1735410"/>
              <a:chOff x="2431403" y="1790093"/>
              <a:chExt cx="7791899" cy="1735197"/>
            </a:xfrm>
          </p:grpSpPr>
          <p:sp>
            <p:nvSpPr>
              <p:cNvPr id="497" name="Google Shape;497;p45"/>
              <p:cNvSpPr/>
              <p:nvPr/>
            </p:nvSpPr>
            <p:spPr>
              <a:xfrm rot="4829342" flipH="1">
                <a:off x="6191055" y="-1362025"/>
                <a:ext cx="232394" cy="7819835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8" name="Google Shape;498;p45"/>
              <p:cNvSpPr/>
              <p:nvPr/>
            </p:nvSpPr>
            <p:spPr>
              <a:xfrm rot="4829342" flipH="1">
                <a:off x="6229754" y="-1144431"/>
                <a:ext cx="232394" cy="7822942"/>
              </a:xfrm>
              <a:prstGeom prst="rect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00" name="Google Shape;500;p45"/>
          <p:cNvSpPr txBox="1">
            <a:spLocks noGrp="1"/>
          </p:cNvSpPr>
          <p:nvPr>
            <p:ph type="title"/>
          </p:nvPr>
        </p:nvSpPr>
        <p:spPr>
          <a:xfrm>
            <a:off x="2052695" y="474955"/>
            <a:ext cx="6150409" cy="143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Subsidized Usage Limit Applies (SULA)</a:t>
            </a:r>
            <a:endParaRPr dirty="0"/>
          </a:p>
        </p:txBody>
      </p:sp>
      <p:sp>
        <p:nvSpPr>
          <p:cNvPr id="501" name="Google Shape;501;p45"/>
          <p:cNvSpPr txBox="1">
            <a:spLocks noGrp="1"/>
          </p:cNvSpPr>
          <p:nvPr>
            <p:ph type="subTitle" idx="1"/>
          </p:nvPr>
        </p:nvSpPr>
        <p:spPr>
          <a:xfrm>
            <a:off x="2855617" y="2052967"/>
            <a:ext cx="6150409" cy="275869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lvl="0" indent="-285750" algn="l" rtl="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Repealed</a:t>
            </a:r>
          </a:p>
          <a:p>
            <a:pPr marL="742950" lvl="1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Effective for all Direct Loans first disbursed after July 1, 2021</a:t>
            </a:r>
          </a:p>
          <a:p>
            <a:pPr marL="742950" lvl="1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Not limited to new borrowers</a:t>
            </a:r>
          </a:p>
          <a:p>
            <a:pPr marL="742950" lvl="1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Loan Specific</a:t>
            </a:r>
          </a:p>
          <a:p>
            <a:pPr marL="285750" lvl="0" indent="-285750" algn="l" rtl="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Still Applies to Direct Subsidized Loans first disbursed before July 1, 2021</a:t>
            </a:r>
          </a:p>
          <a:p>
            <a:pPr marL="742950" lvl="1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US Dept of Ed will retroactively restore subsidy and remove accrued interest.</a:t>
            </a:r>
          </a:p>
          <a:p>
            <a:pPr marL="457200" lvl="1" indent="0" algn="r">
              <a:spcAft>
                <a:spcPts val="600"/>
              </a:spcAft>
            </a:pPr>
            <a:r>
              <a:rPr lang="en-US" dirty="0"/>
              <a:t>Posted July 11, 2021</a:t>
            </a:r>
          </a:p>
          <a:p>
            <a:pPr marL="285750" lvl="0" indent="-285750" algn="l" rtl="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endParaRPr dirty="0"/>
          </a:p>
        </p:txBody>
      </p:sp>
      <p:sp>
        <p:nvSpPr>
          <p:cNvPr id="502" name="Google Shape;502;p45"/>
          <p:cNvSpPr/>
          <p:nvPr/>
        </p:nvSpPr>
        <p:spPr>
          <a:xfrm>
            <a:off x="713235" y="905047"/>
            <a:ext cx="542100" cy="542100"/>
          </a:xfrm>
          <a:prstGeom prst="ellipse">
            <a:avLst/>
          </a:prstGeom>
          <a:solidFill>
            <a:srgbClr val="E48B7F">
              <a:alpha val="307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3" name="Google Shape;503;p45"/>
          <p:cNvSpPr/>
          <p:nvPr/>
        </p:nvSpPr>
        <p:spPr>
          <a:xfrm rot="2882628">
            <a:off x="2390926" y="467706"/>
            <a:ext cx="659176" cy="659176"/>
          </a:xfrm>
          <a:prstGeom prst="ellipse">
            <a:avLst/>
          </a:prstGeom>
          <a:solidFill>
            <a:srgbClr val="E48B7F">
              <a:alpha val="307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4" name="Google Shape;504;p45"/>
          <p:cNvSpPr/>
          <p:nvPr/>
        </p:nvSpPr>
        <p:spPr>
          <a:xfrm rot="2881541">
            <a:off x="3169917" y="1043706"/>
            <a:ext cx="297399" cy="297399"/>
          </a:xfrm>
          <a:prstGeom prst="ellipse">
            <a:avLst/>
          </a:prstGeom>
          <a:solidFill>
            <a:srgbClr val="E48B7F">
              <a:alpha val="307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72076D5-15D7-1087-7D0A-3CEB60382982}"/>
              </a:ext>
            </a:extLst>
          </p:cNvPr>
          <p:cNvSpPr txBox="1"/>
          <p:nvPr/>
        </p:nvSpPr>
        <p:spPr>
          <a:xfrm>
            <a:off x="1448952" y="4785255"/>
            <a:ext cx="6303245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sz="1700" b="1" dirty="0">
                <a:solidFill>
                  <a:schemeClr val="dk1"/>
                </a:solidFill>
                <a:uFill>
                  <a:noFill/>
                </a:uFill>
                <a:latin typeface="PT Sans" panose="020B0503020203020204" pitchFamily="34" charset="0"/>
              </a:rPr>
              <a:t>Texas Association of Student Financial Aid Administrators</a:t>
            </a:r>
            <a:endParaRPr lang="en-US" sz="1700" dirty="0">
              <a:latin typeface="PT Sans" panose="020B0503020203020204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419;p40">
            <a:extLst>
              <a:ext uri="{FF2B5EF4-FFF2-40B4-BE49-F238E27FC236}">
                <a16:creationId xmlns:a16="http://schemas.microsoft.com/office/drawing/2014/main" id="{E8AF7BD0-858D-43A5-9097-D3E28FB88BAB}"/>
              </a:ext>
            </a:extLst>
          </p:cNvPr>
          <p:cNvSpPr/>
          <p:nvPr/>
        </p:nvSpPr>
        <p:spPr>
          <a:xfrm rot="10800000">
            <a:off x="6563619" y="1300025"/>
            <a:ext cx="1432798" cy="1376730"/>
          </a:xfrm>
          <a:prstGeom prst="ellipse">
            <a:avLst/>
          </a:prstGeom>
          <a:solidFill>
            <a:srgbClr val="E48B7F">
              <a:alpha val="307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p40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Direct Graduate PLUS Loan</a:t>
            </a:r>
            <a:endParaRPr dirty="0"/>
          </a:p>
        </p:txBody>
      </p:sp>
      <p:sp>
        <p:nvSpPr>
          <p:cNvPr id="418" name="Google Shape;418;p40"/>
          <p:cNvSpPr txBox="1">
            <a:spLocks noGrp="1"/>
          </p:cNvSpPr>
          <p:nvPr>
            <p:ph type="body" idx="1"/>
          </p:nvPr>
        </p:nvSpPr>
        <p:spPr>
          <a:xfrm>
            <a:off x="6618321" y="1485935"/>
            <a:ext cx="1323393" cy="100211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/>
              <a:t>Credit Check Required</a:t>
            </a:r>
            <a:endParaRPr sz="1800" dirty="0"/>
          </a:p>
        </p:txBody>
      </p:sp>
      <p:sp>
        <p:nvSpPr>
          <p:cNvPr id="419" name="Google Shape;419;p40"/>
          <p:cNvSpPr/>
          <p:nvPr/>
        </p:nvSpPr>
        <p:spPr>
          <a:xfrm rot="9508767">
            <a:off x="7990045" y="449378"/>
            <a:ext cx="659152" cy="659152"/>
          </a:xfrm>
          <a:prstGeom prst="ellipse">
            <a:avLst/>
          </a:prstGeom>
          <a:solidFill>
            <a:srgbClr val="E48B7F">
              <a:alpha val="307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0" name="Google Shape;420;p40"/>
          <p:cNvSpPr/>
          <p:nvPr/>
        </p:nvSpPr>
        <p:spPr>
          <a:xfrm rot="9510599">
            <a:off x="8686638" y="3870368"/>
            <a:ext cx="297265" cy="297265"/>
          </a:xfrm>
          <a:prstGeom prst="ellipse">
            <a:avLst/>
          </a:prstGeom>
          <a:solidFill>
            <a:srgbClr val="E48B7F">
              <a:alpha val="307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B0F90D7-77F2-A164-DBF9-E470B912367E}"/>
              </a:ext>
            </a:extLst>
          </p:cNvPr>
          <p:cNvSpPr txBox="1"/>
          <p:nvPr/>
        </p:nvSpPr>
        <p:spPr>
          <a:xfrm>
            <a:off x="1194408" y="4789557"/>
            <a:ext cx="639330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sz="1700" b="1" dirty="0">
                <a:solidFill>
                  <a:schemeClr val="dk1"/>
                </a:solidFill>
                <a:uFill>
                  <a:noFill/>
                </a:uFill>
                <a:latin typeface="PT Sans" panose="020B0503020203020204" pitchFamily="34" charset="0"/>
              </a:rPr>
              <a:t>Texas Association of Student Financial Aid Administrators</a:t>
            </a:r>
            <a:endParaRPr lang="en-US" sz="1700" dirty="0">
              <a:latin typeface="PT Sans" panose="020B0503020203020204" pitchFamily="34" charset="0"/>
            </a:endParaRPr>
          </a:p>
        </p:txBody>
      </p:sp>
      <p:sp>
        <p:nvSpPr>
          <p:cNvPr id="7" name="Google Shape;419;p40">
            <a:extLst>
              <a:ext uri="{FF2B5EF4-FFF2-40B4-BE49-F238E27FC236}">
                <a16:creationId xmlns:a16="http://schemas.microsoft.com/office/drawing/2014/main" id="{51ED3F54-2750-4A60-8CAC-FE34EA1B4581}"/>
              </a:ext>
            </a:extLst>
          </p:cNvPr>
          <p:cNvSpPr/>
          <p:nvPr/>
        </p:nvSpPr>
        <p:spPr>
          <a:xfrm rot="10800000">
            <a:off x="1295966" y="1344854"/>
            <a:ext cx="1432798" cy="1376730"/>
          </a:xfrm>
          <a:prstGeom prst="ellipse">
            <a:avLst/>
          </a:prstGeom>
          <a:solidFill>
            <a:srgbClr val="E48B7F">
              <a:alpha val="307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" name="Google Shape;419;p40">
            <a:extLst>
              <a:ext uri="{FF2B5EF4-FFF2-40B4-BE49-F238E27FC236}">
                <a16:creationId xmlns:a16="http://schemas.microsoft.com/office/drawing/2014/main" id="{4B250492-1C89-4F73-B7EE-C51DE2023254}"/>
              </a:ext>
            </a:extLst>
          </p:cNvPr>
          <p:cNvSpPr/>
          <p:nvPr/>
        </p:nvSpPr>
        <p:spPr>
          <a:xfrm rot="10800000">
            <a:off x="3058038" y="1344854"/>
            <a:ext cx="1432798" cy="1376730"/>
          </a:xfrm>
          <a:prstGeom prst="ellipse">
            <a:avLst/>
          </a:prstGeom>
          <a:solidFill>
            <a:srgbClr val="E48B7F">
              <a:alpha val="307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419;p40">
            <a:extLst>
              <a:ext uri="{FF2B5EF4-FFF2-40B4-BE49-F238E27FC236}">
                <a16:creationId xmlns:a16="http://schemas.microsoft.com/office/drawing/2014/main" id="{6D071738-1C7B-490B-B2B1-E9DCB4C4BE8F}"/>
              </a:ext>
            </a:extLst>
          </p:cNvPr>
          <p:cNvSpPr/>
          <p:nvPr/>
        </p:nvSpPr>
        <p:spPr>
          <a:xfrm rot="10800000">
            <a:off x="4790980" y="1344854"/>
            <a:ext cx="1432798" cy="1376730"/>
          </a:xfrm>
          <a:prstGeom prst="ellipse">
            <a:avLst/>
          </a:prstGeom>
          <a:solidFill>
            <a:srgbClr val="E48B7F">
              <a:alpha val="307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419;p40">
            <a:extLst>
              <a:ext uri="{FF2B5EF4-FFF2-40B4-BE49-F238E27FC236}">
                <a16:creationId xmlns:a16="http://schemas.microsoft.com/office/drawing/2014/main" id="{7260398C-CC45-4AB3-9848-B6C52A0A7E28}"/>
              </a:ext>
            </a:extLst>
          </p:cNvPr>
          <p:cNvSpPr/>
          <p:nvPr/>
        </p:nvSpPr>
        <p:spPr>
          <a:xfrm rot="10800000">
            <a:off x="2169313" y="2832179"/>
            <a:ext cx="1432798" cy="1376730"/>
          </a:xfrm>
          <a:prstGeom prst="ellipse">
            <a:avLst/>
          </a:prstGeom>
          <a:solidFill>
            <a:srgbClr val="E48B7F">
              <a:alpha val="307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419;p40">
            <a:extLst>
              <a:ext uri="{FF2B5EF4-FFF2-40B4-BE49-F238E27FC236}">
                <a16:creationId xmlns:a16="http://schemas.microsoft.com/office/drawing/2014/main" id="{8ED827F2-664A-4FBA-96AB-CB55AB160366}"/>
              </a:ext>
            </a:extLst>
          </p:cNvPr>
          <p:cNvSpPr/>
          <p:nvPr/>
        </p:nvSpPr>
        <p:spPr>
          <a:xfrm rot="10800000">
            <a:off x="3939471" y="2832179"/>
            <a:ext cx="1432798" cy="1376730"/>
          </a:xfrm>
          <a:prstGeom prst="ellipse">
            <a:avLst/>
          </a:prstGeom>
          <a:solidFill>
            <a:srgbClr val="E48B7F">
              <a:alpha val="307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419;p40">
            <a:extLst>
              <a:ext uri="{FF2B5EF4-FFF2-40B4-BE49-F238E27FC236}">
                <a16:creationId xmlns:a16="http://schemas.microsoft.com/office/drawing/2014/main" id="{746FE613-66CF-4ECA-87F1-2795EEA31E07}"/>
              </a:ext>
            </a:extLst>
          </p:cNvPr>
          <p:cNvSpPr/>
          <p:nvPr/>
        </p:nvSpPr>
        <p:spPr>
          <a:xfrm rot="10800000">
            <a:off x="5710173" y="2832179"/>
            <a:ext cx="1432798" cy="1376730"/>
          </a:xfrm>
          <a:prstGeom prst="ellipse">
            <a:avLst/>
          </a:prstGeom>
          <a:solidFill>
            <a:srgbClr val="E48B7F">
              <a:alpha val="307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418;p40">
            <a:extLst>
              <a:ext uri="{FF2B5EF4-FFF2-40B4-BE49-F238E27FC236}">
                <a16:creationId xmlns:a16="http://schemas.microsoft.com/office/drawing/2014/main" id="{273D0AD6-A29D-4241-A778-FB4B37684F20}"/>
              </a:ext>
            </a:extLst>
          </p:cNvPr>
          <p:cNvSpPr txBox="1">
            <a:spLocks/>
          </p:cNvSpPr>
          <p:nvPr/>
        </p:nvSpPr>
        <p:spPr>
          <a:xfrm>
            <a:off x="5764874" y="3145266"/>
            <a:ext cx="1323393" cy="750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T Sans"/>
              <a:buAutoNum type="arabicPeriod"/>
              <a:defRPr sz="1200" b="0" i="0" u="none" strike="noStrike" cap="none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T Sans"/>
              <a:buAutoNum type="alphaLcPeriod"/>
              <a:defRPr sz="1400" b="0" i="0" u="none" strike="noStrike" cap="none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T Sans"/>
              <a:buAutoNum type="romanLcPeriod"/>
              <a:defRPr sz="1400" b="0" i="0" u="none" strike="noStrike" cap="none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T Sans"/>
              <a:buAutoNum type="arabicPeriod"/>
              <a:defRPr sz="1400" b="0" i="0" u="none" strike="noStrike" cap="none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T Sans"/>
              <a:buAutoNum type="alphaLcPeriod"/>
              <a:defRPr sz="1400" b="0" i="0" u="none" strike="noStrike" cap="none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T Sans"/>
              <a:buAutoNum type="romanLcPeriod"/>
              <a:defRPr sz="1400" b="0" i="0" u="none" strike="noStrike" cap="none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T Sans"/>
              <a:buAutoNum type="arabicPeriod"/>
              <a:defRPr sz="1400" b="0" i="0" u="none" strike="noStrike" cap="none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T Sans"/>
              <a:buAutoNum type="alphaLcPeriod"/>
              <a:defRPr sz="1400" b="0" i="0" u="none" strike="noStrike" cap="none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T Sans"/>
              <a:buAutoNum type="romanLcPeriod"/>
              <a:defRPr sz="1400" b="0" i="0" u="none" strike="noStrike" cap="none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pPr marL="0" indent="0" algn="ctr">
              <a:buFont typeface="PT Sans"/>
              <a:buNone/>
            </a:pPr>
            <a:r>
              <a:rPr lang="en-US" sz="1800" dirty="0"/>
              <a:t>Payments</a:t>
            </a:r>
          </a:p>
          <a:p>
            <a:pPr marL="0" indent="0" algn="ctr">
              <a:buFont typeface="PT Sans"/>
              <a:buNone/>
            </a:pPr>
            <a:r>
              <a:rPr lang="en-US" sz="1800" dirty="0"/>
              <a:t>Deferred</a:t>
            </a:r>
          </a:p>
        </p:txBody>
      </p:sp>
      <p:sp>
        <p:nvSpPr>
          <p:cNvPr id="15" name="Google Shape;418;p40">
            <a:extLst>
              <a:ext uri="{FF2B5EF4-FFF2-40B4-BE49-F238E27FC236}">
                <a16:creationId xmlns:a16="http://schemas.microsoft.com/office/drawing/2014/main" id="{D236F0B2-4CF2-49BC-8A98-7386668BDE33}"/>
              </a:ext>
            </a:extLst>
          </p:cNvPr>
          <p:cNvSpPr txBox="1">
            <a:spLocks/>
          </p:cNvSpPr>
          <p:nvPr/>
        </p:nvSpPr>
        <p:spPr>
          <a:xfrm>
            <a:off x="4016936" y="2863896"/>
            <a:ext cx="1323393" cy="13530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T Sans"/>
              <a:buAutoNum type="arabicPeriod"/>
              <a:defRPr sz="1200" b="0" i="0" u="none" strike="noStrike" cap="none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T Sans"/>
              <a:buAutoNum type="alphaLcPeriod"/>
              <a:defRPr sz="1400" b="0" i="0" u="none" strike="noStrike" cap="none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T Sans"/>
              <a:buAutoNum type="romanLcPeriod"/>
              <a:defRPr sz="1400" b="0" i="0" u="none" strike="noStrike" cap="none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T Sans"/>
              <a:buAutoNum type="arabicPeriod"/>
              <a:defRPr sz="1400" b="0" i="0" u="none" strike="noStrike" cap="none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T Sans"/>
              <a:buAutoNum type="alphaLcPeriod"/>
              <a:defRPr sz="1400" b="0" i="0" u="none" strike="noStrike" cap="none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T Sans"/>
              <a:buAutoNum type="romanLcPeriod"/>
              <a:defRPr sz="1400" b="0" i="0" u="none" strike="noStrike" cap="none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T Sans"/>
              <a:buAutoNum type="arabicPeriod"/>
              <a:defRPr sz="1400" b="0" i="0" u="none" strike="noStrike" cap="none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T Sans"/>
              <a:buAutoNum type="alphaLcPeriod"/>
              <a:defRPr sz="1400" b="0" i="0" u="none" strike="noStrike" cap="none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T Sans"/>
              <a:buAutoNum type="romanLcPeriod"/>
              <a:defRPr sz="1400" b="0" i="0" u="none" strike="noStrike" cap="none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pPr marL="0" indent="0" algn="ctr">
              <a:buFont typeface="PT Sans"/>
              <a:buNone/>
            </a:pPr>
            <a:r>
              <a:rPr lang="en-US" sz="1800" dirty="0"/>
              <a:t>Fixed Interest Rate: 7.54%</a:t>
            </a:r>
          </a:p>
        </p:txBody>
      </p:sp>
      <p:sp>
        <p:nvSpPr>
          <p:cNvPr id="16" name="Google Shape;418;p40">
            <a:extLst>
              <a:ext uri="{FF2B5EF4-FFF2-40B4-BE49-F238E27FC236}">
                <a16:creationId xmlns:a16="http://schemas.microsoft.com/office/drawing/2014/main" id="{DBE7F668-7174-428F-B636-1608C5B18005}"/>
              </a:ext>
            </a:extLst>
          </p:cNvPr>
          <p:cNvSpPr txBox="1">
            <a:spLocks/>
          </p:cNvSpPr>
          <p:nvPr/>
        </p:nvSpPr>
        <p:spPr>
          <a:xfrm>
            <a:off x="2240550" y="3145266"/>
            <a:ext cx="1323393" cy="750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T Sans"/>
              <a:buAutoNum type="arabicPeriod"/>
              <a:defRPr sz="1200" b="0" i="0" u="none" strike="noStrike" cap="none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T Sans"/>
              <a:buAutoNum type="alphaLcPeriod"/>
              <a:defRPr sz="1400" b="0" i="0" u="none" strike="noStrike" cap="none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T Sans"/>
              <a:buAutoNum type="romanLcPeriod"/>
              <a:defRPr sz="1400" b="0" i="0" u="none" strike="noStrike" cap="none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T Sans"/>
              <a:buAutoNum type="arabicPeriod"/>
              <a:defRPr sz="1400" b="0" i="0" u="none" strike="noStrike" cap="none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T Sans"/>
              <a:buAutoNum type="alphaLcPeriod"/>
              <a:defRPr sz="1400" b="0" i="0" u="none" strike="noStrike" cap="none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T Sans"/>
              <a:buAutoNum type="romanLcPeriod"/>
              <a:defRPr sz="1400" b="0" i="0" u="none" strike="noStrike" cap="none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T Sans"/>
              <a:buAutoNum type="arabicPeriod"/>
              <a:defRPr sz="1400" b="0" i="0" u="none" strike="noStrike" cap="none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T Sans"/>
              <a:buAutoNum type="alphaLcPeriod"/>
              <a:defRPr sz="1400" b="0" i="0" u="none" strike="noStrike" cap="none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T Sans"/>
              <a:buAutoNum type="romanLcPeriod"/>
              <a:defRPr sz="1400" b="0" i="0" u="none" strike="noStrike" cap="none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pPr marL="0" indent="0" algn="ctr">
              <a:buFont typeface="PT Sans"/>
              <a:buNone/>
            </a:pPr>
            <a:r>
              <a:rPr lang="en-US" sz="1800" dirty="0"/>
              <a:t>Loan Fee:</a:t>
            </a:r>
          </a:p>
          <a:p>
            <a:pPr marL="0" indent="0" algn="ctr">
              <a:buFont typeface="PT Sans"/>
              <a:buNone/>
            </a:pPr>
            <a:r>
              <a:rPr lang="en-US" sz="1800" dirty="0"/>
              <a:t>4.228%</a:t>
            </a:r>
          </a:p>
        </p:txBody>
      </p:sp>
      <p:sp>
        <p:nvSpPr>
          <p:cNvPr id="17" name="Google Shape;418;p40">
            <a:extLst>
              <a:ext uri="{FF2B5EF4-FFF2-40B4-BE49-F238E27FC236}">
                <a16:creationId xmlns:a16="http://schemas.microsoft.com/office/drawing/2014/main" id="{F17B9EFC-25B2-4444-BFBB-5ACCF3D712DB}"/>
              </a:ext>
            </a:extLst>
          </p:cNvPr>
          <p:cNvSpPr txBox="1">
            <a:spLocks/>
          </p:cNvSpPr>
          <p:nvPr/>
        </p:nvSpPr>
        <p:spPr>
          <a:xfrm>
            <a:off x="3041231" y="1548084"/>
            <a:ext cx="1466410" cy="9702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T Sans"/>
              <a:buAutoNum type="arabicPeriod"/>
              <a:defRPr sz="1200" b="0" i="0" u="none" strike="noStrike" cap="none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T Sans"/>
              <a:buAutoNum type="alphaLcPeriod"/>
              <a:defRPr sz="1400" b="0" i="0" u="none" strike="noStrike" cap="none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T Sans"/>
              <a:buAutoNum type="romanLcPeriod"/>
              <a:defRPr sz="1400" b="0" i="0" u="none" strike="noStrike" cap="none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T Sans"/>
              <a:buAutoNum type="arabicPeriod"/>
              <a:defRPr sz="1400" b="0" i="0" u="none" strike="noStrike" cap="none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T Sans"/>
              <a:buAutoNum type="alphaLcPeriod"/>
              <a:defRPr sz="1400" b="0" i="0" u="none" strike="noStrike" cap="none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T Sans"/>
              <a:buAutoNum type="romanLcPeriod"/>
              <a:defRPr sz="1400" b="0" i="0" u="none" strike="noStrike" cap="none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T Sans"/>
              <a:buAutoNum type="arabicPeriod"/>
              <a:defRPr sz="1400" b="0" i="0" u="none" strike="noStrike" cap="none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T Sans"/>
              <a:buAutoNum type="alphaLcPeriod"/>
              <a:defRPr sz="1400" b="0" i="0" u="none" strike="noStrike" cap="none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T Sans"/>
              <a:buAutoNum type="romanLcPeriod"/>
              <a:defRPr sz="1400" b="0" i="0" u="none" strike="noStrike" cap="none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pPr marL="0" indent="0" algn="ctr">
              <a:buFont typeface="PT Sans"/>
              <a:buNone/>
            </a:pPr>
            <a:r>
              <a:rPr lang="en-US" sz="1800" dirty="0"/>
              <a:t>Graduate or Professional Student</a:t>
            </a:r>
          </a:p>
        </p:txBody>
      </p:sp>
      <p:sp>
        <p:nvSpPr>
          <p:cNvPr id="18" name="Google Shape;418;p40">
            <a:extLst>
              <a:ext uri="{FF2B5EF4-FFF2-40B4-BE49-F238E27FC236}">
                <a16:creationId xmlns:a16="http://schemas.microsoft.com/office/drawing/2014/main" id="{BE3CF646-E362-4F17-9291-9B3F569A3DAC}"/>
              </a:ext>
            </a:extLst>
          </p:cNvPr>
          <p:cNvSpPr txBox="1">
            <a:spLocks/>
          </p:cNvSpPr>
          <p:nvPr/>
        </p:nvSpPr>
        <p:spPr>
          <a:xfrm>
            <a:off x="4857145" y="1540341"/>
            <a:ext cx="1323393" cy="9954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T Sans"/>
              <a:buAutoNum type="arabicPeriod"/>
              <a:defRPr sz="1200" b="0" i="0" u="none" strike="noStrike" cap="none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T Sans"/>
              <a:buAutoNum type="alphaLcPeriod"/>
              <a:defRPr sz="1400" b="0" i="0" u="none" strike="noStrike" cap="none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T Sans"/>
              <a:buAutoNum type="romanLcPeriod"/>
              <a:defRPr sz="1400" b="0" i="0" u="none" strike="noStrike" cap="none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T Sans"/>
              <a:buAutoNum type="arabicPeriod"/>
              <a:defRPr sz="1400" b="0" i="0" u="none" strike="noStrike" cap="none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T Sans"/>
              <a:buAutoNum type="alphaLcPeriod"/>
              <a:defRPr sz="1400" b="0" i="0" u="none" strike="noStrike" cap="none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T Sans"/>
              <a:buAutoNum type="romanLcPeriod"/>
              <a:defRPr sz="1400" b="0" i="0" u="none" strike="noStrike" cap="none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T Sans"/>
              <a:buAutoNum type="arabicPeriod"/>
              <a:defRPr sz="1400" b="0" i="0" u="none" strike="noStrike" cap="none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T Sans"/>
              <a:buAutoNum type="alphaLcPeriod"/>
              <a:defRPr sz="1400" b="0" i="0" u="none" strike="noStrike" cap="none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T Sans"/>
              <a:buAutoNum type="romanLcPeriod"/>
              <a:defRPr sz="1400" b="0" i="0" u="none" strike="noStrike" cap="none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pPr marL="0" indent="0" algn="ctr">
              <a:buFont typeface="PT Sans"/>
              <a:buNone/>
            </a:pPr>
            <a:r>
              <a:rPr lang="en-US" sz="1800" dirty="0"/>
              <a:t>Enrolled at least </a:t>
            </a:r>
          </a:p>
          <a:p>
            <a:pPr marL="0" indent="0" algn="ctr">
              <a:buFont typeface="PT Sans"/>
              <a:buNone/>
            </a:pPr>
            <a:r>
              <a:rPr lang="en-US" sz="1800" dirty="0"/>
              <a:t>half-time</a:t>
            </a:r>
          </a:p>
        </p:txBody>
      </p:sp>
      <p:sp>
        <p:nvSpPr>
          <p:cNvPr id="19" name="Google Shape;418;p40">
            <a:extLst>
              <a:ext uri="{FF2B5EF4-FFF2-40B4-BE49-F238E27FC236}">
                <a16:creationId xmlns:a16="http://schemas.microsoft.com/office/drawing/2014/main" id="{931EB75F-3469-4E0D-BB2C-ABA2356C1DBE}"/>
              </a:ext>
            </a:extLst>
          </p:cNvPr>
          <p:cNvSpPr txBox="1">
            <a:spLocks/>
          </p:cNvSpPr>
          <p:nvPr/>
        </p:nvSpPr>
        <p:spPr>
          <a:xfrm>
            <a:off x="1350667" y="1658681"/>
            <a:ext cx="1323393" cy="7490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T Sans"/>
              <a:buAutoNum type="arabicPeriod"/>
              <a:defRPr sz="1200" b="0" i="0" u="none" strike="noStrike" cap="none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T Sans"/>
              <a:buAutoNum type="alphaLcPeriod"/>
              <a:defRPr sz="1400" b="0" i="0" u="none" strike="noStrike" cap="none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T Sans"/>
              <a:buAutoNum type="romanLcPeriod"/>
              <a:defRPr sz="1400" b="0" i="0" u="none" strike="noStrike" cap="none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T Sans"/>
              <a:buAutoNum type="arabicPeriod"/>
              <a:defRPr sz="1400" b="0" i="0" u="none" strike="noStrike" cap="none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T Sans"/>
              <a:buAutoNum type="alphaLcPeriod"/>
              <a:defRPr sz="1400" b="0" i="0" u="none" strike="noStrike" cap="none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T Sans"/>
              <a:buAutoNum type="romanLcPeriod"/>
              <a:defRPr sz="1400" b="0" i="0" u="none" strike="noStrike" cap="none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T Sans"/>
              <a:buAutoNum type="arabicPeriod"/>
              <a:defRPr sz="1400" b="0" i="0" u="none" strike="noStrike" cap="none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T Sans"/>
              <a:buAutoNum type="alphaLcPeriod"/>
              <a:defRPr sz="1400" b="0" i="0" u="none" strike="noStrike" cap="none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T Sans"/>
              <a:buAutoNum type="romanLcPeriod"/>
              <a:defRPr sz="1400" b="0" i="0" u="none" strike="noStrike" cap="none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pPr marL="0" indent="0" algn="ctr">
              <a:buFont typeface="PT Sans"/>
              <a:buNone/>
            </a:pPr>
            <a:r>
              <a:rPr lang="en-US" sz="1800" dirty="0"/>
              <a:t>Non-need</a:t>
            </a:r>
          </a:p>
          <a:p>
            <a:pPr marL="0" indent="0" algn="ctr">
              <a:buFont typeface="PT Sans"/>
              <a:buNone/>
            </a:pPr>
            <a:r>
              <a:rPr lang="en-US" sz="1800" dirty="0"/>
              <a:t>based loan</a:t>
            </a:r>
          </a:p>
        </p:txBody>
      </p:sp>
    </p:spTree>
    <p:extLst>
      <p:ext uri="{BB962C8B-B14F-4D97-AF65-F5344CB8AC3E}">
        <p14:creationId xmlns:p14="http://schemas.microsoft.com/office/powerpoint/2010/main" val="2118522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9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2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418" grpId="0" build="p"/>
      <p:bldP spid="7" grpId="0" animBg="1"/>
      <p:bldP spid="8" grpId="0" animBg="1"/>
      <p:bldP spid="9" grpId="0" animBg="1"/>
      <p:bldP spid="11" grpId="0" animBg="1"/>
      <p:bldP spid="12" grpId="0" animBg="1"/>
      <p:bldP spid="13" grpId="0" animBg="1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theme/theme1.xml><?xml version="1.0" encoding="utf-8"?>
<a:theme xmlns:a="http://schemas.openxmlformats.org/drawingml/2006/main" name="Candy Buffet for your Wedding by Slidesgo">
  <a:themeElements>
    <a:clrScheme name="Simple Light">
      <a:dk1>
        <a:srgbClr val="E48B7F"/>
      </a:dk1>
      <a:lt1>
        <a:srgbClr val="FFDFD9"/>
      </a:lt1>
      <a:dk2>
        <a:srgbClr val="6C93A1"/>
      </a:dk2>
      <a:lt2>
        <a:srgbClr val="FFFCF9"/>
      </a:lt2>
      <a:accent1>
        <a:srgbClr val="B6CFD8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6C93A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700</TotalTime>
  <Words>2143</Words>
  <Application>Microsoft Office PowerPoint</Application>
  <PresentationFormat>On-screen Show (16:9)</PresentationFormat>
  <Paragraphs>323</Paragraphs>
  <Slides>33</Slides>
  <Notes>33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1" baseType="lpstr">
      <vt:lpstr>Arial</vt:lpstr>
      <vt:lpstr>Courier New</vt:lpstr>
      <vt:lpstr>Open Sans Light</vt:lpstr>
      <vt:lpstr>Poppins</vt:lpstr>
      <vt:lpstr>PT Sans</vt:lpstr>
      <vt:lpstr>Stencil</vt:lpstr>
      <vt:lpstr>Wingdings</vt:lpstr>
      <vt:lpstr>Candy Buffet for your Wedding by Slidesgo</vt:lpstr>
      <vt:lpstr>Educational Loans</vt:lpstr>
      <vt:lpstr>Agenda</vt:lpstr>
      <vt:lpstr>Federal Student Loan Programs</vt:lpstr>
      <vt:lpstr>Loan Counseling and MPN</vt:lpstr>
      <vt:lpstr>Annual Student Loan Acknowledgement</vt:lpstr>
      <vt:lpstr>Subsidized vs. Unsubsidized Loan</vt:lpstr>
      <vt:lpstr>What They Have in Common</vt:lpstr>
      <vt:lpstr>Subsidized Usage Limit Applies (SULA)</vt:lpstr>
      <vt:lpstr>Direct Graduate PLUS Loan</vt:lpstr>
      <vt:lpstr>Direct Parent PLUS Loan</vt:lpstr>
      <vt:lpstr>Factors for Calculating Loan Amounts</vt:lpstr>
      <vt:lpstr>Annual vs. Aggregate Loan Limits</vt:lpstr>
      <vt:lpstr>True or False</vt:lpstr>
      <vt:lpstr>True or False</vt:lpstr>
      <vt:lpstr>Alex</vt:lpstr>
      <vt:lpstr>PowerPoint Presentation</vt:lpstr>
      <vt:lpstr>Vera is a full-time independent student in her junior year at Great State University where she will earn a 4-year BA degree. She completed her first 2 years at Locale Community College. Her EFC is $0. Her COA is $22,435 and includes an average amount for loan fees. She is eligible for a Federal Pell Grant of $6,495 and $5,695 in other federal aid. Vera has never taken Direct Loans and would like to borrow for the first time. She requests $10,000 in Direct loan funds for the academic year.  How much may the school originate in subsidized and unsubsidized Direct Loan funds?</vt:lpstr>
      <vt:lpstr>PowerPoint Presentation</vt:lpstr>
      <vt:lpstr>Professional Judgement &amp; Loans</vt:lpstr>
      <vt:lpstr>Common Origination &amp; Disbursement</vt:lpstr>
      <vt:lpstr>NSLDS</vt:lpstr>
      <vt:lpstr>PowerPoint Presentation</vt:lpstr>
      <vt:lpstr>Studentaid.gov Student View</vt:lpstr>
      <vt:lpstr>Student Loan Servicer</vt:lpstr>
      <vt:lpstr>PowerPoint Presentation</vt:lpstr>
      <vt:lpstr>Fresh Start Initiative</vt:lpstr>
      <vt:lpstr>PowerPoint Presentation</vt:lpstr>
      <vt:lpstr>Repayment Plans</vt:lpstr>
      <vt:lpstr>Loan Forgiveness</vt:lpstr>
      <vt:lpstr>True or False</vt:lpstr>
      <vt:lpstr>True or False</vt:lpstr>
      <vt:lpstr>Questions?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Candy Buffet for your Wedding</dc:title>
  <dc:creator>Holder, Deanna K</dc:creator>
  <cp:lastModifiedBy>Jones, Melissa</cp:lastModifiedBy>
  <cp:revision>60</cp:revision>
  <dcterms:modified xsi:type="dcterms:W3CDTF">2023-04-06T21:28:16Z</dcterms:modified>
</cp:coreProperties>
</file>