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6"/>
  </p:notesMasterIdLst>
  <p:sldIdLst>
    <p:sldId id="256" r:id="rId2"/>
    <p:sldId id="302" r:id="rId3"/>
    <p:sldId id="257" r:id="rId4"/>
    <p:sldId id="306" r:id="rId5"/>
    <p:sldId id="325" r:id="rId6"/>
    <p:sldId id="307" r:id="rId7"/>
    <p:sldId id="326" r:id="rId8"/>
    <p:sldId id="298" r:id="rId9"/>
    <p:sldId id="303" r:id="rId10"/>
    <p:sldId id="308" r:id="rId11"/>
    <p:sldId id="327" r:id="rId12"/>
    <p:sldId id="309" r:id="rId13"/>
    <p:sldId id="310" r:id="rId14"/>
    <p:sldId id="304" r:id="rId15"/>
    <p:sldId id="305" r:id="rId16"/>
    <p:sldId id="299" r:id="rId17"/>
    <p:sldId id="311" r:id="rId18"/>
    <p:sldId id="259" r:id="rId19"/>
    <p:sldId id="294" r:id="rId20"/>
    <p:sldId id="328" r:id="rId21"/>
    <p:sldId id="312" r:id="rId22"/>
    <p:sldId id="329" r:id="rId23"/>
    <p:sldId id="314" r:id="rId24"/>
    <p:sldId id="271" r:id="rId25"/>
    <p:sldId id="295" r:id="rId26"/>
    <p:sldId id="317" r:id="rId27"/>
    <p:sldId id="318" r:id="rId28"/>
    <p:sldId id="319" r:id="rId29"/>
    <p:sldId id="316" r:id="rId30"/>
    <p:sldId id="321" r:id="rId31"/>
    <p:sldId id="320" r:id="rId32"/>
    <p:sldId id="324" r:id="rId33"/>
    <p:sldId id="268" r:id="rId34"/>
    <p:sldId id="315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3969D-6ABD-4547-B8BC-16076521C7A3}">
  <a:tblStyle styleId="{DBF3969D-6ABD-4547-B8BC-16076521C7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64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bd1a9dd4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dbd1a9dd4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49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696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29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bd1a9dd4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bd1a9dd4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433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665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470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410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204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df24ac4da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df24ac4da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65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df24ac4dab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df24ac4dab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635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95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13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171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894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bd1a9dd4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bd1a9dd4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029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414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12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55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69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363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884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385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f24ac4dab_0_15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f24ac4dab_0_15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bd1a9dd4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bd1a9dd4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95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81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96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50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53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73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34850" y="691900"/>
            <a:ext cx="4696200" cy="25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150" y="3328138"/>
            <a:ext cx="3276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2700729">
            <a:off x="8510949" y="-800715"/>
            <a:ext cx="937255" cy="2330465"/>
            <a:chOff x="3734850" y="-2845725"/>
            <a:chExt cx="936933" cy="10150214"/>
          </a:xfrm>
        </p:grpSpPr>
        <p:sp>
          <p:nvSpPr>
            <p:cNvPr id="13" name="Google Shape;13;p2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67383" y="-2845711"/>
              <a:ext cx="7044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101350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430900" y="43098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4"/>
          <p:cNvGrpSpPr/>
          <p:nvPr/>
        </p:nvGrpSpPr>
        <p:grpSpPr>
          <a:xfrm rot="3618504">
            <a:off x="7673514" y="2854607"/>
            <a:ext cx="1368458" cy="3982352"/>
            <a:chOff x="3303935" y="-4915108"/>
            <a:chExt cx="1367993" cy="13608576"/>
          </a:xfrm>
        </p:grpSpPr>
        <p:sp>
          <p:nvSpPr>
            <p:cNvPr id="240" name="Google Shape;240;p24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1024800" y="1012050"/>
            <a:ext cx="3223500" cy="20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1024800" y="3200550"/>
            <a:ext cx="4404600" cy="13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4"/>
          <p:cNvSpPr/>
          <p:nvPr/>
        </p:nvSpPr>
        <p:spPr>
          <a:xfrm rot="1283144">
            <a:off x="214974" y="2736507"/>
            <a:ext cx="552867" cy="55258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rot="9565722">
            <a:off x="3388613" y="119887"/>
            <a:ext cx="659129" cy="65912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 rot="1282537">
            <a:off x="5623584" y="4034287"/>
            <a:ext cx="697157" cy="6968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5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>
            <a:spLocks noGrp="1"/>
          </p:cNvSpPr>
          <p:nvPr>
            <p:ph type="body" idx="1"/>
          </p:nvPr>
        </p:nvSpPr>
        <p:spPr>
          <a:xfrm>
            <a:off x="724325" y="1714500"/>
            <a:ext cx="3747000" cy="28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body" idx="2"/>
          </p:nvPr>
        </p:nvSpPr>
        <p:spPr>
          <a:xfrm>
            <a:off x="4676325" y="1714500"/>
            <a:ext cx="3747000" cy="28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30"/>
          <p:cNvGrpSpPr/>
          <p:nvPr/>
        </p:nvGrpSpPr>
        <p:grpSpPr>
          <a:xfrm rot="-1458303">
            <a:off x="8505856" y="-683842"/>
            <a:ext cx="1428694" cy="3274486"/>
            <a:chOff x="3734850" y="-2845725"/>
            <a:chExt cx="1428329" cy="10150245"/>
          </a:xfrm>
        </p:grpSpPr>
        <p:sp>
          <p:nvSpPr>
            <p:cNvPr id="307" name="Google Shape;307;p30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30"/>
          <p:cNvGrpSpPr/>
          <p:nvPr/>
        </p:nvGrpSpPr>
        <p:grpSpPr>
          <a:xfrm rot="9341697">
            <a:off x="-895319" y="2821358"/>
            <a:ext cx="1428694" cy="3274486"/>
            <a:chOff x="3734850" y="-2845725"/>
            <a:chExt cx="1428329" cy="10150245"/>
          </a:xfrm>
        </p:grpSpPr>
        <p:sp>
          <p:nvSpPr>
            <p:cNvPr id="310" name="Google Shape;310;p30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0"/>
          <p:cNvSpPr/>
          <p:nvPr/>
        </p:nvSpPr>
        <p:spPr>
          <a:xfrm rot="-6829325">
            <a:off x="8298272" y="4374212"/>
            <a:ext cx="658830" cy="65883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0"/>
          <p:cNvSpPr/>
          <p:nvPr/>
        </p:nvSpPr>
        <p:spPr>
          <a:xfrm rot="-6832465">
            <a:off x="8113087" y="3902946"/>
            <a:ext cx="297233" cy="297233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34"/>
          <p:cNvGrpSpPr/>
          <p:nvPr/>
        </p:nvGrpSpPr>
        <p:grpSpPr>
          <a:xfrm rot="9191814">
            <a:off x="-549324" y="2701127"/>
            <a:ext cx="1241524" cy="3074021"/>
            <a:chOff x="3734850" y="-2845730"/>
            <a:chExt cx="1240220" cy="10150205"/>
          </a:xfrm>
        </p:grpSpPr>
        <p:sp>
          <p:nvSpPr>
            <p:cNvPr id="368" name="Google Shape;368;p3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4"/>
          <p:cNvSpPr/>
          <p:nvPr/>
        </p:nvSpPr>
        <p:spPr>
          <a:xfrm rot="8100000">
            <a:off x="8165956" y="333233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4"/>
          <p:cNvSpPr/>
          <p:nvPr/>
        </p:nvSpPr>
        <p:spPr>
          <a:xfrm rot="8100000">
            <a:off x="7961588" y="952547"/>
            <a:ext cx="297409" cy="29740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4"/>
          <p:cNvGrpSpPr/>
          <p:nvPr/>
        </p:nvGrpSpPr>
        <p:grpSpPr>
          <a:xfrm rot="-9191814" flipH="1">
            <a:off x="8451801" y="2634452"/>
            <a:ext cx="1241524" cy="3074021"/>
            <a:chOff x="3734850" y="-2845730"/>
            <a:chExt cx="1240220" cy="10150205"/>
          </a:xfrm>
        </p:grpSpPr>
        <p:sp>
          <p:nvSpPr>
            <p:cNvPr id="373" name="Google Shape;373;p3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34"/>
          <p:cNvSpPr/>
          <p:nvPr/>
        </p:nvSpPr>
        <p:spPr>
          <a:xfrm rot="8100000">
            <a:off x="88756" y="1721358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35"/>
          <p:cNvGrpSpPr/>
          <p:nvPr/>
        </p:nvGrpSpPr>
        <p:grpSpPr>
          <a:xfrm rot="-6649159" flipH="1">
            <a:off x="7351732" y="2793948"/>
            <a:ext cx="1241539" cy="4394170"/>
            <a:chOff x="3734850" y="-2845730"/>
            <a:chExt cx="1240220" cy="10150205"/>
          </a:xfrm>
        </p:grpSpPr>
        <p:sp>
          <p:nvSpPr>
            <p:cNvPr id="378" name="Google Shape;378;p3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35"/>
          <p:cNvGrpSpPr/>
          <p:nvPr/>
        </p:nvGrpSpPr>
        <p:grpSpPr>
          <a:xfrm rot="2713356" flipH="1">
            <a:off x="-457939" y="-997158"/>
            <a:ext cx="1241532" cy="3073311"/>
            <a:chOff x="3734850" y="-2845730"/>
            <a:chExt cx="1240220" cy="10150205"/>
          </a:xfrm>
        </p:grpSpPr>
        <p:sp>
          <p:nvSpPr>
            <p:cNvPr id="381" name="Google Shape;381;p3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35"/>
          <p:cNvSpPr/>
          <p:nvPr/>
        </p:nvSpPr>
        <p:spPr>
          <a:xfrm rot="-2444223">
            <a:off x="302741" y="4327797"/>
            <a:ext cx="659221" cy="659221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5"/>
          <p:cNvSpPr/>
          <p:nvPr/>
        </p:nvSpPr>
        <p:spPr>
          <a:xfrm rot="-2444729">
            <a:off x="900560" y="4100213"/>
            <a:ext cx="297380" cy="29738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5"/>
          <p:cNvSpPr/>
          <p:nvPr/>
        </p:nvSpPr>
        <p:spPr>
          <a:xfrm rot="8100000">
            <a:off x="8432656" y="533708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8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36"/>
          <p:cNvGrpSpPr/>
          <p:nvPr/>
        </p:nvGrpSpPr>
        <p:grpSpPr>
          <a:xfrm rot="7580806" flipH="1">
            <a:off x="6980874" y="-2180467"/>
            <a:ext cx="2510364" cy="5422480"/>
            <a:chOff x="3734850" y="-2845747"/>
            <a:chExt cx="2507702" cy="10150223"/>
          </a:xfrm>
        </p:grpSpPr>
        <p:sp>
          <p:nvSpPr>
            <p:cNvPr id="388" name="Google Shape;388;p36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3967352" y="-2845747"/>
              <a:ext cx="22752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36"/>
          <p:cNvGrpSpPr/>
          <p:nvPr/>
        </p:nvGrpSpPr>
        <p:grpSpPr>
          <a:xfrm rot="3240074" flipH="1">
            <a:off x="-362072" y="-1114256"/>
            <a:ext cx="1241554" cy="3073480"/>
            <a:chOff x="3734850" y="-2845730"/>
            <a:chExt cx="1240220" cy="10150205"/>
          </a:xfrm>
        </p:grpSpPr>
        <p:sp>
          <p:nvSpPr>
            <p:cNvPr id="391" name="Google Shape;391;p36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6"/>
          <p:cNvSpPr/>
          <p:nvPr/>
        </p:nvSpPr>
        <p:spPr>
          <a:xfrm rot="-2444223">
            <a:off x="302741" y="4327797"/>
            <a:ext cx="659221" cy="659221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"/>
          <p:cNvSpPr/>
          <p:nvPr/>
        </p:nvSpPr>
        <p:spPr>
          <a:xfrm rot="-2444729">
            <a:off x="900560" y="4100213"/>
            <a:ext cx="297380" cy="29738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 rot="-7459626">
            <a:off x="-155248" y="-1176390"/>
            <a:ext cx="1428793" cy="2621363"/>
            <a:chOff x="3734850" y="-2845725"/>
            <a:chExt cx="1428329" cy="10150245"/>
          </a:xfrm>
        </p:grpSpPr>
        <p:sp>
          <p:nvSpPr>
            <p:cNvPr id="27" name="Google Shape;27;p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4"/>
          <p:cNvGrpSpPr/>
          <p:nvPr/>
        </p:nvGrpSpPr>
        <p:grpSpPr>
          <a:xfrm rot="-2066015">
            <a:off x="8302912" y="-674256"/>
            <a:ext cx="1428706" cy="2621142"/>
            <a:chOff x="3734850" y="-2845725"/>
            <a:chExt cx="1428329" cy="10150245"/>
          </a:xfrm>
        </p:grpSpPr>
        <p:sp>
          <p:nvSpPr>
            <p:cNvPr id="30" name="Google Shape;30;p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57150" y="2016323"/>
            <a:ext cx="542100" cy="542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048575" y="43098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114550" y="971550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2" name="Google Shape;72;p8"/>
          <p:cNvGrpSpPr/>
          <p:nvPr/>
        </p:nvGrpSpPr>
        <p:grpSpPr>
          <a:xfrm rot="2698299">
            <a:off x="7950329" y="3147400"/>
            <a:ext cx="1368463" cy="3125458"/>
            <a:chOff x="3303935" y="-4915108"/>
            <a:chExt cx="1367993" cy="13608576"/>
          </a:xfrm>
        </p:grpSpPr>
        <p:sp>
          <p:nvSpPr>
            <p:cNvPr id="73" name="Google Shape;73;p8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8"/>
          <p:cNvGrpSpPr/>
          <p:nvPr/>
        </p:nvGrpSpPr>
        <p:grpSpPr>
          <a:xfrm rot="-8315202">
            <a:off x="-284189" y="-1272286"/>
            <a:ext cx="1368435" cy="3125734"/>
            <a:chOff x="3303935" y="-4915108"/>
            <a:chExt cx="1367993" cy="13608576"/>
          </a:xfrm>
        </p:grpSpPr>
        <p:sp>
          <p:nvSpPr>
            <p:cNvPr id="76" name="Google Shape;76;p8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/>
          <p:nvPr/>
        </p:nvSpPr>
        <p:spPr>
          <a:xfrm rot="2639151">
            <a:off x="7719418" y="4134542"/>
            <a:ext cx="659197" cy="659197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2638662">
            <a:off x="8795673" y="4221962"/>
            <a:ext cx="297244" cy="297244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 rot="2639151">
            <a:off x="383618" y="390592"/>
            <a:ext cx="659197" cy="659197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720000" y="1354481"/>
            <a:ext cx="493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720000" y="2107219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9"/>
          <p:cNvGrpSpPr/>
          <p:nvPr/>
        </p:nvGrpSpPr>
        <p:grpSpPr>
          <a:xfrm rot="-8383417">
            <a:off x="-501724" y="-916931"/>
            <a:ext cx="1428826" cy="2621398"/>
            <a:chOff x="3734850" y="-2845725"/>
            <a:chExt cx="1428329" cy="10150245"/>
          </a:xfrm>
        </p:grpSpPr>
        <p:sp>
          <p:nvSpPr>
            <p:cNvPr id="85" name="Google Shape;85;p9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9"/>
          <p:cNvSpPr/>
          <p:nvPr/>
        </p:nvSpPr>
        <p:spPr>
          <a:xfrm rot="3206516">
            <a:off x="2676237" y="4550599"/>
            <a:ext cx="297664" cy="297664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-36300" y="496200"/>
            <a:ext cx="2747225" cy="4768325"/>
          </a:xfrm>
          <a:custGeom>
            <a:avLst/>
            <a:gdLst/>
            <a:ahLst/>
            <a:cxnLst/>
            <a:rect l="l" t="t" r="r" b="b"/>
            <a:pathLst>
              <a:path w="109889" h="190733" extrusionOk="0">
                <a:moveTo>
                  <a:pt x="1452" y="0"/>
                </a:moveTo>
                <a:lnTo>
                  <a:pt x="0" y="190733"/>
                </a:lnTo>
                <a:lnTo>
                  <a:pt x="109889" y="1878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5" name="Google Shape;125;p14"/>
          <p:cNvSpPr/>
          <p:nvPr/>
        </p:nvSpPr>
        <p:spPr>
          <a:xfrm>
            <a:off x="6305325" y="-84725"/>
            <a:ext cx="2904575" cy="5216125"/>
          </a:xfrm>
          <a:custGeom>
            <a:avLst/>
            <a:gdLst/>
            <a:ahLst/>
            <a:cxnLst/>
            <a:rect l="l" t="t" r="r" b="b"/>
            <a:pathLst>
              <a:path w="116183" h="208645" extrusionOk="0">
                <a:moveTo>
                  <a:pt x="0" y="2905"/>
                </a:moveTo>
                <a:lnTo>
                  <a:pt x="116183" y="208645"/>
                </a:lnTo>
                <a:lnTo>
                  <a:pt x="1152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6" name="Google Shape;126;p14"/>
          <p:cNvSpPr txBox="1">
            <a:spLocks noGrp="1"/>
          </p:cNvSpPr>
          <p:nvPr>
            <p:ph type="title" hasCustomPrompt="1"/>
          </p:nvPr>
        </p:nvSpPr>
        <p:spPr>
          <a:xfrm>
            <a:off x="11568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"/>
          </p:nvPr>
        </p:nvSpPr>
        <p:spPr>
          <a:xfrm>
            <a:off x="1156800" y="1253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4" hasCustomPrompt="1"/>
          </p:nvPr>
        </p:nvSpPr>
        <p:spPr>
          <a:xfrm>
            <a:off x="32904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5"/>
          </p:nvPr>
        </p:nvSpPr>
        <p:spPr>
          <a:xfrm>
            <a:off x="3290400" y="3874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32" name="Google Shape;132;p14"/>
          <p:cNvGrpSpPr/>
          <p:nvPr/>
        </p:nvGrpSpPr>
        <p:grpSpPr>
          <a:xfrm rot="-1800044" flipH="1">
            <a:off x="1558327" y="-2043771"/>
            <a:ext cx="464990" cy="10699778"/>
            <a:chOff x="3734850" y="-2845725"/>
            <a:chExt cx="465000" cy="10150200"/>
          </a:xfrm>
        </p:grpSpPr>
        <p:sp>
          <p:nvSpPr>
            <p:cNvPr id="133" name="Google Shape;133;p1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14"/>
          <p:cNvGrpSpPr/>
          <p:nvPr/>
        </p:nvGrpSpPr>
        <p:grpSpPr>
          <a:xfrm rot="8999956" flipH="1">
            <a:off x="7273083" y="-3006808"/>
            <a:ext cx="464990" cy="10699778"/>
            <a:chOff x="3734850" y="-2845725"/>
            <a:chExt cx="465000" cy="10150200"/>
          </a:xfrm>
        </p:grpSpPr>
        <p:sp>
          <p:nvSpPr>
            <p:cNvPr id="136" name="Google Shape;136;p1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4"/>
          <p:cNvSpPr/>
          <p:nvPr/>
        </p:nvSpPr>
        <p:spPr>
          <a:xfrm rot="2882628">
            <a:off x="377701" y="245193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 rot="2881541">
            <a:off x="1156692" y="821194"/>
            <a:ext cx="297399" cy="29739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 rot="8087829">
            <a:off x="6190761" y="73655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 rot="8085288">
            <a:off x="6011026" y="1537097"/>
            <a:ext cx="297412" cy="29741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 rot="8087829">
            <a:off x="4095261" y="471350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1">
    <p:bg>
      <p:bgPr>
        <a:solidFill>
          <a:schemeClr val="accen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845400" y="34050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845400" y="17399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67" name="Google Shape;167;p16"/>
          <p:cNvGrpSpPr/>
          <p:nvPr/>
        </p:nvGrpSpPr>
        <p:grpSpPr>
          <a:xfrm flipH="1">
            <a:off x="5788715" y="-495109"/>
            <a:ext cx="3441010" cy="6197199"/>
            <a:chOff x="1753200" y="-533209"/>
            <a:chExt cx="3441010" cy="6197199"/>
          </a:xfrm>
        </p:grpSpPr>
        <p:grpSp>
          <p:nvGrpSpPr>
            <p:cNvPr id="168" name="Google Shape;168;p16"/>
            <p:cNvGrpSpPr/>
            <p:nvPr/>
          </p:nvGrpSpPr>
          <p:grpSpPr>
            <a:xfrm rot="2700243" flipH="1">
              <a:off x="3252435" y="-1008687"/>
              <a:ext cx="465028" cy="4369525"/>
              <a:chOff x="3734850" y="-2845725"/>
              <a:chExt cx="465000" cy="10150200"/>
            </a:xfrm>
          </p:grpSpPr>
          <p:sp>
            <p:nvSpPr>
              <p:cNvPr id="169" name="Google Shape;169;p16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16"/>
            <p:cNvGrpSpPr/>
            <p:nvPr/>
          </p:nvGrpSpPr>
          <p:grpSpPr>
            <a:xfrm rot="-2700000" flipH="1">
              <a:off x="3228545" y="1773378"/>
              <a:ext cx="465013" cy="4365521"/>
              <a:chOff x="3734827" y="-2803130"/>
              <a:chExt cx="465017" cy="10107692"/>
            </a:xfrm>
          </p:grpSpPr>
          <p:sp>
            <p:nvSpPr>
              <p:cNvPr id="172" name="Google Shape;172;p16"/>
              <p:cNvSpPr/>
              <p:nvPr/>
            </p:nvSpPr>
            <p:spPr>
              <a:xfrm>
                <a:off x="3734827" y="-1799238"/>
                <a:ext cx="232500" cy="910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967344" y="-2803130"/>
                <a:ext cx="232500" cy="10107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174;p16"/>
          <p:cNvGrpSpPr/>
          <p:nvPr/>
        </p:nvGrpSpPr>
        <p:grpSpPr>
          <a:xfrm rot="-8315202">
            <a:off x="-227039" y="-1110361"/>
            <a:ext cx="1368435" cy="3125734"/>
            <a:chOff x="3303935" y="-4915108"/>
            <a:chExt cx="1367993" cy="13608576"/>
          </a:xfrm>
        </p:grpSpPr>
        <p:sp>
          <p:nvSpPr>
            <p:cNvPr id="175" name="Google Shape;175;p16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6"/>
          <p:cNvSpPr/>
          <p:nvPr/>
        </p:nvSpPr>
        <p:spPr>
          <a:xfrm>
            <a:off x="998100" y="460213"/>
            <a:ext cx="659100" cy="6591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19"/>
          <p:cNvGrpSpPr/>
          <p:nvPr/>
        </p:nvGrpSpPr>
        <p:grpSpPr>
          <a:xfrm rot="8087616">
            <a:off x="-246315" y="3143825"/>
            <a:ext cx="1241531" cy="3074746"/>
            <a:chOff x="3734850" y="-2845730"/>
            <a:chExt cx="1240220" cy="10150205"/>
          </a:xfrm>
        </p:grpSpPr>
        <p:sp>
          <p:nvSpPr>
            <p:cNvPr id="193" name="Google Shape;193;p19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9"/>
          <p:cNvSpPr/>
          <p:nvPr/>
        </p:nvSpPr>
        <p:spPr>
          <a:xfrm rot="-3878857">
            <a:off x="146423" y="3319200"/>
            <a:ext cx="659296" cy="65929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 rot="-3880549">
            <a:off x="542538" y="2957461"/>
            <a:ext cx="297377" cy="2973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3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 rot="-8111657">
            <a:off x="-353812" y="-1222006"/>
            <a:ext cx="1241443" cy="3076182"/>
            <a:chOff x="3734850" y="-2845730"/>
            <a:chExt cx="1240220" cy="10150205"/>
          </a:xfrm>
        </p:grpSpPr>
        <p:sp>
          <p:nvSpPr>
            <p:cNvPr id="207" name="Google Shape;207;p21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 rot="4125618">
            <a:off x="8376608" y="140021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 rot="4129281">
            <a:off x="8803065" y="850205"/>
            <a:ext cx="297279" cy="29727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Char char="●"/>
              <a:defRPr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60" r:id="rId6"/>
    <p:sldLayoutId id="2147483662" r:id="rId7"/>
    <p:sldLayoutId id="2147483665" r:id="rId8"/>
    <p:sldLayoutId id="2147483667" r:id="rId9"/>
    <p:sldLayoutId id="2147483670" r:id="rId10"/>
    <p:sldLayoutId id="2147483676" r:id="rId11"/>
    <p:sldLayoutId id="2147483680" r:id="rId12"/>
    <p:sldLayoutId id="2147483681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sapartners.ed.gov/knowledge-center/fsa-handbook/2022-2023/vol3/ch2-cost-attendance-budge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9"/>
          <p:cNvPicPr preferRelativeResize="0"/>
          <p:nvPr/>
        </p:nvPicPr>
        <p:blipFill rotWithShape="1">
          <a:blip r:embed="rId3">
            <a:alphaModFix/>
          </a:blip>
          <a:srcRect r="25589" b="12778"/>
          <a:stretch/>
        </p:blipFill>
        <p:spPr>
          <a:xfrm rot="10800000" flipH="1">
            <a:off x="-925" y="-2"/>
            <a:ext cx="6592224" cy="5151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9"/>
          <p:cNvGrpSpPr/>
          <p:nvPr/>
        </p:nvGrpSpPr>
        <p:grpSpPr>
          <a:xfrm>
            <a:off x="855566" y="-393091"/>
            <a:ext cx="6618417" cy="5929682"/>
            <a:chOff x="792033" y="-416011"/>
            <a:chExt cx="6618417" cy="5929682"/>
          </a:xfrm>
        </p:grpSpPr>
        <p:sp>
          <p:nvSpPr>
            <p:cNvPr id="405" name="Google Shape;405;p39"/>
            <p:cNvSpPr/>
            <p:nvPr/>
          </p:nvSpPr>
          <p:spPr>
            <a:xfrm>
              <a:off x="1466850" y="0"/>
              <a:ext cx="5943600" cy="5143500"/>
            </a:xfrm>
            <a:custGeom>
              <a:avLst/>
              <a:gdLst/>
              <a:ahLst/>
              <a:cxnLst/>
              <a:rect l="l" t="t" r="r" b="b"/>
              <a:pathLst>
                <a:path w="237744" h="205740" extrusionOk="0">
                  <a:moveTo>
                    <a:pt x="0" y="0"/>
                  </a:moveTo>
                  <a:lnTo>
                    <a:pt x="184404" y="205740"/>
                  </a:lnTo>
                  <a:lnTo>
                    <a:pt x="236982" y="205740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06" name="Google Shape;406;p39"/>
            <p:cNvGrpSpPr/>
            <p:nvPr/>
          </p:nvGrpSpPr>
          <p:grpSpPr>
            <a:xfrm rot="-2700000">
              <a:off x="3524377" y="-1411591"/>
              <a:ext cx="464996" cy="7920841"/>
              <a:chOff x="3734850" y="-2845725"/>
              <a:chExt cx="465000" cy="10150200"/>
            </a:xfrm>
          </p:grpSpPr>
          <p:sp>
            <p:nvSpPr>
              <p:cNvPr id="407" name="Google Shape;407;p39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9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9" name="Google Shape;409;p39"/>
          <p:cNvSpPr txBox="1">
            <a:spLocks noGrp="1"/>
          </p:cNvSpPr>
          <p:nvPr>
            <p:ph type="subTitle" idx="1"/>
          </p:nvPr>
        </p:nvSpPr>
        <p:spPr>
          <a:xfrm>
            <a:off x="5154150" y="2632251"/>
            <a:ext cx="3276900" cy="1462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Cost of Attendance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Andreina Villarreal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San Jacinto College</a:t>
            </a:r>
            <a:endParaRPr dirty="0"/>
          </a:p>
        </p:txBody>
      </p:sp>
      <p:sp>
        <p:nvSpPr>
          <p:cNvPr id="410" name="Google Shape;410;p39"/>
          <p:cNvSpPr txBox="1">
            <a:spLocks noGrp="1"/>
          </p:cNvSpPr>
          <p:nvPr>
            <p:ph type="ctrTitle"/>
          </p:nvPr>
        </p:nvSpPr>
        <p:spPr>
          <a:xfrm>
            <a:off x="2622884" y="691900"/>
            <a:ext cx="5808166" cy="12713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Aid Officer Workshop</a:t>
            </a:r>
            <a:endParaRPr dirty="0"/>
          </a:p>
        </p:txBody>
      </p:sp>
      <p:sp>
        <p:nvSpPr>
          <p:cNvPr id="411" name="Google Shape;411;p39"/>
          <p:cNvSpPr/>
          <p:nvPr/>
        </p:nvSpPr>
        <p:spPr>
          <a:xfrm>
            <a:off x="3505675" y="205118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4380213" y="2051193"/>
            <a:ext cx="297300" cy="2973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E16F7-D05F-E937-78CB-6F53273E532C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248478"/>
            <a:ext cx="7717800" cy="76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Pop Quiz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2166795882"/>
              </p:ext>
            </p:extLst>
          </p:nvPr>
        </p:nvGraphicFramePr>
        <p:xfrm>
          <a:off x="283265" y="1846087"/>
          <a:ext cx="8577469" cy="2778816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85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A. Program of Study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B. Hours Enrolled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C. In-District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D. All of the above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1FC2-F2DD-053E-9E97-D76AD431925B}"/>
              </a:ext>
            </a:extLst>
          </p:cNvPr>
          <p:cNvSpPr txBox="1"/>
          <p:nvPr/>
        </p:nvSpPr>
        <p:spPr>
          <a:xfrm>
            <a:off x="283264" y="1367129"/>
            <a:ext cx="857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group/categories can students be divided into?</a:t>
            </a:r>
          </a:p>
        </p:txBody>
      </p:sp>
    </p:spTree>
    <p:extLst>
      <p:ext uri="{BB962C8B-B14F-4D97-AF65-F5344CB8AC3E}">
        <p14:creationId xmlns:p14="http://schemas.microsoft.com/office/powerpoint/2010/main" val="67764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248478"/>
            <a:ext cx="7717800" cy="76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Pop Quiz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1212971690"/>
              </p:ext>
            </p:extLst>
          </p:nvPr>
        </p:nvGraphicFramePr>
        <p:xfrm>
          <a:off x="283264" y="3940723"/>
          <a:ext cx="8577469" cy="694704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85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D. All of the above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1FC2-F2DD-053E-9E97-D76AD431925B}"/>
              </a:ext>
            </a:extLst>
          </p:cNvPr>
          <p:cNvSpPr txBox="1"/>
          <p:nvPr/>
        </p:nvSpPr>
        <p:spPr>
          <a:xfrm>
            <a:off x="283264" y="1367129"/>
            <a:ext cx="857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group/categories can students be divided into?</a:t>
            </a:r>
          </a:p>
        </p:txBody>
      </p:sp>
    </p:spTree>
    <p:extLst>
      <p:ext uri="{BB962C8B-B14F-4D97-AF65-F5344CB8AC3E}">
        <p14:creationId xmlns:p14="http://schemas.microsoft.com/office/powerpoint/2010/main" val="89834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248478"/>
            <a:ext cx="7717800" cy="76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Pop Quiz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1994105159"/>
              </p:ext>
            </p:extLst>
          </p:nvPr>
        </p:nvGraphicFramePr>
        <p:xfrm>
          <a:off x="283265" y="1846087"/>
          <a:ext cx="8577469" cy="2778816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85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Surveys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Local Cost Research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Published Resources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Actual Costs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1FC2-F2DD-053E-9E97-D76AD431925B}"/>
              </a:ext>
            </a:extLst>
          </p:cNvPr>
          <p:cNvSpPr txBox="1"/>
          <p:nvPr/>
        </p:nvSpPr>
        <p:spPr>
          <a:xfrm>
            <a:off x="283264" y="1367129"/>
            <a:ext cx="857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List 4 – Allowable costs can be determined by what methods?</a:t>
            </a:r>
          </a:p>
        </p:txBody>
      </p:sp>
    </p:spTree>
    <p:extLst>
      <p:ext uri="{BB962C8B-B14F-4D97-AF65-F5344CB8AC3E}">
        <p14:creationId xmlns:p14="http://schemas.microsoft.com/office/powerpoint/2010/main" val="16095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4"/>
          <p:cNvSpPr txBox="1">
            <a:spLocks noGrp="1"/>
          </p:cNvSpPr>
          <p:nvPr>
            <p:ph type="title"/>
          </p:nvPr>
        </p:nvSpPr>
        <p:spPr>
          <a:xfrm>
            <a:off x="2114550" y="971550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 Allowable Costs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2D811-C433-97C6-21B7-E0960D40B3E5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5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Tuition &amp; Fees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394267"/>
            <a:ext cx="7717800" cy="3186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Amounts normally assessed for students carrying same academic workload as determined by institution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Full Time vs. Half Time vs. ¾ Time vs. LTH Time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May include costs for rental or purchase of equipment, materials or supplies required of all students in the same program of study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Wide range of fees (health insurance, lab fees, graduation fees)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08D99-3731-660F-74B2-D756F09ECF79}"/>
              </a:ext>
            </a:extLst>
          </p:cNvPr>
          <p:cNvSpPr txBox="1"/>
          <p:nvPr/>
        </p:nvSpPr>
        <p:spPr>
          <a:xfrm>
            <a:off x="3637722" y="945635"/>
            <a:ext cx="21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595959"/>
                </a:solidFill>
                <a:latin typeface="PT Sans" panose="020B05030202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by institution</a:t>
            </a:r>
          </a:p>
        </p:txBody>
      </p:sp>
    </p:spTree>
    <p:extLst>
      <p:ext uri="{BB962C8B-B14F-4D97-AF65-F5344CB8AC3E}">
        <p14:creationId xmlns:p14="http://schemas.microsoft.com/office/powerpoint/2010/main" val="168094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Room &amp; Board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499329"/>
            <a:ext cx="7717800" cy="3081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Cost associated with housing and meals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Students living in institutionally owned or operated housing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Student without dependents living at home with parent(s)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Students living off-campus and not with parents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9D9E4-C847-0AA6-E66F-7352C4CCEE1E}"/>
              </a:ext>
            </a:extLst>
          </p:cNvPr>
          <p:cNvSpPr txBox="1"/>
          <p:nvPr/>
        </p:nvSpPr>
        <p:spPr>
          <a:xfrm>
            <a:off x="3276600" y="926630"/>
            <a:ext cx="2590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rgbClr val="595959"/>
                </a:solidFill>
                <a:latin typeface="PT Sans" panose="020B0503020203020204" pitchFamily="34" charset="0"/>
              </a:rPr>
              <a:t>average or actual</a:t>
            </a:r>
          </a:p>
        </p:txBody>
      </p:sp>
    </p:spTree>
    <p:extLst>
      <p:ext uri="{BB962C8B-B14F-4D97-AF65-F5344CB8AC3E}">
        <p14:creationId xmlns:p14="http://schemas.microsoft.com/office/powerpoint/2010/main" val="352260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12234"/>
            <a:ext cx="7717800" cy="10054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Books, Supplies, Transportation &amp; Personal Misc. Expenses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Books and Supplies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Actual or estimated amount for the aid period being used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PT Sans" panose="020B0503020203020204" pitchFamily="34" charset="0"/>
              <a:ea typeface="+mn-ea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Transportation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Student only and not for the purchase of a vehicle (i.e., public transportation)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Miscellaneous &amp; Personal Expenses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Clothing, toiletries,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Personal computer rental/purchase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Reasonable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Included or case by case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Allowed only once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6AC930-5396-01A7-FB74-8DD9DE62C849}"/>
              </a:ext>
            </a:extLst>
          </p:cNvPr>
          <p:cNvSpPr/>
          <p:nvPr/>
        </p:nvSpPr>
        <p:spPr>
          <a:xfrm>
            <a:off x="5128591" y="3438939"/>
            <a:ext cx="3618530" cy="114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/>
                </a:solidFill>
              </a:rPr>
              <a:t>Calculations can be increased by the Annual cost of living allowances provided by the Coordinating Board.</a:t>
            </a:r>
          </a:p>
        </p:txBody>
      </p:sp>
    </p:spTree>
    <p:extLst>
      <p:ext uri="{BB962C8B-B14F-4D97-AF65-F5344CB8AC3E}">
        <p14:creationId xmlns:p14="http://schemas.microsoft.com/office/powerpoint/2010/main" val="51782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248478"/>
            <a:ext cx="7717800" cy="76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Pop Quiz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4174800542"/>
              </p:ext>
            </p:extLst>
          </p:nvPr>
        </p:nvGraphicFramePr>
        <p:xfrm>
          <a:off x="283263" y="2230225"/>
          <a:ext cx="8577469" cy="2084112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85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 Tuition &amp; Fees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Room &amp; Board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 Books, supplies, transportation &amp; personal misc. expenses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1FC2-F2DD-053E-9E97-D76AD431925B}"/>
              </a:ext>
            </a:extLst>
          </p:cNvPr>
          <p:cNvSpPr txBox="1"/>
          <p:nvPr/>
        </p:nvSpPr>
        <p:spPr>
          <a:xfrm>
            <a:off x="283264" y="1367129"/>
            <a:ext cx="857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are the Basic Allowable Costs?</a:t>
            </a:r>
          </a:p>
        </p:txBody>
      </p:sp>
    </p:spTree>
    <p:extLst>
      <p:ext uri="{BB962C8B-B14F-4D97-AF65-F5344CB8AC3E}">
        <p14:creationId xmlns:p14="http://schemas.microsoft.com/office/powerpoint/2010/main" val="26535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42"/>
          <p:cNvPicPr preferRelativeResize="0"/>
          <p:nvPr/>
        </p:nvPicPr>
        <p:blipFill rotWithShape="1">
          <a:blip r:embed="rId3">
            <a:alphaModFix/>
          </a:blip>
          <a:srcRect t="36405" b="2440"/>
          <a:stretch/>
        </p:blipFill>
        <p:spPr>
          <a:xfrm>
            <a:off x="4343400" y="0"/>
            <a:ext cx="5606800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42"/>
          <p:cNvGrpSpPr/>
          <p:nvPr/>
        </p:nvGrpSpPr>
        <p:grpSpPr>
          <a:xfrm>
            <a:off x="1805498" y="-795078"/>
            <a:ext cx="8796619" cy="7699893"/>
            <a:chOff x="1805498" y="-795078"/>
            <a:chExt cx="8796619" cy="7699893"/>
          </a:xfrm>
        </p:grpSpPr>
        <p:sp>
          <p:nvSpPr>
            <p:cNvPr id="444" name="Google Shape;444;p42"/>
            <p:cNvSpPr/>
            <p:nvPr/>
          </p:nvSpPr>
          <p:spPr>
            <a:xfrm>
              <a:off x="4029075" y="0"/>
              <a:ext cx="4862525" cy="5334000"/>
            </a:xfrm>
            <a:custGeom>
              <a:avLst/>
              <a:gdLst/>
              <a:ahLst/>
              <a:cxnLst/>
              <a:rect l="l" t="t" r="r" b="b"/>
              <a:pathLst>
                <a:path w="194501" h="213360" extrusionOk="0">
                  <a:moveTo>
                    <a:pt x="3429" y="191"/>
                  </a:moveTo>
                  <a:lnTo>
                    <a:pt x="0" y="213360"/>
                  </a:lnTo>
                  <a:lnTo>
                    <a:pt x="5715" y="213360"/>
                  </a:lnTo>
                  <a:lnTo>
                    <a:pt x="1945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45" name="Google Shape;445;p42"/>
            <p:cNvGrpSpPr/>
            <p:nvPr/>
          </p:nvGrpSpPr>
          <p:grpSpPr>
            <a:xfrm rot="-2351318">
              <a:off x="1357795" y="2038354"/>
              <a:ext cx="9692026" cy="2033029"/>
              <a:chOff x="-291125" y="1936498"/>
              <a:chExt cx="9691650" cy="2032950"/>
            </a:xfrm>
          </p:grpSpPr>
          <p:sp>
            <p:nvSpPr>
              <p:cNvPr id="446" name="Google Shape;446;p42"/>
              <p:cNvSpPr/>
              <p:nvPr/>
            </p:nvSpPr>
            <p:spPr>
              <a:xfrm rot="4829342" flipH="1">
                <a:off x="4390878" y="-1996821"/>
                <a:ext cx="232394" cy="9690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2"/>
              <p:cNvSpPr/>
              <p:nvPr/>
            </p:nvSpPr>
            <p:spPr>
              <a:xfrm rot="4829342" flipH="1">
                <a:off x="4486128" y="-1787271"/>
                <a:ext cx="232394" cy="969003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8" name="Google Shape;448;p42"/>
          <p:cNvSpPr txBox="1">
            <a:spLocks noGrp="1"/>
          </p:cNvSpPr>
          <p:nvPr>
            <p:ph type="title"/>
          </p:nvPr>
        </p:nvSpPr>
        <p:spPr>
          <a:xfrm>
            <a:off x="720000" y="1354481"/>
            <a:ext cx="493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COA Examples</a:t>
            </a:r>
            <a:endParaRPr dirty="0"/>
          </a:p>
        </p:txBody>
      </p:sp>
      <p:sp>
        <p:nvSpPr>
          <p:cNvPr id="449" name="Google Shape;449;p42"/>
          <p:cNvSpPr txBox="1">
            <a:spLocks noGrp="1"/>
          </p:cNvSpPr>
          <p:nvPr>
            <p:ph type="subTitle" idx="1"/>
          </p:nvPr>
        </p:nvSpPr>
        <p:spPr>
          <a:xfrm>
            <a:off x="720000" y="2107219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Community College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University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Private University</a:t>
            </a:r>
            <a:endParaRPr dirty="0"/>
          </a:p>
        </p:txBody>
      </p:sp>
      <p:sp>
        <p:nvSpPr>
          <p:cNvPr id="450" name="Google Shape;450;p42"/>
          <p:cNvSpPr/>
          <p:nvPr/>
        </p:nvSpPr>
        <p:spPr>
          <a:xfrm rot="9508767">
            <a:off x="61612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2"/>
          <p:cNvSpPr/>
          <p:nvPr/>
        </p:nvSpPr>
        <p:spPr>
          <a:xfrm rot="9510599">
            <a:off x="57633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2"/>
          <p:cNvSpPr/>
          <p:nvPr/>
        </p:nvSpPr>
        <p:spPr>
          <a:xfrm rot="3204078">
            <a:off x="1937017" y="3920540"/>
            <a:ext cx="659167" cy="65916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AE2C0-0564-DF5F-773C-8D8AC04CA3F1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Community College 22-23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4EB64-CEF5-206E-4398-2221C64C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46" y="1031858"/>
            <a:ext cx="6227308" cy="37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2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67"/>
          <p:cNvSpPr txBox="1">
            <a:spLocks noGrp="1"/>
          </p:cNvSpPr>
          <p:nvPr>
            <p:ph type="title"/>
          </p:nvPr>
        </p:nvSpPr>
        <p:spPr>
          <a:xfrm>
            <a:off x="845399" y="1856377"/>
            <a:ext cx="7697021" cy="2868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0" dirty="0"/>
              <a:t>What is </a:t>
            </a:r>
            <a:r>
              <a:rPr lang="en-US" sz="2000" b="0" dirty="0">
                <a:solidFill>
                  <a:schemeClr val="accent6"/>
                </a:solidFill>
              </a:rPr>
              <a:t>Cost</a:t>
            </a:r>
            <a:r>
              <a:rPr lang="en-US" sz="2000" b="0" dirty="0"/>
              <a:t> of Attendance (COA)?</a:t>
            </a:r>
            <a:br>
              <a:rPr lang="en-US" sz="2000" b="0" dirty="0"/>
            </a:br>
            <a:r>
              <a:rPr lang="en-US" sz="2000" b="0" dirty="0"/>
              <a:t>Why is it Important?</a:t>
            </a:r>
            <a:br>
              <a:rPr lang="en-US" sz="2000" b="0" dirty="0"/>
            </a:br>
            <a:r>
              <a:rPr lang="en-US" sz="2000" b="0" dirty="0"/>
              <a:t>How is COA Determined?</a:t>
            </a:r>
            <a:br>
              <a:rPr lang="en-US" sz="2000" b="0" dirty="0"/>
            </a:br>
            <a:r>
              <a:rPr lang="en-US" sz="2000" b="0" dirty="0"/>
              <a:t>Examples</a:t>
            </a:r>
            <a:br>
              <a:rPr lang="en-US" sz="2000" b="0" dirty="0"/>
            </a:br>
            <a:r>
              <a:rPr lang="en-US" sz="2000" b="0" dirty="0"/>
              <a:t>Additional Allowances</a:t>
            </a:r>
            <a:br>
              <a:rPr lang="en-US" sz="2000" b="0" dirty="0"/>
            </a:br>
            <a:r>
              <a:rPr lang="en-US" sz="2000" b="0" dirty="0"/>
              <a:t>COA Restrictions </a:t>
            </a:r>
            <a:br>
              <a:rPr lang="en-US" sz="2000" b="0" dirty="0"/>
            </a:br>
            <a:r>
              <a:rPr lang="en-US" sz="2000" b="0" dirty="0"/>
              <a:t>Professional Judgment</a:t>
            </a:r>
            <a:br>
              <a:rPr lang="en-US" sz="2000" b="0" dirty="0"/>
            </a:br>
            <a:r>
              <a:rPr lang="en-US" sz="2000" b="0" dirty="0"/>
              <a:t>Resources</a:t>
            </a:r>
            <a:br>
              <a:rPr lang="en-US" b="0" dirty="0"/>
            </a:br>
            <a:endParaRPr b="0" dirty="0"/>
          </a:p>
        </p:txBody>
      </p:sp>
      <p:sp>
        <p:nvSpPr>
          <p:cNvPr id="1152" name="Google Shape;1152;p67"/>
          <p:cNvSpPr txBox="1">
            <a:spLocks noGrp="1"/>
          </p:cNvSpPr>
          <p:nvPr>
            <p:ph type="subTitle" idx="1"/>
          </p:nvPr>
        </p:nvSpPr>
        <p:spPr>
          <a:xfrm>
            <a:off x="693846" y="815896"/>
            <a:ext cx="6691200" cy="824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Highlights</a:t>
            </a:r>
            <a:endParaRPr b="1" dirty="0"/>
          </a:p>
        </p:txBody>
      </p:sp>
      <p:sp>
        <p:nvSpPr>
          <p:cNvPr id="1153" name="Google Shape;1153;p67"/>
          <p:cNvSpPr/>
          <p:nvPr/>
        </p:nvSpPr>
        <p:spPr>
          <a:xfrm rot="9508767">
            <a:off x="6627970" y="698178"/>
            <a:ext cx="659152" cy="659152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67"/>
          <p:cNvSpPr/>
          <p:nvPr/>
        </p:nvSpPr>
        <p:spPr>
          <a:xfrm rot="9510599">
            <a:off x="6276604" y="1272434"/>
            <a:ext cx="297265" cy="297265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67"/>
          <p:cNvSpPr/>
          <p:nvPr/>
        </p:nvSpPr>
        <p:spPr>
          <a:xfrm rot="-7726430">
            <a:off x="5351142" y="3931470"/>
            <a:ext cx="659164" cy="659164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B11A5-ACAB-C8B2-9713-C39216330A70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9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100" y="110471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Community College 22-23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D6E2B-D8E1-7D41-C8E5-172ECAAF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73" y="697894"/>
            <a:ext cx="6895853" cy="40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7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100" y="10741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University 22-23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90687-162F-F487-CE65-CEB838A6A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54" y="718702"/>
            <a:ext cx="6527891" cy="40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0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6510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University 22-23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15C73-55E8-ED4C-4D6E-DE3D4A496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561" y="637804"/>
            <a:ext cx="6266877" cy="412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6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Private University 23-24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3EC09-F378-6D28-1B13-759861CE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4" y="1282187"/>
            <a:ext cx="7855131" cy="32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7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4"/>
          <p:cNvSpPr txBox="1">
            <a:spLocks noGrp="1"/>
          </p:cNvSpPr>
          <p:nvPr>
            <p:ph type="title"/>
          </p:nvPr>
        </p:nvSpPr>
        <p:spPr>
          <a:xfrm>
            <a:off x="2114550" y="971550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Allowance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2D811-C433-97C6-21B7-E0960D40B3E5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Allowance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rPr>
              <a:t>Dependent Care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rPr>
              <a:t>Class time, study time, field work, internship and commuting time for the student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rPr>
              <a:t>Professional License or Credentials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rPr>
              <a:t>Must be charged during the period of enrollment, even if taking the exam after the period of enrollment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rPr>
              <a:t>Study Abroad program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rPr>
              <a:t>VISA or Passport costs – if approved for credit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0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Allowance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Disability Related Expenses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Special services, personal assistance, transportation, equipment, etc.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Cannot be provided by other agencies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Work Experience &amp; Cooperative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Reasonable cost associated with such 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Educational Loan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Actual fees or average of fees charged to borrowers of same loan type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86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248478"/>
            <a:ext cx="7717800" cy="76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Pop Quiz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2991752131"/>
              </p:ext>
            </p:extLst>
          </p:nvPr>
        </p:nvGraphicFramePr>
        <p:xfrm>
          <a:off x="283265" y="1846087"/>
          <a:ext cx="8577469" cy="2856540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85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0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Dependent Care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License of Credentials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0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Study Abroad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0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Disability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0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Work Experience/Co-Op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190706"/>
                  </a:ext>
                </a:extLst>
              </a:tr>
              <a:tr h="4760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Loan Fees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900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1FC2-F2DD-053E-9E97-D76AD431925B}"/>
              </a:ext>
            </a:extLst>
          </p:cNvPr>
          <p:cNvSpPr txBox="1"/>
          <p:nvPr/>
        </p:nvSpPr>
        <p:spPr>
          <a:xfrm>
            <a:off x="283264" y="1367129"/>
            <a:ext cx="857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List 5 additional allowances?</a:t>
            </a:r>
          </a:p>
        </p:txBody>
      </p:sp>
    </p:spTree>
    <p:extLst>
      <p:ext uri="{BB962C8B-B14F-4D97-AF65-F5344CB8AC3E}">
        <p14:creationId xmlns:p14="http://schemas.microsoft.com/office/powerpoint/2010/main" val="5816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COA Restrictions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111296"/>
            <a:ext cx="7717800" cy="346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Certain cost component are excluded for students who are: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Enrolled less than half-time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Room &amp; Board for limited time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Transportation but not personal &amp; misc. expenses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000" kern="1200" dirty="0">
              <a:solidFill>
                <a:schemeClr val="bg2"/>
              </a:solidFill>
              <a:latin typeface="PT Sans" panose="020B0503020203020204" pitchFamily="34" charset="0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Enrolled in correspondence/online programs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Only includes tuition and fees and may include books and supplies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Can include everything if student is fulfilling period of residential training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chemeClr val="bg2"/>
              </a:solidFill>
              <a:latin typeface="PT Sans" panose="020B0503020203020204" pitchFamily="34" charset="0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Incarcerated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Only includes tuition and fees and books and supplies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47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Professional Judgement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COA adjustments are allowed but not required to be offered by the Institution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Must be done on a case-by-case basis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Document, Document, Document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Institutional decisions are final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Be fair!</a:t>
            </a:r>
            <a:endParaRPr lang="en-US" sz="180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1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Cost of Attendance (COA)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 BUDGET!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Estimates a student’s educational expenses for a period of enrollment.  </a:t>
            </a:r>
            <a:endParaRPr lang="en-US" sz="2000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Determined by Section 472 of Higher Education Act of 1965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Specifies the type of costs that are included.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Institutions determine the appropriate and reasonable amounts for the cost categories. 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Keep In Mind…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017725"/>
            <a:ext cx="7717800" cy="3562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0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Increase in COA </a:t>
            </a:r>
            <a:r>
              <a:rPr lang="en-US" sz="2000" b="1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does not </a:t>
            </a:r>
            <a:r>
              <a:rPr lang="en-US" sz="20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always result in an increase of aid due to funds having </a:t>
            </a:r>
            <a:r>
              <a:rPr lang="en-US" sz="2000" u="sng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annual limits</a:t>
            </a:r>
            <a:r>
              <a:rPr lang="en-US" sz="20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sz="14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Example: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32873-8CF7-5AF4-8FEE-E4A20B8D6F72}"/>
              </a:ext>
            </a:extLst>
          </p:cNvPr>
          <p:cNvSpPr/>
          <p:nvPr/>
        </p:nvSpPr>
        <p:spPr>
          <a:xfrm>
            <a:off x="1063749" y="2339331"/>
            <a:ext cx="3157728" cy="1786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/>
                </a:solidFill>
              </a:rPr>
              <a:t>Cost of Attendance             $26,889</a:t>
            </a:r>
          </a:p>
          <a:p>
            <a:r>
              <a:rPr lang="en-US" dirty="0">
                <a:solidFill>
                  <a:schemeClr val="accent6"/>
                </a:solidFill>
              </a:rPr>
              <a:t>Est. Family Contribution   </a:t>
            </a:r>
            <a:r>
              <a:rPr lang="en-US" u="sng" dirty="0">
                <a:solidFill>
                  <a:schemeClr val="accent6"/>
                </a:solidFill>
              </a:rPr>
              <a:t>-            0</a:t>
            </a:r>
          </a:p>
          <a:p>
            <a:r>
              <a:rPr lang="en-US" dirty="0">
                <a:solidFill>
                  <a:schemeClr val="accent6"/>
                </a:solidFill>
              </a:rPr>
              <a:t>                 </a:t>
            </a:r>
            <a:r>
              <a:rPr lang="en-US" b="1" dirty="0">
                <a:solidFill>
                  <a:schemeClr val="accent6"/>
                </a:solidFill>
              </a:rPr>
              <a:t>Unmet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Need     $26,889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Full Package   	   </a:t>
            </a:r>
            <a:r>
              <a:rPr lang="en-US" u="sng" dirty="0">
                <a:solidFill>
                  <a:schemeClr val="accent6"/>
                </a:solidFill>
              </a:rPr>
              <a:t>-  $23,395</a:t>
            </a:r>
          </a:p>
          <a:p>
            <a:pPr algn="ctr"/>
            <a:r>
              <a:rPr lang="en-US" dirty="0"/>
              <a:t>              </a:t>
            </a:r>
            <a:r>
              <a:rPr lang="en-US" b="1" dirty="0">
                <a:solidFill>
                  <a:schemeClr val="accent6"/>
                </a:solidFill>
              </a:rPr>
              <a:t>Unmet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Need </a:t>
            </a:r>
            <a:r>
              <a:rPr lang="en-US" dirty="0"/>
              <a:t>     </a:t>
            </a:r>
            <a:r>
              <a:rPr lang="en-US" b="1" dirty="0">
                <a:solidFill>
                  <a:schemeClr val="tx2"/>
                </a:solidFill>
              </a:rPr>
              <a:t>$3,494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BA179B-7ED0-F0FD-0517-30A5CE61F2A5}"/>
              </a:ext>
            </a:extLst>
          </p:cNvPr>
          <p:cNvSpPr/>
          <p:nvPr/>
        </p:nvSpPr>
        <p:spPr>
          <a:xfrm>
            <a:off x="4572000" y="2508437"/>
            <a:ext cx="4333617" cy="144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6"/>
                </a:solidFill>
              </a:rPr>
              <a:t>Fully Packaged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Pell Grant (FT) 	                   $6,895</a:t>
            </a:r>
          </a:p>
          <a:p>
            <a:r>
              <a:rPr lang="en-US" dirty="0">
                <a:solidFill>
                  <a:schemeClr val="accent6"/>
                </a:solidFill>
              </a:rPr>
              <a:t>Loans 		                   $10,500</a:t>
            </a:r>
          </a:p>
          <a:p>
            <a:r>
              <a:rPr lang="en-US" dirty="0">
                <a:solidFill>
                  <a:schemeClr val="accent6"/>
                </a:solidFill>
              </a:rPr>
              <a:t>Work-Study 	                </a:t>
            </a:r>
            <a:r>
              <a:rPr lang="en-US" u="sng" dirty="0">
                <a:solidFill>
                  <a:schemeClr val="accent6"/>
                </a:solidFill>
              </a:rPr>
              <a:t>+ $6,000   </a:t>
            </a:r>
          </a:p>
          <a:p>
            <a:r>
              <a:rPr lang="en-US" dirty="0">
                <a:solidFill>
                  <a:schemeClr val="accent6"/>
                </a:solidFill>
              </a:rPr>
              <a:t>                                         </a:t>
            </a:r>
            <a:r>
              <a:rPr lang="en-US" b="1" dirty="0">
                <a:solidFill>
                  <a:schemeClr val="accent6"/>
                </a:solidFill>
              </a:rPr>
              <a:t>Total</a:t>
            </a:r>
            <a:r>
              <a:rPr lang="en-US" dirty="0">
                <a:solidFill>
                  <a:schemeClr val="accent6"/>
                </a:solidFill>
              </a:rPr>
              <a:t>       </a:t>
            </a:r>
            <a:r>
              <a:rPr lang="en-US" b="1" dirty="0">
                <a:solidFill>
                  <a:schemeClr val="accent6"/>
                </a:solidFill>
              </a:rPr>
              <a:t>$23,395</a:t>
            </a:r>
          </a:p>
        </p:txBody>
      </p:sp>
    </p:spTree>
    <p:extLst>
      <p:ext uri="{BB962C8B-B14F-4D97-AF65-F5344CB8AC3E}">
        <p14:creationId xmlns:p14="http://schemas.microsoft.com/office/powerpoint/2010/main" val="13863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Keep In Mind…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096573"/>
            <a:ext cx="7717800" cy="1317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000" kern="1200" dirty="0">
                <a:solidFill>
                  <a:schemeClr val="bg2"/>
                </a:solidFill>
                <a:latin typeface="PT Sans" panose="020B0503020203020204" pitchFamily="34" charset="0"/>
              </a:rPr>
              <a:t>Students with maximized aid due to annual limits </a:t>
            </a:r>
            <a:r>
              <a:rPr lang="en-US" sz="2000" b="1" kern="1200" dirty="0">
                <a:solidFill>
                  <a:schemeClr val="bg2"/>
                </a:solidFill>
                <a:latin typeface="PT Sans" panose="020B0503020203020204" pitchFamily="34" charset="0"/>
              </a:rPr>
              <a:t>can</a:t>
            </a:r>
            <a:r>
              <a:rPr lang="en-US" sz="2000" kern="1200" dirty="0">
                <a:solidFill>
                  <a:schemeClr val="bg2"/>
                </a:solidFill>
                <a:latin typeface="PT Sans" panose="020B0503020203020204" pitchFamily="34" charset="0"/>
              </a:rPr>
              <a:t> benefit from a COA increase if they have additional scholarships.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sz="1400" kern="1200" dirty="0">
                <a:solidFill>
                  <a:schemeClr val="bg2"/>
                </a:solidFill>
                <a:latin typeface="PT Sans" panose="020B0503020203020204" pitchFamily="34" charset="0"/>
                <a:ea typeface="+mn-ea"/>
                <a:cs typeface="+mn-cs"/>
              </a:rPr>
              <a:t>Example</a:t>
            </a:r>
            <a:r>
              <a:rPr lang="en-US" sz="1400" kern="1200" dirty="0">
                <a:solidFill>
                  <a:schemeClr val="bg2"/>
                </a:solidFill>
                <a:latin typeface="Open Sans"/>
                <a:ea typeface="+mn-ea"/>
                <a:cs typeface="+mn-cs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6BC822-6AAC-E424-DF75-849558DEBEE8}"/>
              </a:ext>
            </a:extLst>
          </p:cNvPr>
          <p:cNvSpPr/>
          <p:nvPr/>
        </p:nvSpPr>
        <p:spPr>
          <a:xfrm>
            <a:off x="1024128" y="2285765"/>
            <a:ext cx="3328416" cy="2452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/>
                </a:solidFill>
              </a:rPr>
              <a:t>Cost of Attendance             $26,889</a:t>
            </a:r>
          </a:p>
          <a:p>
            <a:r>
              <a:rPr lang="en-US" dirty="0">
                <a:solidFill>
                  <a:schemeClr val="accent6"/>
                </a:solidFill>
              </a:rPr>
              <a:t>Est. Family Contribution   </a:t>
            </a:r>
            <a:r>
              <a:rPr lang="en-US" u="sng" dirty="0">
                <a:solidFill>
                  <a:schemeClr val="accent6"/>
                </a:solidFill>
              </a:rPr>
              <a:t>-            0</a:t>
            </a:r>
          </a:p>
          <a:p>
            <a:r>
              <a:rPr lang="en-US" dirty="0">
                <a:solidFill>
                  <a:schemeClr val="accent6"/>
                </a:solidFill>
              </a:rPr>
              <a:t>                 </a:t>
            </a:r>
            <a:r>
              <a:rPr lang="en-US" b="1" dirty="0">
                <a:solidFill>
                  <a:schemeClr val="accent6"/>
                </a:solidFill>
              </a:rPr>
              <a:t>Unmet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Need      $26,889</a:t>
            </a:r>
          </a:p>
          <a:p>
            <a:endParaRPr lang="en-US" sz="800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Laptop Allowance               $1,500</a:t>
            </a:r>
          </a:p>
          <a:p>
            <a:r>
              <a:rPr lang="en-US" dirty="0">
                <a:solidFill>
                  <a:schemeClr val="accent6"/>
                </a:solidFill>
              </a:rPr>
              <a:t>Child Care Allowance         $2,000</a:t>
            </a:r>
          </a:p>
          <a:p>
            <a:r>
              <a:rPr lang="en-US" dirty="0">
                <a:solidFill>
                  <a:schemeClr val="accent6"/>
                </a:solidFill>
              </a:rPr>
              <a:t>Transportation                 </a:t>
            </a:r>
            <a:r>
              <a:rPr lang="en-US" u="sng" dirty="0">
                <a:solidFill>
                  <a:schemeClr val="accent6"/>
                </a:solidFill>
              </a:rPr>
              <a:t>+ $1,500</a:t>
            </a:r>
          </a:p>
          <a:p>
            <a:r>
              <a:rPr lang="en-US" dirty="0">
                <a:solidFill>
                  <a:schemeClr val="accent6"/>
                </a:solidFill>
              </a:rPr>
              <a:t>                   </a:t>
            </a:r>
            <a:r>
              <a:rPr lang="en-US" b="1" dirty="0">
                <a:solidFill>
                  <a:schemeClr val="accent6"/>
                </a:solidFill>
              </a:rPr>
              <a:t>Allowance      $5,000</a:t>
            </a:r>
          </a:p>
          <a:p>
            <a:endParaRPr lang="en-US" sz="1050" b="1" dirty="0">
              <a:solidFill>
                <a:schemeClr val="accent6"/>
              </a:solidFill>
            </a:endParaRPr>
          </a:p>
          <a:p>
            <a:r>
              <a:rPr lang="en-US" sz="1600" b="1" dirty="0">
                <a:solidFill>
                  <a:schemeClr val="accent6"/>
                </a:solidFill>
              </a:rPr>
              <a:t>NEW COA                  $29,889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CBC103-D4D2-CBDA-D432-D6EA0A61657B}"/>
              </a:ext>
            </a:extLst>
          </p:cNvPr>
          <p:cNvSpPr/>
          <p:nvPr/>
        </p:nvSpPr>
        <p:spPr>
          <a:xfrm>
            <a:off x="4791458" y="2453440"/>
            <a:ext cx="3955663" cy="212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6"/>
                </a:solidFill>
              </a:rPr>
              <a:t>Fully Packaged + Scholarships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Pell Grant (FT) 		$6,895</a:t>
            </a:r>
          </a:p>
          <a:p>
            <a:r>
              <a:rPr lang="en-US" dirty="0">
                <a:solidFill>
                  <a:schemeClr val="accent6"/>
                </a:solidFill>
              </a:rPr>
              <a:t>Loans 			$10,500</a:t>
            </a:r>
          </a:p>
          <a:p>
            <a:r>
              <a:rPr lang="en-US" dirty="0">
                <a:solidFill>
                  <a:schemeClr val="accent6"/>
                </a:solidFill>
              </a:rPr>
              <a:t>Work-Study 	                   $6,000</a:t>
            </a:r>
          </a:p>
          <a:p>
            <a:r>
              <a:rPr lang="en-US" dirty="0">
                <a:solidFill>
                  <a:schemeClr val="accent6"/>
                </a:solidFill>
              </a:rPr>
              <a:t>Honors Scholarship                         $4,000</a:t>
            </a:r>
          </a:p>
          <a:p>
            <a:r>
              <a:rPr lang="en-US" dirty="0">
                <a:solidFill>
                  <a:schemeClr val="accent6"/>
                </a:solidFill>
              </a:rPr>
              <a:t>TEOG                                           </a:t>
            </a:r>
            <a:r>
              <a:rPr lang="en-US" u="sng" dirty="0">
                <a:solidFill>
                  <a:schemeClr val="accent6"/>
                </a:solidFill>
              </a:rPr>
              <a:t>+ $1,500</a:t>
            </a:r>
          </a:p>
          <a:p>
            <a:r>
              <a:rPr lang="en-US" dirty="0">
                <a:solidFill>
                  <a:schemeClr val="accent6"/>
                </a:solidFill>
              </a:rPr>
              <a:t>                                         </a:t>
            </a:r>
            <a:r>
              <a:rPr lang="en-US" b="1" dirty="0">
                <a:solidFill>
                  <a:schemeClr val="accent6"/>
                </a:solidFill>
              </a:rPr>
              <a:t>Total</a:t>
            </a:r>
            <a:r>
              <a:rPr lang="en-US" dirty="0">
                <a:solidFill>
                  <a:schemeClr val="accent6"/>
                </a:solidFill>
              </a:rPr>
              <a:t>       </a:t>
            </a:r>
            <a:r>
              <a:rPr lang="en-US" b="1" dirty="0">
                <a:solidFill>
                  <a:schemeClr val="accent6"/>
                </a:solidFill>
              </a:rPr>
              <a:t>$28,895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248478"/>
            <a:ext cx="7717800" cy="76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Pop Quiz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2390404090"/>
              </p:ext>
            </p:extLst>
          </p:nvPr>
        </p:nvGraphicFramePr>
        <p:xfrm>
          <a:off x="283264" y="2230225"/>
          <a:ext cx="8577469" cy="694704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85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</a:t>
                      </a:r>
                      <a:endParaRPr sz="1800" b="1" dirty="0">
                        <a:solidFill>
                          <a:schemeClr val="bg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1FC2-F2DD-053E-9E97-D76AD431925B}"/>
              </a:ext>
            </a:extLst>
          </p:cNvPr>
          <p:cNvSpPr txBox="1"/>
          <p:nvPr/>
        </p:nvSpPr>
        <p:spPr>
          <a:xfrm>
            <a:off x="283264" y="1367129"/>
            <a:ext cx="857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Does an increase in COA guarantee an increase of aid?</a:t>
            </a:r>
          </a:p>
        </p:txBody>
      </p:sp>
    </p:spTree>
    <p:extLst>
      <p:ext uri="{BB962C8B-B14F-4D97-AF65-F5344CB8AC3E}">
        <p14:creationId xmlns:p14="http://schemas.microsoft.com/office/powerpoint/2010/main" val="29140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51"/>
          <p:cNvPicPr preferRelativeResize="0"/>
          <p:nvPr/>
        </p:nvPicPr>
        <p:blipFill rotWithShape="1">
          <a:blip r:embed="rId3">
            <a:alphaModFix/>
          </a:blip>
          <a:srcRect r="23312"/>
          <a:stretch/>
        </p:blipFill>
        <p:spPr>
          <a:xfrm rot="-8781658">
            <a:off x="3846811" y="-966582"/>
            <a:ext cx="6354460" cy="4661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51"/>
          <p:cNvGrpSpPr/>
          <p:nvPr/>
        </p:nvGrpSpPr>
        <p:grpSpPr>
          <a:xfrm>
            <a:off x="2629715" y="-1677377"/>
            <a:ext cx="7872906" cy="8806152"/>
            <a:chOff x="2554087" y="-1601750"/>
            <a:chExt cx="7872906" cy="8806152"/>
          </a:xfrm>
        </p:grpSpPr>
        <p:sp>
          <p:nvSpPr>
            <p:cNvPr id="697" name="Google Shape;697;p51"/>
            <p:cNvSpPr/>
            <p:nvPr/>
          </p:nvSpPr>
          <p:spPr>
            <a:xfrm>
              <a:off x="2981325" y="-14275"/>
              <a:ext cx="4791075" cy="5195875"/>
            </a:xfrm>
            <a:custGeom>
              <a:avLst/>
              <a:gdLst/>
              <a:ahLst/>
              <a:cxnLst/>
              <a:rect l="l" t="t" r="r" b="b"/>
              <a:pathLst>
                <a:path w="191643" h="207835" extrusionOk="0">
                  <a:moveTo>
                    <a:pt x="0" y="190"/>
                  </a:moveTo>
                  <a:lnTo>
                    <a:pt x="35052" y="0"/>
                  </a:lnTo>
                  <a:lnTo>
                    <a:pt x="191643" y="206311"/>
                  </a:lnTo>
                  <a:lnTo>
                    <a:pt x="99632" y="207645"/>
                  </a:lnTo>
                  <a:lnTo>
                    <a:pt x="953" y="2078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98" name="Google Shape;698;p51"/>
            <p:cNvGrpSpPr/>
            <p:nvPr/>
          </p:nvGrpSpPr>
          <p:grpSpPr>
            <a:xfrm rot="-2230827">
              <a:off x="5739669" y="-2548515"/>
              <a:ext cx="464979" cy="10699683"/>
              <a:chOff x="3734850" y="-2845725"/>
              <a:chExt cx="465000" cy="10150200"/>
            </a:xfrm>
          </p:grpSpPr>
          <p:sp>
            <p:nvSpPr>
              <p:cNvPr id="699" name="Google Shape;699;p51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1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rgbClr val="B6C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51"/>
            <p:cNvGrpSpPr/>
            <p:nvPr/>
          </p:nvGrpSpPr>
          <p:grpSpPr>
            <a:xfrm rot="3618504">
              <a:off x="7673514" y="2854607"/>
              <a:ext cx="1368458" cy="3982352"/>
              <a:chOff x="3303935" y="-4915108"/>
              <a:chExt cx="1367993" cy="13608576"/>
            </a:xfrm>
          </p:grpSpPr>
          <p:sp>
            <p:nvSpPr>
              <p:cNvPr id="702" name="Google Shape;702;p51"/>
              <p:cNvSpPr/>
              <p:nvPr/>
            </p:nvSpPr>
            <p:spPr>
              <a:xfrm>
                <a:off x="3303935" y="-4915108"/>
                <a:ext cx="232500" cy="13548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1"/>
              <p:cNvSpPr/>
              <p:nvPr/>
            </p:nvSpPr>
            <p:spPr>
              <a:xfrm>
                <a:off x="3536728" y="-4854832"/>
                <a:ext cx="1135200" cy="13548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51"/>
          <p:cNvSpPr txBox="1">
            <a:spLocks noGrp="1"/>
          </p:cNvSpPr>
          <p:nvPr>
            <p:ph type="title"/>
          </p:nvPr>
        </p:nvSpPr>
        <p:spPr>
          <a:xfrm>
            <a:off x="249263" y="250027"/>
            <a:ext cx="3223500" cy="20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E48B7F"/>
                </a:solidFill>
              </a:rPr>
              <a:t>Resources</a:t>
            </a:r>
            <a:endParaRPr dirty="0">
              <a:solidFill>
                <a:srgbClr val="E48B7F"/>
              </a:solidFill>
            </a:endParaRPr>
          </a:p>
        </p:txBody>
      </p:sp>
      <p:sp>
        <p:nvSpPr>
          <p:cNvPr id="705" name="Google Shape;705;p51"/>
          <p:cNvSpPr txBox="1">
            <a:spLocks noGrp="1"/>
          </p:cNvSpPr>
          <p:nvPr>
            <p:ph type="subTitle" idx="1"/>
          </p:nvPr>
        </p:nvSpPr>
        <p:spPr>
          <a:xfrm>
            <a:off x="475885" y="1819445"/>
            <a:ext cx="4404600" cy="13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hlinkClick r:id="rId4"/>
              </a:rPr>
              <a:t>https://fsapartners.ed.gov/knowledge-center/fsa-handbook/2022-2023/vol3/ch2-cost-attendance-budget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706" name="Google Shape;706;p51"/>
          <p:cNvSpPr/>
          <p:nvPr/>
        </p:nvSpPr>
        <p:spPr>
          <a:xfrm rot="1283007">
            <a:off x="8704765" y="1820370"/>
            <a:ext cx="542226" cy="54194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1"/>
          <p:cNvSpPr/>
          <p:nvPr/>
        </p:nvSpPr>
        <p:spPr>
          <a:xfrm rot="9565722">
            <a:off x="3388613" y="119887"/>
            <a:ext cx="659129" cy="65912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1"/>
          <p:cNvSpPr/>
          <p:nvPr/>
        </p:nvSpPr>
        <p:spPr>
          <a:xfrm rot="9563391">
            <a:off x="2983381" y="713642"/>
            <a:ext cx="297437" cy="29743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1"/>
          <p:cNvSpPr/>
          <p:nvPr/>
        </p:nvSpPr>
        <p:spPr>
          <a:xfrm rot="1282537">
            <a:off x="5623584" y="4034287"/>
            <a:ext cx="697157" cy="6968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513AC8-CDC1-8C28-2DDD-9BBEAD652F0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4"/>
          <p:cNvSpPr txBox="1">
            <a:spLocks noGrp="1"/>
          </p:cNvSpPr>
          <p:nvPr>
            <p:ph type="title"/>
          </p:nvPr>
        </p:nvSpPr>
        <p:spPr>
          <a:xfrm>
            <a:off x="2114550" y="971550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2D811-C433-97C6-21B7-E0960D40B3E5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1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248478"/>
            <a:ext cx="7717800" cy="76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Pop Quiz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4118851125"/>
              </p:ext>
            </p:extLst>
          </p:nvPr>
        </p:nvGraphicFramePr>
        <p:xfrm>
          <a:off x="283265" y="1846087"/>
          <a:ext cx="8577469" cy="2852388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85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A. The exact cost the student needs to pay for a period of enrollment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B. The exact cost the student needs to pay for a total undergrad degree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C. An estimate of a student’s educational expenses for a period of enrollment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D. An estimate of a student’s educational expenses for a total undergrad degree 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1FC2-F2DD-053E-9E97-D76AD431925B}"/>
              </a:ext>
            </a:extLst>
          </p:cNvPr>
          <p:cNvSpPr txBox="1"/>
          <p:nvPr/>
        </p:nvSpPr>
        <p:spPr>
          <a:xfrm>
            <a:off x="283264" y="1367129"/>
            <a:ext cx="857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Cost of Attendance ?</a:t>
            </a:r>
          </a:p>
        </p:txBody>
      </p:sp>
    </p:spTree>
    <p:extLst>
      <p:ext uri="{BB962C8B-B14F-4D97-AF65-F5344CB8AC3E}">
        <p14:creationId xmlns:p14="http://schemas.microsoft.com/office/powerpoint/2010/main" val="355461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248478"/>
            <a:ext cx="7717800" cy="76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Pop Quiz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3894953161"/>
              </p:ext>
            </p:extLst>
          </p:nvPr>
        </p:nvGraphicFramePr>
        <p:xfrm>
          <a:off x="283263" y="3231135"/>
          <a:ext cx="8577469" cy="731490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85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C. An estimate of a student’s educational expenses for a period of enrollment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1FC2-F2DD-053E-9E97-D76AD431925B}"/>
              </a:ext>
            </a:extLst>
          </p:cNvPr>
          <p:cNvSpPr txBox="1"/>
          <p:nvPr/>
        </p:nvSpPr>
        <p:spPr>
          <a:xfrm>
            <a:off x="283264" y="1367129"/>
            <a:ext cx="857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Cost of Attendance ?</a:t>
            </a:r>
          </a:p>
        </p:txBody>
      </p:sp>
    </p:spTree>
    <p:extLst>
      <p:ext uri="{BB962C8B-B14F-4D97-AF65-F5344CB8AC3E}">
        <p14:creationId xmlns:p14="http://schemas.microsoft.com/office/powerpoint/2010/main" val="72015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248478"/>
            <a:ext cx="7717800" cy="76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Pop Quiz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54194378"/>
              </p:ext>
            </p:extLst>
          </p:nvPr>
        </p:nvGraphicFramePr>
        <p:xfrm>
          <a:off x="283265" y="1846087"/>
          <a:ext cx="8577469" cy="2778816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85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A. College Board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B. The Institution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C. TASFAA</a:t>
                      </a:r>
                      <a:endParaRPr sz="18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D. Department of Education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1FC2-F2DD-053E-9E97-D76AD431925B}"/>
              </a:ext>
            </a:extLst>
          </p:cNvPr>
          <p:cNvSpPr txBox="1"/>
          <p:nvPr/>
        </p:nvSpPr>
        <p:spPr>
          <a:xfrm>
            <a:off x="283264" y="1367129"/>
            <a:ext cx="857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Who determines the appropriate amounts for cost categories?</a:t>
            </a:r>
          </a:p>
        </p:txBody>
      </p:sp>
    </p:spTree>
    <p:extLst>
      <p:ext uri="{BB962C8B-B14F-4D97-AF65-F5344CB8AC3E}">
        <p14:creationId xmlns:p14="http://schemas.microsoft.com/office/powerpoint/2010/main" val="235603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248478"/>
            <a:ext cx="7717800" cy="769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Pop Quiz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2038653595"/>
              </p:ext>
            </p:extLst>
          </p:nvPr>
        </p:nvGraphicFramePr>
        <p:xfrm>
          <a:off x="283263" y="2523982"/>
          <a:ext cx="8577469" cy="694704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857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B. The Institution</a:t>
                      </a:r>
                      <a:endParaRPr sz="18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C1FC2-F2DD-053E-9E97-D76AD431925B}"/>
              </a:ext>
            </a:extLst>
          </p:cNvPr>
          <p:cNvSpPr txBox="1"/>
          <p:nvPr/>
        </p:nvSpPr>
        <p:spPr>
          <a:xfrm>
            <a:off x="283264" y="1367129"/>
            <a:ext cx="857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Who determines the appropriate amounts for cost categories?</a:t>
            </a:r>
          </a:p>
        </p:txBody>
      </p:sp>
    </p:spTree>
    <p:extLst>
      <p:ext uri="{BB962C8B-B14F-4D97-AF65-F5344CB8AC3E}">
        <p14:creationId xmlns:p14="http://schemas.microsoft.com/office/powerpoint/2010/main" val="38164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is COA Important?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111296"/>
            <a:ext cx="7717800" cy="346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PT Sans" panose="020B0503020203020204" pitchFamily="34" charset="0"/>
              </a:rPr>
              <a:t>Provides students with expectation of cost for a degree/program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PT Sans" panose="020B0503020203020204" pitchFamily="34" charset="0"/>
              </a:rPr>
              <a:t>Think about it like this: Its not only how much a car is, but its how much it will take to maintain the car and repairs.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PT Sans" panose="020B0503020203020204" pitchFamily="34" charset="0"/>
              </a:rPr>
              <a:t>Forms the basis of financial need</a:t>
            </a:r>
          </a:p>
          <a:p>
            <a:pPr marL="7429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PT Sans" panose="020B0503020203020204" pitchFamily="34" charset="0"/>
              </a:rPr>
              <a:t>Sets a limit on the total aid a student may receive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PT Sans" panose="020B0503020203020204" pitchFamily="34" charset="0"/>
              </a:rPr>
              <a:t>Formula used to establish a student’s financial need: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653229-121B-5E2A-EC73-30C2361AAF9C}"/>
              </a:ext>
            </a:extLst>
          </p:cNvPr>
          <p:cNvSpPr/>
          <p:nvPr/>
        </p:nvSpPr>
        <p:spPr>
          <a:xfrm>
            <a:off x="2182745" y="3843475"/>
            <a:ext cx="4778510" cy="85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1600" b="1" dirty="0">
                <a:solidFill>
                  <a:schemeClr val="accent6"/>
                </a:solidFill>
              </a:rPr>
              <a:t>    Cost of attendance (COA)</a:t>
            </a:r>
          </a:p>
          <a:p>
            <a:pPr marL="457200"/>
            <a:r>
              <a:rPr lang="en-US" sz="1600" b="1" dirty="0">
                <a:solidFill>
                  <a:schemeClr val="accent6"/>
                </a:solidFill>
              </a:rPr>
              <a:t>-   </a:t>
            </a:r>
            <a:r>
              <a:rPr lang="en-US" sz="1600" b="1" u="sng" dirty="0">
                <a:solidFill>
                  <a:schemeClr val="accent6"/>
                </a:solidFill>
              </a:rPr>
              <a:t>Expected family contribution (EFC)</a:t>
            </a:r>
          </a:p>
          <a:p>
            <a:pPr marL="457200"/>
            <a:r>
              <a:rPr lang="en-US" sz="1600" b="1" dirty="0">
                <a:solidFill>
                  <a:schemeClr val="accent6"/>
                </a:solidFill>
              </a:rPr>
              <a:t>=  Need</a:t>
            </a:r>
          </a:p>
        </p:txBody>
      </p:sp>
    </p:spTree>
    <p:extLst>
      <p:ext uri="{BB962C8B-B14F-4D97-AF65-F5344CB8AC3E}">
        <p14:creationId xmlns:p14="http://schemas.microsoft.com/office/powerpoint/2010/main" val="201932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is COA Determined?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4F8AC-D577-6EC9-731C-F6854FA18F8B}"/>
              </a:ext>
            </a:extLst>
          </p:cNvPr>
          <p:cNvSpPr txBox="1"/>
          <p:nvPr/>
        </p:nvSpPr>
        <p:spPr>
          <a:xfrm>
            <a:off x="3251755" y="1817916"/>
            <a:ext cx="2841216" cy="192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Student Groups/Category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Hours Enrolled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Program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In-District vs. Out-of-District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Dependent vs. Independent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47B7B-CA42-091D-0FEF-5D665AC670F7}"/>
              </a:ext>
            </a:extLst>
          </p:cNvPr>
          <p:cNvSpPr txBox="1"/>
          <p:nvPr/>
        </p:nvSpPr>
        <p:spPr>
          <a:xfrm>
            <a:off x="6280913" y="1808296"/>
            <a:ext cx="2640489" cy="1420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cs typeface="Arial"/>
                <a:sym typeface="Arial"/>
              </a:rPr>
              <a:t>Average or Actual Cost</a:t>
            </a:r>
          </a:p>
          <a:p>
            <a:pPr marL="742950" indent="-2857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cs typeface="Arial"/>
                <a:sym typeface="Arial"/>
              </a:rPr>
              <a:t>Surveys</a:t>
            </a:r>
          </a:p>
          <a:p>
            <a:pPr marL="742950" indent="-2857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cs typeface="Arial"/>
                <a:sym typeface="Arial"/>
              </a:rPr>
              <a:t>Local cost research</a:t>
            </a:r>
          </a:p>
          <a:p>
            <a:pPr marL="742950" indent="-2857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cs typeface="Arial"/>
                <a:sym typeface="Arial"/>
              </a:rPr>
              <a:t>Published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D835A-54D3-52EF-FE5A-94DC04AE829F}"/>
              </a:ext>
            </a:extLst>
          </p:cNvPr>
          <p:cNvSpPr txBox="1"/>
          <p:nvPr/>
        </p:nvSpPr>
        <p:spPr>
          <a:xfrm>
            <a:off x="222597" y="1805941"/>
            <a:ext cx="2841216" cy="186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Basic Allowable Costs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Tuition &amp; Fees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Room &amp; Board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Arial"/>
                <a:sym typeface="Arial"/>
              </a:rPr>
              <a:t>Books, supplies, transportation &amp; personal misc. expenses</a:t>
            </a:r>
          </a:p>
        </p:txBody>
      </p:sp>
    </p:spTree>
    <p:extLst>
      <p:ext uri="{BB962C8B-B14F-4D97-AF65-F5344CB8AC3E}">
        <p14:creationId xmlns:p14="http://schemas.microsoft.com/office/powerpoint/2010/main" val="3645817650"/>
      </p:ext>
    </p:extLst>
  </p:cSld>
  <p:clrMapOvr>
    <a:masterClrMapping/>
  </p:clrMapOvr>
</p:sld>
</file>

<file path=ppt/theme/theme1.xml><?xml version="1.0" encoding="utf-8"?>
<a:theme xmlns:a="http://schemas.openxmlformats.org/drawingml/2006/main" name="Candy Buffet for your Wedding by Slidesgo">
  <a:themeElements>
    <a:clrScheme name="Simple Light">
      <a:dk1>
        <a:srgbClr val="E48B7F"/>
      </a:dk1>
      <a:lt1>
        <a:srgbClr val="FFDFD9"/>
      </a:lt1>
      <a:dk2>
        <a:srgbClr val="6C93A1"/>
      </a:dk2>
      <a:lt2>
        <a:srgbClr val="FFFCF9"/>
      </a:lt2>
      <a:accent1>
        <a:srgbClr val="B6CFD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C93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13438</TotalTime>
  <Words>1361</Words>
  <Application>Microsoft Office PowerPoint</Application>
  <PresentationFormat>On-screen Show (16:9)</PresentationFormat>
  <Paragraphs>234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Open Sans</vt:lpstr>
      <vt:lpstr>Poppins</vt:lpstr>
      <vt:lpstr>PT Sans</vt:lpstr>
      <vt:lpstr>Candy Buffet for your Wedding by Slidesgo</vt:lpstr>
      <vt:lpstr>New Aid Officer Workshop</vt:lpstr>
      <vt:lpstr>What is Cost of Attendance (COA)? Why is it Important? How is COA Determined? Examples Additional Allowances COA Restrictions  Professional Judgment Resources </vt:lpstr>
      <vt:lpstr>What is Cost of Attendance (COA)</vt:lpstr>
      <vt:lpstr>Pop Quiz</vt:lpstr>
      <vt:lpstr>Pop Quiz</vt:lpstr>
      <vt:lpstr>Pop Quiz</vt:lpstr>
      <vt:lpstr>Pop Quiz</vt:lpstr>
      <vt:lpstr>Why is COA Important?</vt:lpstr>
      <vt:lpstr>How is COA Determined?</vt:lpstr>
      <vt:lpstr>Pop Quiz</vt:lpstr>
      <vt:lpstr>Pop Quiz</vt:lpstr>
      <vt:lpstr>Pop Quiz</vt:lpstr>
      <vt:lpstr>Basic Allowable Costs</vt:lpstr>
      <vt:lpstr>Tuition &amp; Fees</vt:lpstr>
      <vt:lpstr>Room &amp; Board</vt:lpstr>
      <vt:lpstr>Books, Supplies, Transportation &amp; Personal Misc. Expenses</vt:lpstr>
      <vt:lpstr>Pop Quiz</vt:lpstr>
      <vt:lpstr>COA Examples</vt:lpstr>
      <vt:lpstr>Community College 22-23</vt:lpstr>
      <vt:lpstr>Community College 22-23</vt:lpstr>
      <vt:lpstr>University 22-23</vt:lpstr>
      <vt:lpstr>University 22-23</vt:lpstr>
      <vt:lpstr>Private University 23-24</vt:lpstr>
      <vt:lpstr>Additional Allowance</vt:lpstr>
      <vt:lpstr>Additional Allowance</vt:lpstr>
      <vt:lpstr>Additional Allowance</vt:lpstr>
      <vt:lpstr>Pop Quiz</vt:lpstr>
      <vt:lpstr>COA Restrictions</vt:lpstr>
      <vt:lpstr>Professional Judgement</vt:lpstr>
      <vt:lpstr>Keep In Mind…</vt:lpstr>
      <vt:lpstr>Keep In Mind…</vt:lpstr>
      <vt:lpstr>Pop Quiz</vt:lpstr>
      <vt:lpstr>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Buffet for your Wedding </dc:title>
  <dc:creator>Holder, Deanna K</dc:creator>
  <cp:lastModifiedBy>Villarreal, Andreina</cp:lastModifiedBy>
  <cp:revision>12</cp:revision>
  <dcterms:modified xsi:type="dcterms:W3CDTF">2023-04-14T22:41:02Z</dcterms:modified>
</cp:coreProperties>
</file>