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51"/>
  </p:notesMasterIdLst>
  <p:sldIdLst>
    <p:sldId id="256" r:id="rId2"/>
    <p:sldId id="258" r:id="rId3"/>
    <p:sldId id="257" r:id="rId4"/>
    <p:sldId id="259" r:id="rId5"/>
    <p:sldId id="298" r:id="rId6"/>
    <p:sldId id="299" r:id="rId7"/>
    <p:sldId id="260" r:id="rId8"/>
    <p:sldId id="294" r:id="rId9"/>
    <p:sldId id="262" r:id="rId10"/>
    <p:sldId id="295" r:id="rId11"/>
    <p:sldId id="296" r:id="rId12"/>
    <p:sldId id="269" r:id="rId13"/>
    <p:sldId id="263" r:id="rId14"/>
    <p:sldId id="300" r:id="rId15"/>
    <p:sldId id="303" r:id="rId16"/>
    <p:sldId id="266" r:id="rId17"/>
    <p:sldId id="283" r:id="rId18"/>
    <p:sldId id="268" r:id="rId19"/>
    <p:sldId id="297" r:id="rId20"/>
    <p:sldId id="305" r:id="rId21"/>
    <p:sldId id="271" r:id="rId22"/>
    <p:sldId id="306" r:id="rId23"/>
    <p:sldId id="272" r:id="rId24"/>
    <p:sldId id="307" r:id="rId25"/>
    <p:sldId id="304" r:id="rId26"/>
    <p:sldId id="308" r:id="rId27"/>
    <p:sldId id="309" r:id="rId28"/>
    <p:sldId id="310" r:id="rId29"/>
    <p:sldId id="284" r:id="rId30"/>
    <p:sldId id="312" r:id="rId31"/>
    <p:sldId id="279" r:id="rId32"/>
    <p:sldId id="313" r:id="rId33"/>
    <p:sldId id="277" r:id="rId34"/>
    <p:sldId id="301" r:id="rId35"/>
    <p:sldId id="302" r:id="rId36"/>
    <p:sldId id="316" r:id="rId37"/>
    <p:sldId id="317" r:id="rId38"/>
    <p:sldId id="318" r:id="rId39"/>
    <p:sldId id="319" r:id="rId40"/>
    <p:sldId id="314" r:id="rId41"/>
    <p:sldId id="321" r:id="rId42"/>
    <p:sldId id="322" r:id="rId43"/>
    <p:sldId id="323" r:id="rId44"/>
    <p:sldId id="324" r:id="rId45"/>
    <p:sldId id="320" r:id="rId46"/>
    <p:sldId id="325" r:id="rId47"/>
    <p:sldId id="315" r:id="rId48"/>
    <p:sldId id="326" r:id="rId49"/>
    <p:sldId id="311"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3969D-6ABD-4547-B8BC-16076521C7A3}">
  <a:tblStyle styleId="{DBF3969D-6ABD-4547-B8BC-16076521C7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0" d="100"/>
          <a:sy n="140" d="100"/>
        </p:scale>
        <p:origin x="3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bd1a9dd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bd1a9dd4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029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70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df24ac4dab_0_15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df24ac4dab_0_15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f24ac4dab_0_15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df24ac4dab_0_15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04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88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df24ac4dab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df24ac4dab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df4f1a9ca7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df4f1a9ca7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What are some forms of documentation your institution collects to verify independence?</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f24ac4dab_0_15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f24ac4dab_0_15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17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df24ac4da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df24ac4da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0213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dbd1a9dd45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dbd1a9dd45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will no longer be active for the 24-25 FAFSA. Students and Parents will sign a consent to link their tax information when completing the FAFSA.</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f24ac4dab_0_15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df24ac4dab_0_15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Will File will automatically flag for verification.</a:t>
            </a:r>
          </a:p>
          <a:p>
            <a:pPr marL="0" lvl="0" indent="0" algn="l" rtl="0">
              <a:spcBef>
                <a:spcPts val="0"/>
              </a:spcBef>
              <a:spcAft>
                <a:spcPts val="0"/>
              </a:spcAft>
              <a:buNone/>
            </a:pPr>
            <a:r>
              <a:rPr lang="en-US" dirty="0"/>
              <a:t>*Not an option for 24-25</a:t>
            </a:r>
          </a:p>
        </p:txBody>
      </p:sp>
    </p:spTree>
    <p:extLst>
      <p:ext uri="{BB962C8B-B14F-4D97-AF65-F5344CB8AC3E}">
        <p14:creationId xmlns:p14="http://schemas.microsoft.com/office/powerpoint/2010/main" val="3289926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4ac4dab_0_15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4ac4dab_0_15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df24ac4da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df24ac4da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0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df4f1a9ca7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df4f1a9ca7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261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df24ac4dab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df24ac4dab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601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f24ac4dab_0_15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f24ac4dab_0_15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596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dbd1a9dd45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dbd1a9dd45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kern="1200" cap="none" baseline="0" dirty="0">
                <a:solidFill>
                  <a:schemeClr val="tx1"/>
                </a:solidFill>
                <a:latin typeface="Arial"/>
                <a:ea typeface="Arial"/>
                <a:cs typeface="Arial"/>
                <a:sym typeface="Arial"/>
              </a:rPr>
              <a:t>TRUE</a:t>
            </a:r>
          </a:p>
          <a:p>
            <a:pPr marL="158750" indent="0">
              <a:buNone/>
            </a:pPr>
            <a:r>
              <a:rPr lang="en-US" sz="1100" b="0" i="0" u="none" strike="noStrike" kern="1200" cap="none" baseline="0" dirty="0">
                <a:solidFill>
                  <a:schemeClr val="tx1"/>
                </a:solidFill>
                <a:latin typeface="Arial"/>
                <a:ea typeface="Arial"/>
                <a:cs typeface="Arial"/>
                <a:sym typeface="Arial"/>
              </a:rPr>
              <a:t>Supplemental forms or applications are permitted to provide Title IV funds only when used to collect</a:t>
            </a:r>
          </a:p>
          <a:p>
            <a:pPr marL="158750" indent="0">
              <a:buNone/>
            </a:pPr>
            <a:r>
              <a:rPr lang="en-US" sz="1100" b="0" i="0" u="none" strike="noStrike" kern="1200" cap="none" baseline="0" dirty="0">
                <a:solidFill>
                  <a:schemeClr val="tx1"/>
                </a:solidFill>
                <a:latin typeface="Arial"/>
                <a:ea typeface="Arial"/>
                <a:cs typeface="Arial"/>
                <a:sym typeface="Arial"/>
              </a:rPr>
              <a:t>additional information required for </a:t>
            </a:r>
            <a:r>
              <a:rPr lang="en-US" sz="1100" b="0" i="1" u="none" strike="noStrike" kern="1200" cap="none" baseline="0" dirty="0">
                <a:solidFill>
                  <a:schemeClr val="tx1"/>
                </a:solidFill>
                <a:latin typeface="Arial"/>
                <a:ea typeface="Arial"/>
                <a:cs typeface="Arial"/>
                <a:sym typeface="Arial"/>
              </a:rPr>
              <a:t>verifying FAFSA information, confirming intended enrollment status,</a:t>
            </a:r>
          </a:p>
          <a:p>
            <a:pPr marL="158750" indent="0">
              <a:buNone/>
            </a:pPr>
            <a:r>
              <a:rPr lang="en-US" sz="1100" b="0" i="0" u="none" strike="noStrike" kern="1200" cap="none" baseline="0" dirty="0">
                <a:solidFill>
                  <a:schemeClr val="tx1"/>
                </a:solidFill>
                <a:latin typeface="Arial"/>
                <a:ea typeface="Arial"/>
                <a:cs typeface="Arial"/>
                <a:sym typeface="Arial"/>
              </a:rPr>
              <a:t>or </a:t>
            </a:r>
            <a:r>
              <a:rPr lang="en-US" sz="1100" b="0" i="1" u="none" strike="noStrike" kern="1200" cap="none" baseline="0" dirty="0">
                <a:solidFill>
                  <a:schemeClr val="tx1"/>
                </a:solidFill>
                <a:latin typeface="Arial"/>
                <a:ea typeface="Arial"/>
                <a:cs typeface="Arial"/>
                <a:sym typeface="Arial"/>
              </a:rPr>
              <a:t>resolving conflicting information pertaining to the applicant</a:t>
            </a:r>
            <a:r>
              <a:rPr lang="en-US" sz="1100" b="0" i="0" u="none" strike="noStrike" kern="1200" cap="none" baseline="0" dirty="0">
                <a:solidFill>
                  <a:schemeClr val="tx1"/>
                </a:solidFill>
                <a:latin typeface="Arial"/>
                <a:ea typeface="Arial"/>
                <a:cs typeface="Arial"/>
                <a:sym typeface="Arial"/>
              </a:rPr>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0483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df24ac4da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df24ac4da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Submit</a:t>
            </a:r>
          </a:p>
          <a:p>
            <a:pPr marL="0" lvl="0" indent="0" algn="l" rtl="0">
              <a:spcBef>
                <a:spcPts val="0"/>
              </a:spcBef>
              <a:spcAft>
                <a:spcPts val="0"/>
              </a:spcAft>
              <a:buNone/>
            </a:pPr>
            <a:r>
              <a:rPr lang="en-US" dirty="0"/>
              <a:t>View</a:t>
            </a:r>
          </a:p>
          <a:p>
            <a:pPr marL="0" lvl="0" indent="0" algn="l" rtl="0">
              <a:spcBef>
                <a:spcPts val="0"/>
              </a:spcBef>
              <a:spcAft>
                <a:spcPts val="0"/>
              </a:spcAft>
              <a:buNone/>
            </a:pPr>
            <a:r>
              <a:rPr lang="en-US" dirty="0"/>
              <a:t>Continue</a:t>
            </a:r>
          </a:p>
          <a:p>
            <a:pPr marL="0" lvl="0" indent="0" algn="l" rtl="0">
              <a:spcBef>
                <a:spcPts val="0"/>
              </a:spcBef>
              <a:spcAft>
                <a:spcPts val="0"/>
              </a:spcAft>
              <a:buNone/>
            </a:pPr>
            <a:r>
              <a:rPr lang="en-US" dirty="0"/>
              <a:t>Request</a:t>
            </a:r>
          </a:p>
          <a:p>
            <a:pPr marL="0" lvl="0" indent="0" algn="l" rtl="0">
              <a:spcBef>
                <a:spcPts val="0"/>
              </a:spcBef>
              <a:spcAft>
                <a:spcPts val="0"/>
              </a:spcAft>
              <a:buNone/>
            </a:pPr>
            <a:r>
              <a:rPr lang="en-US" dirty="0"/>
              <a:t>Analyze</a:t>
            </a:r>
          </a:p>
          <a:p>
            <a:pPr marL="0" lvl="0" indent="0" algn="l" rtl="0">
              <a:spcBef>
                <a:spcPts val="0"/>
              </a:spcBef>
              <a:spcAft>
                <a:spcPts val="0"/>
              </a:spcAft>
              <a:buNone/>
            </a:pPr>
            <a:r>
              <a:rPr lang="en-US" dirty="0"/>
              <a:t>Correct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No longer apply -  Selective Service still needed for State Aid.</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df24ac4dab_0_15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df24ac4dab_0_15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True</a:t>
            </a:r>
            <a:endParaRPr dirty="0"/>
          </a:p>
        </p:txBody>
      </p:sp>
    </p:spTree>
    <p:extLst>
      <p:ext uri="{BB962C8B-B14F-4D97-AF65-F5344CB8AC3E}">
        <p14:creationId xmlns:p14="http://schemas.microsoft.com/office/powerpoint/2010/main" val="2672221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bd1a9dd45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bd1a9dd45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bd1a9dd4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bd1a9dd4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590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df24ac4dab_0_16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df24ac4dab_0_16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913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f24ac4dab_0_15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df24ac4dab_0_15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810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4ac4dab_0_15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4ac4dab_0_15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Secondary confirmation process going away for the 24-25 year.</a:t>
            </a:r>
            <a:endParaRPr dirty="0"/>
          </a:p>
        </p:txBody>
      </p:sp>
    </p:spTree>
    <p:extLst>
      <p:ext uri="{BB962C8B-B14F-4D97-AF65-F5344CB8AC3E}">
        <p14:creationId xmlns:p14="http://schemas.microsoft.com/office/powerpoint/2010/main" val="1996906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df24ac4dab_0_15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df24ac4dab_0_15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481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df24ac4dab_0_15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df24ac4dab_0_15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True</a:t>
            </a:r>
            <a:endParaRPr dirty="0"/>
          </a:p>
        </p:txBody>
      </p:sp>
    </p:spTree>
    <p:extLst>
      <p:ext uri="{BB962C8B-B14F-4D97-AF65-F5344CB8AC3E}">
        <p14:creationId xmlns:p14="http://schemas.microsoft.com/office/powerpoint/2010/main" val="171442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df4f1a9ca7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df4f1a9ca7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FAA Access to CPS Online</a:t>
            </a:r>
            <a:endParaRPr dirty="0"/>
          </a:p>
        </p:txBody>
      </p:sp>
    </p:spTree>
    <p:extLst>
      <p:ext uri="{BB962C8B-B14F-4D97-AF65-F5344CB8AC3E}">
        <p14:creationId xmlns:p14="http://schemas.microsoft.com/office/powerpoint/2010/main" val="57331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f24ac4da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f24ac4da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indent="0">
              <a:buFont typeface="Arial" panose="020B0604020202020204" pitchFamily="34" charset="0"/>
              <a:buNone/>
            </a:pPr>
            <a:r>
              <a:rPr lang="en-US" dirty="0"/>
              <a:t>With a show of hands, who here is involved in resolving rejects at your institution?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8897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bd1a9dd4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bd1a9dd4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095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df24ac4da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df24ac4da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435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f24ac4dab_0_15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f24ac4dab_0_15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Secondary confirmation process going away for the 24-25 year.</a:t>
            </a:r>
            <a:endParaRPr dirty="0"/>
          </a:p>
        </p:txBody>
      </p:sp>
    </p:spTree>
    <p:extLst>
      <p:ext uri="{BB962C8B-B14F-4D97-AF65-F5344CB8AC3E}">
        <p14:creationId xmlns:p14="http://schemas.microsoft.com/office/powerpoint/2010/main" val="4220746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f24ac4dab_0_15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f24ac4dab_0_15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924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3943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df24ac4da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df24ac4da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855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f24ac4dab_0_15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df24ac4dab_0_15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Federal Aid Eligibility is determined the school notifies the student.</a:t>
            </a:r>
            <a:endParaRPr dirty="0"/>
          </a:p>
        </p:txBody>
      </p:sp>
    </p:spTree>
    <p:extLst>
      <p:ext uri="{BB962C8B-B14F-4D97-AF65-F5344CB8AC3E}">
        <p14:creationId xmlns:p14="http://schemas.microsoft.com/office/powerpoint/2010/main" val="3461955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df24ac4dab_0_16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df24ac4dab_0_16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364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df24ac4da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df24ac4da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0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73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41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bd1a9dd4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bd1a9dd4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Does your school promote FAFSA opening day? If so, how?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*Dec for 2024-25 FAFSA</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f24ac4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f24ac4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65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f24ac4dab_0_16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df24ac4dab_0_16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734850" y="691900"/>
            <a:ext cx="4696200" cy="25425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100" b="1">
                <a:latin typeface="Poppins"/>
                <a:ea typeface="Poppins"/>
                <a:cs typeface="Poppins"/>
                <a:sym typeface="Poppi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154150" y="3328138"/>
            <a:ext cx="3276900" cy="766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latin typeface="PT Sans"/>
                <a:ea typeface="PT Sans"/>
                <a:cs typeface="PT Sans"/>
                <a:sym typeface="PT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rot="-2700729">
            <a:off x="8510949" y="-800715"/>
            <a:ext cx="937255" cy="2330465"/>
            <a:chOff x="3734850" y="-2845725"/>
            <a:chExt cx="936933" cy="10150214"/>
          </a:xfrm>
        </p:grpSpPr>
        <p:sp>
          <p:nvSpPr>
            <p:cNvPr id="13" name="Google Shape;13;p2"/>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67383" y="-2845711"/>
              <a:ext cx="7044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8101350" y="209938"/>
            <a:ext cx="659100" cy="659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30900" y="4309822"/>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123"/>
        <p:cNvGrpSpPr/>
        <p:nvPr/>
      </p:nvGrpSpPr>
      <p:grpSpPr>
        <a:xfrm>
          <a:off x="0" y="0"/>
          <a:ext cx="0" cy="0"/>
          <a:chOff x="0" y="0"/>
          <a:chExt cx="0" cy="0"/>
        </a:xfrm>
      </p:grpSpPr>
      <p:sp>
        <p:nvSpPr>
          <p:cNvPr id="124" name="Google Shape;124;p14"/>
          <p:cNvSpPr/>
          <p:nvPr/>
        </p:nvSpPr>
        <p:spPr>
          <a:xfrm>
            <a:off x="-36300" y="496200"/>
            <a:ext cx="2747225" cy="4768325"/>
          </a:xfrm>
          <a:custGeom>
            <a:avLst/>
            <a:gdLst/>
            <a:ahLst/>
            <a:cxnLst/>
            <a:rect l="l" t="t" r="r" b="b"/>
            <a:pathLst>
              <a:path w="109889" h="190733" extrusionOk="0">
                <a:moveTo>
                  <a:pt x="1452" y="0"/>
                </a:moveTo>
                <a:lnTo>
                  <a:pt x="0" y="190733"/>
                </a:lnTo>
                <a:lnTo>
                  <a:pt x="109889" y="187828"/>
                </a:lnTo>
                <a:close/>
              </a:path>
            </a:pathLst>
          </a:custGeom>
          <a:solidFill>
            <a:schemeClr val="accent1"/>
          </a:solidFill>
          <a:ln>
            <a:noFill/>
          </a:ln>
        </p:spPr>
      </p:sp>
      <p:sp>
        <p:nvSpPr>
          <p:cNvPr id="125" name="Google Shape;125;p14"/>
          <p:cNvSpPr/>
          <p:nvPr/>
        </p:nvSpPr>
        <p:spPr>
          <a:xfrm>
            <a:off x="6305325" y="-84725"/>
            <a:ext cx="2904575" cy="5216125"/>
          </a:xfrm>
          <a:custGeom>
            <a:avLst/>
            <a:gdLst/>
            <a:ahLst/>
            <a:cxnLst/>
            <a:rect l="l" t="t" r="r" b="b"/>
            <a:pathLst>
              <a:path w="116183" h="208645" extrusionOk="0">
                <a:moveTo>
                  <a:pt x="0" y="2905"/>
                </a:moveTo>
                <a:lnTo>
                  <a:pt x="116183" y="208645"/>
                </a:lnTo>
                <a:lnTo>
                  <a:pt x="115214" y="0"/>
                </a:lnTo>
                <a:close/>
              </a:path>
            </a:pathLst>
          </a:custGeom>
          <a:solidFill>
            <a:schemeClr val="accent1"/>
          </a:solidFill>
          <a:ln>
            <a:noFill/>
          </a:ln>
        </p:spPr>
      </p:sp>
      <p:sp>
        <p:nvSpPr>
          <p:cNvPr id="126" name="Google Shape;126;p14"/>
          <p:cNvSpPr txBox="1">
            <a:spLocks noGrp="1"/>
          </p:cNvSpPr>
          <p:nvPr>
            <p:ph type="title" hasCustomPrompt="1"/>
          </p:nvPr>
        </p:nvSpPr>
        <p:spPr>
          <a:xfrm>
            <a:off x="11568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7" name="Google Shape;127;p14"/>
          <p:cNvSpPr txBox="1">
            <a:spLocks noGrp="1"/>
          </p:cNvSpPr>
          <p:nvPr>
            <p:ph type="subTitle" idx="1"/>
          </p:nvPr>
        </p:nvSpPr>
        <p:spPr>
          <a:xfrm>
            <a:off x="1156800" y="12536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atin typeface="PT Sans"/>
                <a:ea typeface="PT Sans"/>
                <a:cs typeface="PT Sans"/>
                <a:sym typeface="PT Sa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28" name="Google Shape;128;p14"/>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 name="Google Shape;129;p14"/>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atin typeface="PT Sans"/>
                <a:ea typeface="PT Sans"/>
                <a:cs typeface="PT Sans"/>
                <a:sym typeface="PT Sa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30" name="Google Shape;130;p14"/>
          <p:cNvSpPr txBox="1">
            <a:spLocks noGrp="1"/>
          </p:cNvSpPr>
          <p:nvPr>
            <p:ph type="title" idx="4" hasCustomPrompt="1"/>
          </p:nvPr>
        </p:nvSpPr>
        <p:spPr>
          <a:xfrm>
            <a:off x="32904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1" name="Google Shape;131;p14"/>
          <p:cNvSpPr txBox="1">
            <a:spLocks noGrp="1"/>
          </p:cNvSpPr>
          <p:nvPr>
            <p:ph type="subTitle" idx="5"/>
          </p:nvPr>
        </p:nvSpPr>
        <p:spPr>
          <a:xfrm>
            <a:off x="3290400" y="38744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atin typeface="PT Sans"/>
                <a:ea typeface="PT Sans"/>
                <a:cs typeface="PT Sans"/>
                <a:sym typeface="PT Sa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132" name="Google Shape;132;p14"/>
          <p:cNvGrpSpPr/>
          <p:nvPr/>
        </p:nvGrpSpPr>
        <p:grpSpPr>
          <a:xfrm rot="-1800044" flipH="1">
            <a:off x="1558327" y="-2043771"/>
            <a:ext cx="464990" cy="10699778"/>
            <a:chOff x="3734850" y="-2845725"/>
            <a:chExt cx="465000" cy="10150200"/>
          </a:xfrm>
        </p:grpSpPr>
        <p:sp>
          <p:nvSpPr>
            <p:cNvPr id="133" name="Google Shape;133;p1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14"/>
          <p:cNvGrpSpPr/>
          <p:nvPr/>
        </p:nvGrpSpPr>
        <p:grpSpPr>
          <a:xfrm rot="8999956" flipH="1">
            <a:off x="7273083" y="-3006808"/>
            <a:ext cx="464990" cy="10699778"/>
            <a:chOff x="3734850" y="-2845725"/>
            <a:chExt cx="465000" cy="10150200"/>
          </a:xfrm>
        </p:grpSpPr>
        <p:sp>
          <p:nvSpPr>
            <p:cNvPr id="136" name="Google Shape;136;p1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4"/>
          <p:cNvSpPr/>
          <p:nvPr/>
        </p:nvSpPr>
        <p:spPr>
          <a:xfrm rot="2882628">
            <a:off x="377701" y="245193"/>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rot="2881541">
            <a:off x="1156692" y="821194"/>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rot="8087829">
            <a:off x="6190761" y="73655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rot="8085288">
            <a:off x="6011026" y="1537097"/>
            <a:ext cx="297412" cy="29741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8087829">
            <a:off x="4095261" y="471350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1">
    <p:bg>
      <p:bgPr>
        <a:solidFill>
          <a:schemeClr val="accent1"/>
        </a:solidFill>
        <a:effectLst/>
      </p:bgPr>
    </p:bg>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845400" y="3405088"/>
            <a:ext cx="4360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6" name="Google Shape;166;p16"/>
          <p:cNvSpPr txBox="1">
            <a:spLocks noGrp="1"/>
          </p:cNvSpPr>
          <p:nvPr>
            <p:ph type="subTitle" idx="1"/>
          </p:nvPr>
        </p:nvSpPr>
        <p:spPr>
          <a:xfrm>
            <a:off x="845400" y="1739913"/>
            <a:ext cx="66912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67" name="Google Shape;167;p16"/>
          <p:cNvGrpSpPr/>
          <p:nvPr/>
        </p:nvGrpSpPr>
        <p:grpSpPr>
          <a:xfrm flipH="1">
            <a:off x="5788715" y="-495109"/>
            <a:ext cx="3441010" cy="6197199"/>
            <a:chOff x="1753200" y="-533209"/>
            <a:chExt cx="3441010" cy="6197199"/>
          </a:xfrm>
        </p:grpSpPr>
        <p:grpSp>
          <p:nvGrpSpPr>
            <p:cNvPr id="168" name="Google Shape;168;p16"/>
            <p:cNvGrpSpPr/>
            <p:nvPr/>
          </p:nvGrpSpPr>
          <p:grpSpPr>
            <a:xfrm rot="2700243" flipH="1">
              <a:off x="3252435" y="-1008687"/>
              <a:ext cx="465028" cy="4369525"/>
              <a:chOff x="3734850" y="-2845725"/>
              <a:chExt cx="465000" cy="10150200"/>
            </a:xfrm>
          </p:grpSpPr>
          <p:sp>
            <p:nvSpPr>
              <p:cNvPr id="169" name="Google Shape;169;p16"/>
              <p:cNvSpPr/>
              <p:nvPr/>
            </p:nvSpPr>
            <p:spPr>
              <a:xfrm>
                <a:off x="3734850" y="-2845725"/>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9673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6"/>
            <p:cNvGrpSpPr/>
            <p:nvPr/>
          </p:nvGrpSpPr>
          <p:grpSpPr>
            <a:xfrm rot="-2700000" flipH="1">
              <a:off x="3228545" y="1773378"/>
              <a:ext cx="465013" cy="4365521"/>
              <a:chOff x="3734827" y="-2803130"/>
              <a:chExt cx="465017" cy="10107692"/>
            </a:xfrm>
          </p:grpSpPr>
          <p:sp>
            <p:nvSpPr>
              <p:cNvPr id="172" name="Google Shape;172;p16"/>
              <p:cNvSpPr/>
              <p:nvPr/>
            </p:nvSpPr>
            <p:spPr>
              <a:xfrm>
                <a:off x="3734827" y="-1799238"/>
                <a:ext cx="232500" cy="910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967344" y="-2803130"/>
                <a:ext cx="232500" cy="1010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 name="Google Shape;174;p16"/>
          <p:cNvGrpSpPr/>
          <p:nvPr/>
        </p:nvGrpSpPr>
        <p:grpSpPr>
          <a:xfrm rot="-8315202">
            <a:off x="-227039" y="-1110361"/>
            <a:ext cx="1368435" cy="3125734"/>
            <a:chOff x="3303935" y="-4915108"/>
            <a:chExt cx="1367993" cy="13608576"/>
          </a:xfrm>
        </p:grpSpPr>
        <p:sp>
          <p:nvSpPr>
            <p:cNvPr id="175" name="Google Shape;175;p16"/>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536728" y="-4854832"/>
              <a:ext cx="1135200" cy="1354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6"/>
          <p:cNvSpPr/>
          <p:nvPr/>
        </p:nvSpPr>
        <p:spPr>
          <a:xfrm>
            <a:off x="998100" y="460213"/>
            <a:ext cx="659100" cy="6591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19">
    <p:bg>
      <p:bgPr>
        <a:solidFill>
          <a:schemeClr val="accent1"/>
        </a:solidFill>
        <a:effectLst/>
      </p:bgPr>
    </p:bg>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895200" y="1996388"/>
            <a:ext cx="4743600" cy="1434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17"/>
          <p:cNvSpPr txBox="1">
            <a:spLocks noGrp="1"/>
          </p:cNvSpPr>
          <p:nvPr>
            <p:ph type="title" idx="2" hasCustomPrompt="1"/>
          </p:nvPr>
        </p:nvSpPr>
        <p:spPr>
          <a:xfrm>
            <a:off x="895200" y="738113"/>
            <a:ext cx="1170000" cy="1239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1" name="Google Shape;181;p17"/>
          <p:cNvSpPr txBox="1">
            <a:spLocks noGrp="1"/>
          </p:cNvSpPr>
          <p:nvPr>
            <p:ph type="subTitle" idx="1"/>
          </p:nvPr>
        </p:nvSpPr>
        <p:spPr>
          <a:xfrm>
            <a:off x="895200" y="3691988"/>
            <a:ext cx="5067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7"/>
          <p:cNvSpPr/>
          <p:nvPr/>
        </p:nvSpPr>
        <p:spPr>
          <a:xfrm>
            <a:off x="236100" y="441163"/>
            <a:ext cx="659100" cy="6591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rot="-7726430">
            <a:off x="1150617" y="4350570"/>
            <a:ext cx="659164" cy="659164"/>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20">
    <p:spTree>
      <p:nvGrpSpPr>
        <p:cNvPr id="1" name="Shape 184"/>
        <p:cNvGrpSpPr/>
        <p:nvPr/>
      </p:nvGrpSpPr>
      <p:grpSpPr>
        <a:xfrm>
          <a:off x="0" y="0"/>
          <a:ext cx="0" cy="0"/>
          <a:chOff x="0" y="0"/>
          <a:chExt cx="0" cy="0"/>
        </a:xfrm>
      </p:grpSpPr>
      <p:sp>
        <p:nvSpPr>
          <p:cNvPr id="185" name="Google Shape;185;p18"/>
          <p:cNvSpPr txBox="1">
            <a:spLocks noGrp="1"/>
          </p:cNvSpPr>
          <p:nvPr>
            <p:ph type="title"/>
          </p:nvPr>
        </p:nvSpPr>
        <p:spPr>
          <a:xfrm>
            <a:off x="2452650" y="2301200"/>
            <a:ext cx="5610300" cy="1434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6" name="Google Shape;186;p18"/>
          <p:cNvSpPr txBox="1">
            <a:spLocks noGrp="1"/>
          </p:cNvSpPr>
          <p:nvPr>
            <p:ph type="title" idx="2" hasCustomPrompt="1"/>
          </p:nvPr>
        </p:nvSpPr>
        <p:spPr>
          <a:xfrm>
            <a:off x="6892950" y="1042913"/>
            <a:ext cx="1170000" cy="123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 name="Google Shape;187;p18"/>
          <p:cNvSpPr txBox="1">
            <a:spLocks noGrp="1"/>
          </p:cNvSpPr>
          <p:nvPr>
            <p:ph type="subTitle" idx="1"/>
          </p:nvPr>
        </p:nvSpPr>
        <p:spPr>
          <a:xfrm>
            <a:off x="2995350" y="3996788"/>
            <a:ext cx="5067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p:nvPr/>
        </p:nvSpPr>
        <p:spPr>
          <a:xfrm>
            <a:off x="8296263" y="9454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2452638" y="4168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21">
    <p:spTree>
      <p:nvGrpSpPr>
        <p:cNvPr id="1" name="Shape 190"/>
        <p:cNvGrpSpPr/>
        <p:nvPr/>
      </p:nvGrpSpPr>
      <p:grpSpPr>
        <a:xfrm>
          <a:off x="0" y="0"/>
          <a:ext cx="0" cy="0"/>
          <a:chOff x="0" y="0"/>
          <a:chExt cx="0" cy="0"/>
        </a:xfrm>
      </p:grpSpPr>
      <p:sp>
        <p:nvSpPr>
          <p:cNvPr id="191" name="Google Shape;191;p19"/>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2" name="Google Shape;192;p19"/>
          <p:cNvGrpSpPr/>
          <p:nvPr/>
        </p:nvGrpSpPr>
        <p:grpSpPr>
          <a:xfrm rot="8087616">
            <a:off x="-246315" y="3143825"/>
            <a:ext cx="1241531" cy="3074746"/>
            <a:chOff x="3734850" y="-2845730"/>
            <a:chExt cx="1240220" cy="10150205"/>
          </a:xfrm>
        </p:grpSpPr>
        <p:sp>
          <p:nvSpPr>
            <p:cNvPr id="193" name="Google Shape;193;p19"/>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19"/>
          <p:cNvSpPr/>
          <p:nvPr/>
        </p:nvSpPr>
        <p:spPr>
          <a:xfrm rot="-3878857">
            <a:off x="146423" y="3319200"/>
            <a:ext cx="659296" cy="65929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rot="-3880549">
            <a:off x="542538" y="2957461"/>
            <a:ext cx="297377" cy="29737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23">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6" name="Google Shape;206;p21"/>
          <p:cNvGrpSpPr/>
          <p:nvPr/>
        </p:nvGrpSpPr>
        <p:grpSpPr>
          <a:xfrm rot="-8111657">
            <a:off x="-353812" y="-1222006"/>
            <a:ext cx="1241443" cy="3076182"/>
            <a:chOff x="3734850" y="-2845730"/>
            <a:chExt cx="1240220" cy="10150205"/>
          </a:xfrm>
        </p:grpSpPr>
        <p:sp>
          <p:nvSpPr>
            <p:cNvPr id="207" name="Google Shape;207;p21"/>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21"/>
          <p:cNvSpPr/>
          <p:nvPr/>
        </p:nvSpPr>
        <p:spPr>
          <a:xfrm rot="4125618">
            <a:off x="8376608" y="140021"/>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rot="4129281">
            <a:off x="8803065" y="850205"/>
            <a:ext cx="297279" cy="29727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8">
    <p:bg>
      <p:bgPr>
        <a:solidFill>
          <a:schemeClr val="accent1"/>
        </a:solidFill>
        <a:effectLst/>
      </p:bgPr>
    </p:bg>
    <p:spTree>
      <p:nvGrpSpPr>
        <p:cNvPr id="1" name="Shape 222"/>
        <p:cNvGrpSpPr/>
        <p:nvPr/>
      </p:nvGrpSpPr>
      <p:grpSpPr>
        <a:xfrm>
          <a:off x="0" y="0"/>
          <a:ext cx="0" cy="0"/>
          <a:chOff x="0" y="0"/>
          <a:chExt cx="0" cy="0"/>
        </a:xfrm>
      </p:grpSpPr>
      <p:sp>
        <p:nvSpPr>
          <p:cNvPr id="223" name="Google Shape;223;p23"/>
          <p:cNvSpPr/>
          <p:nvPr/>
        </p:nvSpPr>
        <p:spPr>
          <a:xfrm>
            <a:off x="-36300" y="-48400"/>
            <a:ext cx="4223725" cy="5288725"/>
          </a:xfrm>
          <a:custGeom>
            <a:avLst/>
            <a:gdLst/>
            <a:ahLst/>
            <a:cxnLst/>
            <a:rect l="l" t="t" r="r" b="b"/>
            <a:pathLst>
              <a:path w="168949" h="211549" extrusionOk="0">
                <a:moveTo>
                  <a:pt x="0" y="484"/>
                </a:moveTo>
                <a:lnTo>
                  <a:pt x="484" y="211549"/>
                </a:lnTo>
                <a:lnTo>
                  <a:pt x="166528" y="210581"/>
                </a:lnTo>
                <a:lnTo>
                  <a:pt x="63900" y="105048"/>
                </a:lnTo>
                <a:lnTo>
                  <a:pt x="168949" y="0"/>
                </a:lnTo>
                <a:close/>
              </a:path>
            </a:pathLst>
          </a:custGeom>
          <a:solidFill>
            <a:schemeClr val="lt1"/>
          </a:solidFill>
          <a:ln>
            <a:noFill/>
          </a:ln>
        </p:spPr>
      </p:sp>
      <p:sp>
        <p:nvSpPr>
          <p:cNvPr id="224" name="Google Shape;224;p23"/>
          <p:cNvSpPr txBox="1">
            <a:spLocks noGrp="1"/>
          </p:cNvSpPr>
          <p:nvPr>
            <p:ph type="title"/>
          </p:nvPr>
        </p:nvSpPr>
        <p:spPr>
          <a:xfrm>
            <a:off x="3304350" y="1341450"/>
            <a:ext cx="5126100" cy="19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10000">
                <a:solidFill>
                  <a:schemeClr val="l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5" name="Google Shape;225;p23"/>
          <p:cNvSpPr txBox="1">
            <a:spLocks noGrp="1"/>
          </p:cNvSpPr>
          <p:nvPr>
            <p:ph type="subTitle" idx="1"/>
          </p:nvPr>
        </p:nvSpPr>
        <p:spPr>
          <a:xfrm>
            <a:off x="3557550" y="3001050"/>
            <a:ext cx="4872900" cy="801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3"/>
          <p:cNvSpPr/>
          <p:nvPr/>
        </p:nvSpPr>
        <p:spPr>
          <a:xfrm rot="9508767">
            <a:off x="7475695" y="41257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rot="9510599">
            <a:off x="7077779" y="101608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5596350" y="4309822"/>
            <a:ext cx="542100" cy="5418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23"/>
          <p:cNvGrpSpPr/>
          <p:nvPr/>
        </p:nvGrpSpPr>
        <p:grpSpPr>
          <a:xfrm>
            <a:off x="1448400" y="-533209"/>
            <a:ext cx="3637950" cy="6197199"/>
            <a:chOff x="1448400" y="-533209"/>
            <a:chExt cx="3637950" cy="6197199"/>
          </a:xfrm>
        </p:grpSpPr>
        <p:sp>
          <p:nvSpPr>
            <p:cNvPr id="230" name="Google Shape;230;p23"/>
            <p:cNvSpPr/>
            <p:nvPr/>
          </p:nvSpPr>
          <p:spPr>
            <a:xfrm>
              <a:off x="1809750" y="-14275"/>
              <a:ext cx="3276600" cy="5172075"/>
            </a:xfrm>
            <a:custGeom>
              <a:avLst/>
              <a:gdLst/>
              <a:ahLst/>
              <a:cxnLst/>
              <a:rect l="l" t="t" r="r" b="b"/>
              <a:pathLst>
                <a:path w="131064" h="206883" extrusionOk="0">
                  <a:moveTo>
                    <a:pt x="131064" y="571"/>
                  </a:moveTo>
                  <a:lnTo>
                    <a:pt x="102489" y="0"/>
                  </a:lnTo>
                  <a:lnTo>
                    <a:pt x="0" y="101155"/>
                  </a:lnTo>
                  <a:lnTo>
                    <a:pt x="101918" y="206883"/>
                  </a:lnTo>
                  <a:lnTo>
                    <a:pt x="129540" y="206502"/>
                  </a:lnTo>
                  <a:close/>
                </a:path>
              </a:pathLst>
            </a:custGeom>
            <a:solidFill>
              <a:schemeClr val="accent1"/>
            </a:solidFill>
            <a:ln>
              <a:noFill/>
            </a:ln>
          </p:spPr>
        </p:sp>
        <p:grpSp>
          <p:nvGrpSpPr>
            <p:cNvPr id="231" name="Google Shape;231;p23"/>
            <p:cNvGrpSpPr/>
            <p:nvPr/>
          </p:nvGrpSpPr>
          <p:grpSpPr>
            <a:xfrm>
              <a:off x="1448400" y="-533209"/>
              <a:ext cx="3441010" cy="6197199"/>
              <a:chOff x="1753200" y="-533209"/>
              <a:chExt cx="3441010" cy="6197199"/>
            </a:xfrm>
          </p:grpSpPr>
          <p:grpSp>
            <p:nvGrpSpPr>
              <p:cNvPr id="232" name="Google Shape;232;p23"/>
              <p:cNvGrpSpPr/>
              <p:nvPr/>
            </p:nvGrpSpPr>
            <p:grpSpPr>
              <a:xfrm rot="2700243" flipH="1">
                <a:off x="3252435" y="-1008687"/>
                <a:ext cx="465028" cy="4369525"/>
                <a:chOff x="3734850" y="-2845725"/>
                <a:chExt cx="465000" cy="10150200"/>
              </a:xfrm>
            </p:grpSpPr>
            <p:sp>
              <p:nvSpPr>
                <p:cNvPr id="233" name="Google Shape;233;p23"/>
                <p:cNvSpPr/>
                <p:nvPr/>
              </p:nvSpPr>
              <p:spPr>
                <a:xfrm>
                  <a:off x="3734850" y="-2845725"/>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39673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3"/>
              <p:cNvGrpSpPr/>
              <p:nvPr/>
            </p:nvGrpSpPr>
            <p:grpSpPr>
              <a:xfrm rot="-2700000" flipH="1">
                <a:off x="3228545" y="1773378"/>
                <a:ext cx="465013" cy="4365521"/>
                <a:chOff x="3734827" y="-2803130"/>
                <a:chExt cx="465017" cy="10107692"/>
              </a:xfrm>
            </p:grpSpPr>
            <p:sp>
              <p:nvSpPr>
                <p:cNvPr id="236" name="Google Shape;236;p23"/>
                <p:cNvSpPr/>
                <p:nvPr/>
              </p:nvSpPr>
              <p:spPr>
                <a:xfrm>
                  <a:off x="3734827" y="-1799238"/>
                  <a:ext cx="232500" cy="910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3967344" y="-2803130"/>
                  <a:ext cx="232500" cy="1010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2">
    <p:spTree>
      <p:nvGrpSpPr>
        <p:cNvPr id="1" name="Shape 238"/>
        <p:cNvGrpSpPr/>
        <p:nvPr/>
      </p:nvGrpSpPr>
      <p:grpSpPr>
        <a:xfrm>
          <a:off x="0" y="0"/>
          <a:ext cx="0" cy="0"/>
          <a:chOff x="0" y="0"/>
          <a:chExt cx="0" cy="0"/>
        </a:xfrm>
      </p:grpSpPr>
      <p:grpSp>
        <p:nvGrpSpPr>
          <p:cNvPr id="239" name="Google Shape;239;p24"/>
          <p:cNvGrpSpPr/>
          <p:nvPr/>
        </p:nvGrpSpPr>
        <p:grpSpPr>
          <a:xfrm rot="3618504">
            <a:off x="7673514" y="2854607"/>
            <a:ext cx="1368458" cy="3982352"/>
            <a:chOff x="3303935" y="-4915108"/>
            <a:chExt cx="1367993" cy="13608576"/>
          </a:xfrm>
        </p:grpSpPr>
        <p:sp>
          <p:nvSpPr>
            <p:cNvPr id="240" name="Google Shape;240;p24"/>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4"/>
          <p:cNvSpPr txBox="1">
            <a:spLocks noGrp="1"/>
          </p:cNvSpPr>
          <p:nvPr>
            <p:ph type="title"/>
          </p:nvPr>
        </p:nvSpPr>
        <p:spPr>
          <a:xfrm>
            <a:off x="1024800" y="1012050"/>
            <a:ext cx="3223500" cy="2036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1024800" y="3200550"/>
            <a:ext cx="4404600" cy="131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4"/>
          <p:cNvSpPr/>
          <p:nvPr/>
        </p:nvSpPr>
        <p:spPr>
          <a:xfrm rot="1283144">
            <a:off x="214974" y="2736507"/>
            <a:ext cx="552867" cy="55258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565722">
            <a:off x="3388613" y="119887"/>
            <a:ext cx="659129" cy="65912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rot="1282537">
            <a:off x="5623584" y="4034287"/>
            <a:ext cx="697157" cy="69687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25">
    <p:spTree>
      <p:nvGrpSpPr>
        <p:cNvPr id="1" name="Shape 302"/>
        <p:cNvGrpSpPr/>
        <p:nvPr/>
      </p:nvGrpSpPr>
      <p:grpSpPr>
        <a:xfrm>
          <a:off x="0" y="0"/>
          <a:ext cx="0" cy="0"/>
          <a:chOff x="0" y="0"/>
          <a:chExt cx="0" cy="0"/>
        </a:xfrm>
      </p:grpSpPr>
      <p:sp>
        <p:nvSpPr>
          <p:cNvPr id="303" name="Google Shape;303;p30"/>
          <p:cNvSpPr txBox="1">
            <a:spLocks noGrp="1"/>
          </p:cNvSpPr>
          <p:nvPr>
            <p:ph type="body" idx="1"/>
          </p:nvPr>
        </p:nvSpPr>
        <p:spPr>
          <a:xfrm>
            <a:off x="724325" y="1714500"/>
            <a:ext cx="3747000" cy="2846100"/>
          </a:xfrm>
          <a:prstGeom prst="rect">
            <a:avLst/>
          </a:prstGeom>
        </p:spPr>
        <p:txBody>
          <a:bodyPr spcFirstLastPara="1" wrap="square" lIns="91425" tIns="91425" rIns="91425" bIns="91425" anchor="b" anchorCtr="0">
            <a:noAutofit/>
          </a:bodyPr>
          <a:lstStyle>
            <a:lvl1pPr marL="457200" lvl="0" indent="-381000" rtl="0">
              <a:lnSpc>
                <a:spcPct val="100000"/>
              </a:lnSpc>
              <a:spcBef>
                <a:spcPts val="0"/>
              </a:spcBef>
              <a:spcAft>
                <a:spcPts val="0"/>
              </a:spcAft>
              <a:buClr>
                <a:schemeClr val="dk1"/>
              </a:buClr>
              <a:buSzPts val="24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4" name="Google Shape;304;p30"/>
          <p:cNvSpPr txBox="1">
            <a:spLocks noGrp="1"/>
          </p:cNvSpPr>
          <p:nvPr>
            <p:ph type="body" idx="2"/>
          </p:nvPr>
        </p:nvSpPr>
        <p:spPr>
          <a:xfrm>
            <a:off x="4676325" y="1714500"/>
            <a:ext cx="3747000" cy="2846100"/>
          </a:xfrm>
          <a:prstGeom prst="rect">
            <a:avLst/>
          </a:prstGeom>
        </p:spPr>
        <p:txBody>
          <a:bodyPr spcFirstLastPara="1" wrap="square" lIns="91425" tIns="91425" rIns="91425" bIns="91425" anchor="b" anchorCtr="0">
            <a:noAutofit/>
          </a:bodyPr>
          <a:lstStyle>
            <a:lvl1pPr marL="457200" lvl="0" indent="-381000" rtl="0">
              <a:lnSpc>
                <a:spcPct val="100000"/>
              </a:lnSpc>
              <a:spcBef>
                <a:spcPts val="0"/>
              </a:spcBef>
              <a:spcAft>
                <a:spcPts val="0"/>
              </a:spcAft>
              <a:buClr>
                <a:schemeClr val="dk1"/>
              </a:buClr>
              <a:buSzPts val="24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5" name="Google Shape;305;p3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6" name="Google Shape;306;p30"/>
          <p:cNvGrpSpPr/>
          <p:nvPr/>
        </p:nvGrpSpPr>
        <p:grpSpPr>
          <a:xfrm rot="-1458303">
            <a:off x="8505856" y="-683842"/>
            <a:ext cx="1428694" cy="3274486"/>
            <a:chOff x="3734850" y="-2845725"/>
            <a:chExt cx="1428329" cy="10150245"/>
          </a:xfrm>
        </p:grpSpPr>
        <p:sp>
          <p:nvSpPr>
            <p:cNvPr id="307" name="Google Shape;307;p30"/>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967379" y="-2845680"/>
              <a:ext cx="11958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0"/>
          <p:cNvGrpSpPr/>
          <p:nvPr/>
        </p:nvGrpSpPr>
        <p:grpSpPr>
          <a:xfrm rot="9341697">
            <a:off x="-895319" y="2821358"/>
            <a:ext cx="1428694" cy="3274486"/>
            <a:chOff x="3734850" y="-2845725"/>
            <a:chExt cx="1428329" cy="10150245"/>
          </a:xfrm>
        </p:grpSpPr>
        <p:sp>
          <p:nvSpPr>
            <p:cNvPr id="310" name="Google Shape;310;p30"/>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967379" y="-2845680"/>
              <a:ext cx="11958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30"/>
          <p:cNvSpPr/>
          <p:nvPr/>
        </p:nvSpPr>
        <p:spPr>
          <a:xfrm rot="-6829325">
            <a:off x="8298272" y="4374212"/>
            <a:ext cx="658830" cy="65883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rot="-6832465">
            <a:off x="8113087" y="3902946"/>
            <a:ext cx="297233" cy="297233"/>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366"/>
        <p:cNvGrpSpPr/>
        <p:nvPr/>
      </p:nvGrpSpPr>
      <p:grpSpPr>
        <a:xfrm>
          <a:off x="0" y="0"/>
          <a:ext cx="0" cy="0"/>
          <a:chOff x="0" y="0"/>
          <a:chExt cx="0" cy="0"/>
        </a:xfrm>
      </p:grpSpPr>
      <p:grpSp>
        <p:nvGrpSpPr>
          <p:cNvPr id="367" name="Google Shape;367;p34"/>
          <p:cNvGrpSpPr/>
          <p:nvPr/>
        </p:nvGrpSpPr>
        <p:grpSpPr>
          <a:xfrm rot="9191814">
            <a:off x="-549324" y="2701127"/>
            <a:ext cx="1241524" cy="3074021"/>
            <a:chOff x="3734850" y="-2845730"/>
            <a:chExt cx="1240220" cy="10150205"/>
          </a:xfrm>
        </p:grpSpPr>
        <p:sp>
          <p:nvSpPr>
            <p:cNvPr id="368" name="Google Shape;368;p3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34"/>
          <p:cNvSpPr/>
          <p:nvPr/>
        </p:nvSpPr>
        <p:spPr>
          <a:xfrm rot="8100000">
            <a:off x="8165956" y="333233"/>
            <a:ext cx="659306" cy="65930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rot="8100000">
            <a:off x="7961588" y="952547"/>
            <a:ext cx="297409" cy="29740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34"/>
          <p:cNvGrpSpPr/>
          <p:nvPr/>
        </p:nvGrpSpPr>
        <p:grpSpPr>
          <a:xfrm rot="-9191814" flipH="1">
            <a:off x="8451801" y="2634452"/>
            <a:ext cx="1241524" cy="3074021"/>
            <a:chOff x="3734850" y="-2845730"/>
            <a:chExt cx="1240220" cy="10150205"/>
          </a:xfrm>
        </p:grpSpPr>
        <p:sp>
          <p:nvSpPr>
            <p:cNvPr id="373" name="Google Shape;373;p3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34"/>
          <p:cNvSpPr/>
          <p:nvPr/>
        </p:nvSpPr>
        <p:spPr>
          <a:xfrm rot="8100000">
            <a:off x="88756" y="1721358"/>
            <a:ext cx="659306" cy="65930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200400" y="1996388"/>
            <a:ext cx="4743600" cy="1434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6774000" y="738113"/>
            <a:ext cx="1170000" cy="123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2876400" y="3691988"/>
            <a:ext cx="5067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p:nvPr/>
        </p:nvSpPr>
        <p:spPr>
          <a:xfrm>
            <a:off x="8239113" y="526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524613" y="4405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27">
    <p:spTree>
      <p:nvGrpSpPr>
        <p:cNvPr id="1" name="Shape 376"/>
        <p:cNvGrpSpPr/>
        <p:nvPr/>
      </p:nvGrpSpPr>
      <p:grpSpPr>
        <a:xfrm>
          <a:off x="0" y="0"/>
          <a:ext cx="0" cy="0"/>
          <a:chOff x="0" y="0"/>
          <a:chExt cx="0" cy="0"/>
        </a:xfrm>
      </p:grpSpPr>
      <p:grpSp>
        <p:nvGrpSpPr>
          <p:cNvPr id="377" name="Google Shape;377;p35"/>
          <p:cNvGrpSpPr/>
          <p:nvPr/>
        </p:nvGrpSpPr>
        <p:grpSpPr>
          <a:xfrm rot="-6649159" flipH="1">
            <a:off x="7351732" y="2793948"/>
            <a:ext cx="1241539" cy="4394170"/>
            <a:chOff x="3734850" y="-2845730"/>
            <a:chExt cx="1240220" cy="10150205"/>
          </a:xfrm>
        </p:grpSpPr>
        <p:sp>
          <p:nvSpPr>
            <p:cNvPr id="378" name="Google Shape;378;p35"/>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35"/>
          <p:cNvGrpSpPr/>
          <p:nvPr/>
        </p:nvGrpSpPr>
        <p:grpSpPr>
          <a:xfrm rot="2713356" flipH="1">
            <a:off x="-457939" y="-997158"/>
            <a:ext cx="1241532" cy="3073311"/>
            <a:chOff x="3734850" y="-2845730"/>
            <a:chExt cx="1240220" cy="10150205"/>
          </a:xfrm>
        </p:grpSpPr>
        <p:sp>
          <p:nvSpPr>
            <p:cNvPr id="381" name="Google Shape;381;p35"/>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35"/>
          <p:cNvSpPr/>
          <p:nvPr/>
        </p:nvSpPr>
        <p:spPr>
          <a:xfrm rot="-2444223">
            <a:off x="302741" y="4327797"/>
            <a:ext cx="659221" cy="659221"/>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rot="-2444729">
            <a:off x="900560" y="4100213"/>
            <a:ext cx="297380" cy="29738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rot="8100000">
            <a:off x="8432656" y="533708"/>
            <a:ext cx="659306" cy="65930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28">
    <p:spTree>
      <p:nvGrpSpPr>
        <p:cNvPr id="1" name="Shape 386"/>
        <p:cNvGrpSpPr/>
        <p:nvPr/>
      </p:nvGrpSpPr>
      <p:grpSpPr>
        <a:xfrm>
          <a:off x="0" y="0"/>
          <a:ext cx="0" cy="0"/>
          <a:chOff x="0" y="0"/>
          <a:chExt cx="0" cy="0"/>
        </a:xfrm>
      </p:grpSpPr>
      <p:grpSp>
        <p:nvGrpSpPr>
          <p:cNvPr id="387" name="Google Shape;387;p36"/>
          <p:cNvGrpSpPr/>
          <p:nvPr/>
        </p:nvGrpSpPr>
        <p:grpSpPr>
          <a:xfrm rot="7580806" flipH="1">
            <a:off x="6980874" y="-2180467"/>
            <a:ext cx="2510364" cy="5422480"/>
            <a:chOff x="3734850" y="-2845747"/>
            <a:chExt cx="2507702" cy="10150223"/>
          </a:xfrm>
        </p:grpSpPr>
        <p:sp>
          <p:nvSpPr>
            <p:cNvPr id="388" name="Google Shape;388;p36"/>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3967352" y="-2845747"/>
              <a:ext cx="22752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36"/>
          <p:cNvGrpSpPr/>
          <p:nvPr/>
        </p:nvGrpSpPr>
        <p:grpSpPr>
          <a:xfrm rot="3240074" flipH="1">
            <a:off x="-362072" y="-1114256"/>
            <a:ext cx="1241554" cy="3073480"/>
            <a:chOff x="3734850" y="-2845730"/>
            <a:chExt cx="1240220" cy="10150205"/>
          </a:xfrm>
        </p:grpSpPr>
        <p:sp>
          <p:nvSpPr>
            <p:cNvPr id="391" name="Google Shape;391;p36"/>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3967370" y="-2845730"/>
              <a:ext cx="10077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36"/>
          <p:cNvSpPr/>
          <p:nvPr/>
        </p:nvSpPr>
        <p:spPr>
          <a:xfrm rot="-2444223">
            <a:off x="302741" y="4327797"/>
            <a:ext cx="659221" cy="659221"/>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rot="-2444729">
            <a:off x="900560" y="4100213"/>
            <a:ext cx="297380" cy="29738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713225" y="1228675"/>
            <a:ext cx="7717800" cy="33519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26" name="Google Shape;26;p4"/>
          <p:cNvGrpSpPr/>
          <p:nvPr/>
        </p:nvGrpSpPr>
        <p:grpSpPr>
          <a:xfrm rot="-7459626">
            <a:off x="-155248" y="-1176390"/>
            <a:ext cx="1428793" cy="2621363"/>
            <a:chOff x="3734850" y="-2845725"/>
            <a:chExt cx="1428329" cy="10150245"/>
          </a:xfrm>
        </p:grpSpPr>
        <p:sp>
          <p:nvSpPr>
            <p:cNvPr id="27" name="Google Shape;27;p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3967379" y="-2845680"/>
              <a:ext cx="11958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4"/>
          <p:cNvGrpSpPr/>
          <p:nvPr/>
        </p:nvGrpSpPr>
        <p:grpSpPr>
          <a:xfrm rot="-2066015">
            <a:off x="8302912" y="-674256"/>
            <a:ext cx="1428706" cy="2621142"/>
            <a:chOff x="3734850" y="-2845725"/>
            <a:chExt cx="1428329" cy="10150245"/>
          </a:xfrm>
        </p:grpSpPr>
        <p:sp>
          <p:nvSpPr>
            <p:cNvPr id="30" name="Google Shape;30;p4"/>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3967379" y="-2845680"/>
              <a:ext cx="11958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4"/>
          <p:cNvSpPr/>
          <p:nvPr/>
        </p:nvSpPr>
        <p:spPr>
          <a:xfrm>
            <a:off x="57150" y="2016323"/>
            <a:ext cx="542100" cy="542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48575" y="4309822"/>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391100" y="831986"/>
            <a:ext cx="2742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500"/>
            </a:lvl1pPr>
            <a:lvl2pPr lvl="1" rtl="0">
              <a:spcBef>
                <a:spcPts val="0"/>
              </a:spcBef>
              <a:spcAft>
                <a:spcPts val="0"/>
              </a:spcAft>
              <a:buSzPts val="2800"/>
              <a:buFont typeface="Poppins"/>
              <a:buNone/>
              <a:defRPr b="1">
                <a:latin typeface="Poppins"/>
                <a:ea typeface="Poppins"/>
                <a:cs typeface="Poppins"/>
                <a:sym typeface="Poppins"/>
              </a:defRPr>
            </a:lvl2pPr>
            <a:lvl3pPr lvl="2" rtl="0">
              <a:spcBef>
                <a:spcPts val="0"/>
              </a:spcBef>
              <a:spcAft>
                <a:spcPts val="0"/>
              </a:spcAft>
              <a:buSzPts val="2800"/>
              <a:buFont typeface="Poppins"/>
              <a:buNone/>
              <a:defRPr b="1">
                <a:latin typeface="Poppins"/>
                <a:ea typeface="Poppins"/>
                <a:cs typeface="Poppins"/>
                <a:sym typeface="Poppins"/>
              </a:defRPr>
            </a:lvl3pPr>
            <a:lvl4pPr lvl="3" rtl="0">
              <a:spcBef>
                <a:spcPts val="0"/>
              </a:spcBef>
              <a:spcAft>
                <a:spcPts val="0"/>
              </a:spcAft>
              <a:buSzPts val="2800"/>
              <a:buFont typeface="Poppins"/>
              <a:buNone/>
              <a:defRPr b="1">
                <a:latin typeface="Poppins"/>
                <a:ea typeface="Poppins"/>
                <a:cs typeface="Poppins"/>
                <a:sym typeface="Poppins"/>
              </a:defRPr>
            </a:lvl4pPr>
            <a:lvl5pPr lvl="4" rtl="0">
              <a:spcBef>
                <a:spcPts val="0"/>
              </a:spcBef>
              <a:spcAft>
                <a:spcPts val="0"/>
              </a:spcAft>
              <a:buSzPts val="2800"/>
              <a:buFont typeface="Poppins"/>
              <a:buNone/>
              <a:defRPr b="1">
                <a:latin typeface="Poppins"/>
                <a:ea typeface="Poppins"/>
                <a:cs typeface="Poppins"/>
                <a:sym typeface="Poppins"/>
              </a:defRPr>
            </a:lvl5pPr>
            <a:lvl6pPr lvl="5" rtl="0">
              <a:spcBef>
                <a:spcPts val="0"/>
              </a:spcBef>
              <a:spcAft>
                <a:spcPts val="0"/>
              </a:spcAft>
              <a:buSzPts val="2800"/>
              <a:buFont typeface="Poppins"/>
              <a:buNone/>
              <a:defRPr b="1">
                <a:latin typeface="Poppins"/>
                <a:ea typeface="Poppins"/>
                <a:cs typeface="Poppins"/>
                <a:sym typeface="Poppins"/>
              </a:defRPr>
            </a:lvl6pPr>
            <a:lvl7pPr lvl="6" rtl="0">
              <a:spcBef>
                <a:spcPts val="0"/>
              </a:spcBef>
              <a:spcAft>
                <a:spcPts val="0"/>
              </a:spcAft>
              <a:buSzPts val="2800"/>
              <a:buFont typeface="Poppins"/>
              <a:buNone/>
              <a:defRPr b="1">
                <a:latin typeface="Poppins"/>
                <a:ea typeface="Poppins"/>
                <a:cs typeface="Poppins"/>
                <a:sym typeface="Poppins"/>
              </a:defRPr>
            </a:lvl7pPr>
            <a:lvl8pPr lvl="7" rtl="0">
              <a:spcBef>
                <a:spcPts val="0"/>
              </a:spcBef>
              <a:spcAft>
                <a:spcPts val="0"/>
              </a:spcAft>
              <a:buSzPts val="2800"/>
              <a:buFont typeface="Poppins"/>
              <a:buNone/>
              <a:defRPr b="1">
                <a:latin typeface="Poppins"/>
                <a:ea typeface="Poppins"/>
                <a:cs typeface="Poppins"/>
                <a:sym typeface="Poppins"/>
              </a:defRPr>
            </a:lvl8pPr>
            <a:lvl9pPr lvl="8" rtl="0">
              <a:spcBef>
                <a:spcPts val="0"/>
              </a:spcBef>
              <a:spcAft>
                <a:spcPts val="0"/>
              </a:spcAft>
              <a:buSzPts val="2800"/>
              <a:buFont typeface="Poppins"/>
              <a:buNone/>
              <a:defRPr b="1">
                <a:latin typeface="Poppins"/>
                <a:ea typeface="Poppins"/>
                <a:cs typeface="Poppins"/>
                <a:sym typeface="Poppins"/>
              </a:defRPr>
            </a:lvl9pPr>
          </a:lstStyle>
          <a:p>
            <a:endParaRPr/>
          </a:p>
        </p:txBody>
      </p:sp>
      <p:sp>
        <p:nvSpPr>
          <p:cNvPr id="36" name="Google Shape;36;p5"/>
          <p:cNvSpPr txBox="1">
            <a:spLocks noGrp="1"/>
          </p:cNvSpPr>
          <p:nvPr>
            <p:ph type="title" idx="2"/>
          </p:nvPr>
        </p:nvSpPr>
        <p:spPr>
          <a:xfrm>
            <a:off x="2010300" y="2813186"/>
            <a:ext cx="2742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Font typeface="Poppins"/>
              <a:buNone/>
              <a:defRPr b="1">
                <a:latin typeface="Poppins"/>
                <a:ea typeface="Poppins"/>
                <a:cs typeface="Poppins"/>
                <a:sym typeface="Poppins"/>
              </a:defRPr>
            </a:lvl2pPr>
            <a:lvl3pPr lvl="2" rtl="0">
              <a:spcBef>
                <a:spcPts val="0"/>
              </a:spcBef>
              <a:spcAft>
                <a:spcPts val="0"/>
              </a:spcAft>
              <a:buSzPts val="2800"/>
              <a:buFont typeface="Poppins"/>
              <a:buNone/>
              <a:defRPr b="1">
                <a:latin typeface="Poppins"/>
                <a:ea typeface="Poppins"/>
                <a:cs typeface="Poppins"/>
                <a:sym typeface="Poppins"/>
              </a:defRPr>
            </a:lvl3pPr>
            <a:lvl4pPr lvl="3" rtl="0">
              <a:spcBef>
                <a:spcPts val="0"/>
              </a:spcBef>
              <a:spcAft>
                <a:spcPts val="0"/>
              </a:spcAft>
              <a:buSzPts val="2800"/>
              <a:buFont typeface="Poppins"/>
              <a:buNone/>
              <a:defRPr b="1">
                <a:latin typeface="Poppins"/>
                <a:ea typeface="Poppins"/>
                <a:cs typeface="Poppins"/>
                <a:sym typeface="Poppins"/>
              </a:defRPr>
            </a:lvl4pPr>
            <a:lvl5pPr lvl="4" rtl="0">
              <a:spcBef>
                <a:spcPts val="0"/>
              </a:spcBef>
              <a:spcAft>
                <a:spcPts val="0"/>
              </a:spcAft>
              <a:buSzPts val="2800"/>
              <a:buFont typeface="Poppins"/>
              <a:buNone/>
              <a:defRPr b="1">
                <a:latin typeface="Poppins"/>
                <a:ea typeface="Poppins"/>
                <a:cs typeface="Poppins"/>
                <a:sym typeface="Poppins"/>
              </a:defRPr>
            </a:lvl5pPr>
            <a:lvl6pPr lvl="5" rtl="0">
              <a:spcBef>
                <a:spcPts val="0"/>
              </a:spcBef>
              <a:spcAft>
                <a:spcPts val="0"/>
              </a:spcAft>
              <a:buSzPts val="2800"/>
              <a:buFont typeface="Poppins"/>
              <a:buNone/>
              <a:defRPr b="1">
                <a:latin typeface="Poppins"/>
                <a:ea typeface="Poppins"/>
                <a:cs typeface="Poppins"/>
                <a:sym typeface="Poppins"/>
              </a:defRPr>
            </a:lvl6pPr>
            <a:lvl7pPr lvl="6" rtl="0">
              <a:spcBef>
                <a:spcPts val="0"/>
              </a:spcBef>
              <a:spcAft>
                <a:spcPts val="0"/>
              </a:spcAft>
              <a:buSzPts val="2800"/>
              <a:buFont typeface="Poppins"/>
              <a:buNone/>
              <a:defRPr b="1">
                <a:latin typeface="Poppins"/>
                <a:ea typeface="Poppins"/>
                <a:cs typeface="Poppins"/>
                <a:sym typeface="Poppins"/>
              </a:defRPr>
            </a:lvl7pPr>
            <a:lvl8pPr lvl="7" rtl="0">
              <a:spcBef>
                <a:spcPts val="0"/>
              </a:spcBef>
              <a:spcAft>
                <a:spcPts val="0"/>
              </a:spcAft>
              <a:buSzPts val="2800"/>
              <a:buFont typeface="Poppins"/>
              <a:buNone/>
              <a:defRPr b="1">
                <a:latin typeface="Poppins"/>
                <a:ea typeface="Poppins"/>
                <a:cs typeface="Poppins"/>
                <a:sym typeface="Poppins"/>
              </a:defRPr>
            </a:lvl8pPr>
            <a:lvl9pPr lvl="8" rtl="0">
              <a:spcBef>
                <a:spcPts val="0"/>
              </a:spcBef>
              <a:spcAft>
                <a:spcPts val="0"/>
              </a:spcAft>
              <a:buSzPts val="2800"/>
              <a:buFont typeface="Poppins"/>
              <a:buNone/>
              <a:defRPr b="1">
                <a:latin typeface="Poppins"/>
                <a:ea typeface="Poppins"/>
                <a:cs typeface="Poppins"/>
                <a:sym typeface="Poppins"/>
              </a:defRPr>
            </a:lvl9pPr>
          </a:lstStyle>
          <a:p>
            <a:endParaRPr/>
          </a:p>
        </p:txBody>
      </p:sp>
      <p:sp>
        <p:nvSpPr>
          <p:cNvPr id="37" name="Google Shape;37;p5"/>
          <p:cNvSpPr txBox="1">
            <a:spLocks noGrp="1"/>
          </p:cNvSpPr>
          <p:nvPr>
            <p:ph type="subTitle" idx="1"/>
          </p:nvPr>
        </p:nvSpPr>
        <p:spPr>
          <a:xfrm>
            <a:off x="2010300" y="3300814"/>
            <a:ext cx="30093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 name="Google Shape;38;p5"/>
          <p:cNvSpPr txBox="1">
            <a:spLocks noGrp="1"/>
          </p:cNvSpPr>
          <p:nvPr>
            <p:ph type="subTitle" idx="3"/>
          </p:nvPr>
        </p:nvSpPr>
        <p:spPr>
          <a:xfrm>
            <a:off x="4125300" y="1319614"/>
            <a:ext cx="30084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9" name="Google Shape;39;p5"/>
          <p:cNvGrpSpPr/>
          <p:nvPr/>
        </p:nvGrpSpPr>
        <p:grpSpPr>
          <a:xfrm rot="1800044">
            <a:off x="7044483" y="-2043771"/>
            <a:ext cx="464990" cy="10699778"/>
            <a:chOff x="3734850" y="-2845725"/>
            <a:chExt cx="465000" cy="10150200"/>
          </a:xfrm>
        </p:grpSpPr>
        <p:sp>
          <p:nvSpPr>
            <p:cNvPr id="40" name="Google Shape;40;p5"/>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5"/>
          <p:cNvGrpSpPr/>
          <p:nvPr/>
        </p:nvGrpSpPr>
        <p:grpSpPr>
          <a:xfrm rot="-8999956">
            <a:off x="1482127" y="-2778208"/>
            <a:ext cx="464990" cy="10699778"/>
            <a:chOff x="3734850" y="-2845725"/>
            <a:chExt cx="465000" cy="10150200"/>
          </a:xfrm>
        </p:grpSpPr>
        <p:sp>
          <p:nvSpPr>
            <p:cNvPr id="43" name="Google Shape;43;p5"/>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5"/>
          <p:cNvSpPr/>
          <p:nvPr/>
        </p:nvSpPr>
        <p:spPr>
          <a:xfrm>
            <a:off x="7364125" y="209938"/>
            <a:ext cx="659100" cy="659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4838948">
            <a:off x="1301962" y="4360686"/>
            <a:ext cx="659159" cy="65915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3625" y="-3625"/>
            <a:ext cx="3116350" cy="5143615"/>
          </a:xfrm>
          <a:custGeom>
            <a:avLst/>
            <a:gdLst/>
            <a:ahLst/>
            <a:cxnLst/>
            <a:rect l="l" t="t" r="r" b="b"/>
            <a:pathLst>
              <a:path w="124654" h="205498" extrusionOk="0">
                <a:moveTo>
                  <a:pt x="0" y="0"/>
                </a:moveTo>
                <a:lnTo>
                  <a:pt x="124654" y="0"/>
                </a:lnTo>
                <a:lnTo>
                  <a:pt x="0" y="205498"/>
                </a:lnTo>
                <a:close/>
              </a:path>
            </a:pathLst>
          </a:custGeom>
          <a:solidFill>
            <a:schemeClr val="accent1"/>
          </a:solidFill>
          <a:ln>
            <a:noFill/>
          </a:ln>
        </p:spPr>
      </p:sp>
      <p:sp>
        <p:nvSpPr>
          <p:cNvPr id="48" name="Google Shape;48;p5"/>
          <p:cNvSpPr/>
          <p:nvPr/>
        </p:nvSpPr>
        <p:spPr>
          <a:xfrm rot="10800000">
            <a:off x="6307643" y="14527"/>
            <a:ext cx="2902257" cy="5137450"/>
          </a:xfrm>
          <a:custGeom>
            <a:avLst/>
            <a:gdLst/>
            <a:ahLst/>
            <a:cxnLst/>
            <a:rect l="l" t="t" r="r" b="b"/>
            <a:pathLst>
              <a:path w="124654" h="205498" extrusionOk="0">
                <a:moveTo>
                  <a:pt x="0" y="0"/>
                </a:moveTo>
                <a:lnTo>
                  <a:pt x="124654" y="0"/>
                </a:lnTo>
                <a:lnTo>
                  <a:pt x="0" y="205498"/>
                </a:lnTo>
                <a:close/>
              </a:path>
            </a:pathLst>
          </a:custGeom>
          <a:solidFill>
            <a:schemeClr val="accen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2114550" y="971550"/>
            <a:ext cx="4572000" cy="2781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2" name="Google Shape;72;p8"/>
          <p:cNvGrpSpPr/>
          <p:nvPr/>
        </p:nvGrpSpPr>
        <p:grpSpPr>
          <a:xfrm rot="2698299">
            <a:off x="7950329" y="3147400"/>
            <a:ext cx="1368463" cy="3125458"/>
            <a:chOff x="3303935" y="-4915108"/>
            <a:chExt cx="1367993" cy="13608576"/>
          </a:xfrm>
        </p:grpSpPr>
        <p:sp>
          <p:nvSpPr>
            <p:cNvPr id="73" name="Google Shape;73;p8"/>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8"/>
          <p:cNvGrpSpPr/>
          <p:nvPr/>
        </p:nvGrpSpPr>
        <p:grpSpPr>
          <a:xfrm rot="-8315202">
            <a:off x="-284189" y="-1272286"/>
            <a:ext cx="1368435" cy="3125734"/>
            <a:chOff x="3303935" y="-4915108"/>
            <a:chExt cx="1367993" cy="13608576"/>
          </a:xfrm>
        </p:grpSpPr>
        <p:sp>
          <p:nvSpPr>
            <p:cNvPr id="76" name="Google Shape;76;p8"/>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p:nvPr/>
        </p:nvSpPr>
        <p:spPr>
          <a:xfrm rot="2639151">
            <a:off x="7719418" y="4134542"/>
            <a:ext cx="659197" cy="659197"/>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2638662">
            <a:off x="8795673" y="4221962"/>
            <a:ext cx="297244" cy="297244"/>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2639151">
            <a:off x="383618" y="390592"/>
            <a:ext cx="659197" cy="659197"/>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720000" y="1354481"/>
            <a:ext cx="4938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9"/>
          <p:cNvSpPr txBox="1">
            <a:spLocks noGrp="1"/>
          </p:cNvSpPr>
          <p:nvPr>
            <p:ph type="subTitle" idx="1"/>
          </p:nvPr>
        </p:nvSpPr>
        <p:spPr>
          <a:xfrm>
            <a:off x="720000" y="2107219"/>
            <a:ext cx="46611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 name="Google Shape;84;p9"/>
          <p:cNvGrpSpPr/>
          <p:nvPr/>
        </p:nvGrpSpPr>
        <p:grpSpPr>
          <a:xfrm rot="-8383417">
            <a:off x="-501724" y="-916931"/>
            <a:ext cx="1428826" cy="2621398"/>
            <a:chOff x="3734850" y="-2845725"/>
            <a:chExt cx="1428329" cy="10150245"/>
          </a:xfrm>
        </p:grpSpPr>
        <p:sp>
          <p:nvSpPr>
            <p:cNvPr id="85" name="Google Shape;85;p9"/>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3967379" y="-2845680"/>
              <a:ext cx="11958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9"/>
          <p:cNvSpPr/>
          <p:nvPr/>
        </p:nvSpPr>
        <p:spPr>
          <a:xfrm rot="3206516">
            <a:off x="2676237" y="4550599"/>
            <a:ext cx="297664" cy="297664"/>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6381750" y="2695575"/>
            <a:ext cx="2114400" cy="208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000">
                <a:solidFill>
                  <a:schemeClr val="l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0" name="Google Shape;90;p10"/>
          <p:cNvSpPr/>
          <p:nvPr/>
        </p:nvSpPr>
        <p:spPr>
          <a:xfrm rot="3216939">
            <a:off x="8255989" y="1986565"/>
            <a:ext cx="297371" cy="297371"/>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102"/>
        <p:cNvGrpSpPr/>
        <p:nvPr/>
      </p:nvGrpSpPr>
      <p:grpSpPr>
        <a:xfrm>
          <a:off x="0" y="0"/>
          <a:ext cx="0" cy="0"/>
          <a:chOff x="0" y="0"/>
          <a:chExt cx="0" cy="0"/>
        </a:xfrm>
      </p:grpSpPr>
      <p:sp>
        <p:nvSpPr>
          <p:cNvPr id="103" name="Google Shape;103;p13"/>
          <p:cNvSpPr txBox="1">
            <a:spLocks noGrp="1"/>
          </p:cNvSpPr>
          <p:nvPr>
            <p:ph type="ctrTitle"/>
          </p:nvPr>
        </p:nvSpPr>
        <p:spPr>
          <a:xfrm>
            <a:off x="752538" y="1177600"/>
            <a:ext cx="2439300" cy="58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20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04" name="Google Shape;104;p13"/>
          <p:cNvSpPr txBox="1">
            <a:spLocks noGrp="1"/>
          </p:cNvSpPr>
          <p:nvPr>
            <p:ph type="subTitle" idx="1"/>
          </p:nvPr>
        </p:nvSpPr>
        <p:spPr>
          <a:xfrm>
            <a:off x="752538" y="1626500"/>
            <a:ext cx="2439300" cy="9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lvl1pPr>
            <a:lvl2pPr lvl="1" rtl="0">
              <a:lnSpc>
                <a:spcPct val="100000"/>
              </a:lnSpc>
              <a:spcBef>
                <a:spcPts val="0"/>
              </a:spcBef>
              <a:spcAft>
                <a:spcPts val="0"/>
              </a:spcAft>
              <a:buClr>
                <a:schemeClr val="accent2"/>
              </a:buClr>
              <a:buSzPts val="1400"/>
              <a:buNone/>
              <a:defRPr>
                <a:solidFill>
                  <a:schemeClr val="accent2"/>
                </a:solidFill>
              </a:defRPr>
            </a:lvl2pPr>
            <a:lvl3pPr lvl="2" rtl="0">
              <a:lnSpc>
                <a:spcPct val="100000"/>
              </a:lnSpc>
              <a:spcBef>
                <a:spcPts val="0"/>
              </a:spcBef>
              <a:spcAft>
                <a:spcPts val="0"/>
              </a:spcAft>
              <a:buClr>
                <a:schemeClr val="accent2"/>
              </a:buClr>
              <a:buSzPts val="1400"/>
              <a:buNone/>
              <a:defRPr>
                <a:solidFill>
                  <a:schemeClr val="accent2"/>
                </a:solidFill>
              </a:defRPr>
            </a:lvl3pPr>
            <a:lvl4pPr lvl="3" rtl="0">
              <a:lnSpc>
                <a:spcPct val="100000"/>
              </a:lnSpc>
              <a:spcBef>
                <a:spcPts val="0"/>
              </a:spcBef>
              <a:spcAft>
                <a:spcPts val="0"/>
              </a:spcAft>
              <a:buClr>
                <a:schemeClr val="accent2"/>
              </a:buClr>
              <a:buSzPts val="1400"/>
              <a:buNone/>
              <a:defRPr>
                <a:solidFill>
                  <a:schemeClr val="accent2"/>
                </a:solidFill>
              </a:defRPr>
            </a:lvl4pPr>
            <a:lvl5pPr lvl="4" rtl="0">
              <a:lnSpc>
                <a:spcPct val="100000"/>
              </a:lnSpc>
              <a:spcBef>
                <a:spcPts val="0"/>
              </a:spcBef>
              <a:spcAft>
                <a:spcPts val="0"/>
              </a:spcAft>
              <a:buClr>
                <a:schemeClr val="accent2"/>
              </a:buClr>
              <a:buSzPts val="1400"/>
              <a:buNone/>
              <a:defRPr>
                <a:solidFill>
                  <a:schemeClr val="accent2"/>
                </a:solidFill>
              </a:defRPr>
            </a:lvl5pPr>
            <a:lvl6pPr lvl="5" rtl="0">
              <a:lnSpc>
                <a:spcPct val="100000"/>
              </a:lnSpc>
              <a:spcBef>
                <a:spcPts val="0"/>
              </a:spcBef>
              <a:spcAft>
                <a:spcPts val="0"/>
              </a:spcAft>
              <a:buClr>
                <a:schemeClr val="accent2"/>
              </a:buClr>
              <a:buSzPts val="1400"/>
              <a:buNone/>
              <a:defRPr>
                <a:solidFill>
                  <a:schemeClr val="accent2"/>
                </a:solidFill>
              </a:defRPr>
            </a:lvl6pPr>
            <a:lvl7pPr lvl="6" rtl="0">
              <a:lnSpc>
                <a:spcPct val="100000"/>
              </a:lnSpc>
              <a:spcBef>
                <a:spcPts val="0"/>
              </a:spcBef>
              <a:spcAft>
                <a:spcPts val="0"/>
              </a:spcAft>
              <a:buClr>
                <a:schemeClr val="accent2"/>
              </a:buClr>
              <a:buSzPts val="1400"/>
              <a:buNone/>
              <a:defRPr>
                <a:solidFill>
                  <a:schemeClr val="accent2"/>
                </a:solidFill>
              </a:defRPr>
            </a:lvl7pPr>
            <a:lvl8pPr lvl="7" rtl="0">
              <a:lnSpc>
                <a:spcPct val="100000"/>
              </a:lnSpc>
              <a:spcBef>
                <a:spcPts val="0"/>
              </a:spcBef>
              <a:spcAft>
                <a:spcPts val="0"/>
              </a:spcAft>
              <a:buClr>
                <a:schemeClr val="accent2"/>
              </a:buClr>
              <a:buSzPts val="1400"/>
              <a:buNone/>
              <a:defRPr>
                <a:solidFill>
                  <a:schemeClr val="accent2"/>
                </a:solidFill>
              </a:defRPr>
            </a:lvl8pPr>
            <a:lvl9pPr lvl="8"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05" name="Google Shape;105;p13"/>
          <p:cNvSpPr txBox="1">
            <a:spLocks noGrp="1"/>
          </p:cNvSpPr>
          <p:nvPr>
            <p:ph type="ctrTitle" idx="2"/>
          </p:nvPr>
        </p:nvSpPr>
        <p:spPr>
          <a:xfrm>
            <a:off x="3351300" y="1177525"/>
            <a:ext cx="2441400" cy="58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0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06" name="Google Shape;106;p13"/>
          <p:cNvSpPr txBox="1">
            <a:spLocks noGrp="1"/>
          </p:cNvSpPr>
          <p:nvPr>
            <p:ph type="subTitle" idx="3"/>
          </p:nvPr>
        </p:nvSpPr>
        <p:spPr>
          <a:xfrm>
            <a:off x="3351317" y="1626500"/>
            <a:ext cx="2441400" cy="9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lvl1pPr>
            <a:lvl2pPr lvl="1" rtl="0">
              <a:lnSpc>
                <a:spcPct val="100000"/>
              </a:lnSpc>
              <a:spcBef>
                <a:spcPts val="0"/>
              </a:spcBef>
              <a:spcAft>
                <a:spcPts val="0"/>
              </a:spcAft>
              <a:buClr>
                <a:schemeClr val="accent2"/>
              </a:buClr>
              <a:buSzPts val="1400"/>
              <a:buNone/>
              <a:defRPr>
                <a:solidFill>
                  <a:schemeClr val="accent2"/>
                </a:solidFill>
              </a:defRPr>
            </a:lvl2pPr>
            <a:lvl3pPr lvl="2" rtl="0">
              <a:lnSpc>
                <a:spcPct val="100000"/>
              </a:lnSpc>
              <a:spcBef>
                <a:spcPts val="0"/>
              </a:spcBef>
              <a:spcAft>
                <a:spcPts val="0"/>
              </a:spcAft>
              <a:buClr>
                <a:schemeClr val="accent2"/>
              </a:buClr>
              <a:buSzPts val="1400"/>
              <a:buNone/>
              <a:defRPr>
                <a:solidFill>
                  <a:schemeClr val="accent2"/>
                </a:solidFill>
              </a:defRPr>
            </a:lvl3pPr>
            <a:lvl4pPr lvl="3" rtl="0">
              <a:lnSpc>
                <a:spcPct val="100000"/>
              </a:lnSpc>
              <a:spcBef>
                <a:spcPts val="0"/>
              </a:spcBef>
              <a:spcAft>
                <a:spcPts val="0"/>
              </a:spcAft>
              <a:buClr>
                <a:schemeClr val="accent2"/>
              </a:buClr>
              <a:buSzPts val="1400"/>
              <a:buNone/>
              <a:defRPr>
                <a:solidFill>
                  <a:schemeClr val="accent2"/>
                </a:solidFill>
              </a:defRPr>
            </a:lvl4pPr>
            <a:lvl5pPr lvl="4" rtl="0">
              <a:lnSpc>
                <a:spcPct val="100000"/>
              </a:lnSpc>
              <a:spcBef>
                <a:spcPts val="0"/>
              </a:spcBef>
              <a:spcAft>
                <a:spcPts val="0"/>
              </a:spcAft>
              <a:buClr>
                <a:schemeClr val="accent2"/>
              </a:buClr>
              <a:buSzPts val="1400"/>
              <a:buNone/>
              <a:defRPr>
                <a:solidFill>
                  <a:schemeClr val="accent2"/>
                </a:solidFill>
              </a:defRPr>
            </a:lvl5pPr>
            <a:lvl6pPr lvl="5" rtl="0">
              <a:lnSpc>
                <a:spcPct val="100000"/>
              </a:lnSpc>
              <a:spcBef>
                <a:spcPts val="0"/>
              </a:spcBef>
              <a:spcAft>
                <a:spcPts val="0"/>
              </a:spcAft>
              <a:buClr>
                <a:schemeClr val="accent2"/>
              </a:buClr>
              <a:buSzPts val="1400"/>
              <a:buNone/>
              <a:defRPr>
                <a:solidFill>
                  <a:schemeClr val="accent2"/>
                </a:solidFill>
              </a:defRPr>
            </a:lvl6pPr>
            <a:lvl7pPr lvl="6" rtl="0">
              <a:lnSpc>
                <a:spcPct val="100000"/>
              </a:lnSpc>
              <a:spcBef>
                <a:spcPts val="0"/>
              </a:spcBef>
              <a:spcAft>
                <a:spcPts val="0"/>
              </a:spcAft>
              <a:buClr>
                <a:schemeClr val="accent2"/>
              </a:buClr>
              <a:buSzPts val="1400"/>
              <a:buNone/>
              <a:defRPr>
                <a:solidFill>
                  <a:schemeClr val="accent2"/>
                </a:solidFill>
              </a:defRPr>
            </a:lvl7pPr>
            <a:lvl8pPr lvl="7" rtl="0">
              <a:lnSpc>
                <a:spcPct val="100000"/>
              </a:lnSpc>
              <a:spcBef>
                <a:spcPts val="0"/>
              </a:spcBef>
              <a:spcAft>
                <a:spcPts val="0"/>
              </a:spcAft>
              <a:buClr>
                <a:schemeClr val="accent2"/>
              </a:buClr>
              <a:buSzPts val="1400"/>
              <a:buNone/>
              <a:defRPr>
                <a:solidFill>
                  <a:schemeClr val="accent2"/>
                </a:solidFill>
              </a:defRPr>
            </a:lvl8pPr>
            <a:lvl9pPr lvl="8"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07" name="Google Shape;107;p13"/>
          <p:cNvSpPr txBox="1">
            <a:spLocks noGrp="1"/>
          </p:cNvSpPr>
          <p:nvPr>
            <p:ph type="ctrTitle" idx="4"/>
          </p:nvPr>
        </p:nvSpPr>
        <p:spPr>
          <a:xfrm>
            <a:off x="5950075" y="3371850"/>
            <a:ext cx="2003400" cy="58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0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08" name="Google Shape;108;p13"/>
          <p:cNvSpPr txBox="1">
            <a:spLocks noGrp="1"/>
          </p:cNvSpPr>
          <p:nvPr>
            <p:ph type="subTitle" idx="5"/>
          </p:nvPr>
        </p:nvSpPr>
        <p:spPr>
          <a:xfrm>
            <a:off x="5950063" y="3830375"/>
            <a:ext cx="2439300" cy="9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lvl1pPr>
            <a:lvl2pPr lvl="1" rtl="0">
              <a:lnSpc>
                <a:spcPct val="100000"/>
              </a:lnSpc>
              <a:spcBef>
                <a:spcPts val="0"/>
              </a:spcBef>
              <a:spcAft>
                <a:spcPts val="0"/>
              </a:spcAft>
              <a:buClr>
                <a:schemeClr val="accent2"/>
              </a:buClr>
              <a:buSzPts val="1400"/>
              <a:buNone/>
              <a:defRPr>
                <a:solidFill>
                  <a:schemeClr val="accent2"/>
                </a:solidFill>
              </a:defRPr>
            </a:lvl2pPr>
            <a:lvl3pPr lvl="2" rtl="0">
              <a:lnSpc>
                <a:spcPct val="100000"/>
              </a:lnSpc>
              <a:spcBef>
                <a:spcPts val="0"/>
              </a:spcBef>
              <a:spcAft>
                <a:spcPts val="0"/>
              </a:spcAft>
              <a:buClr>
                <a:schemeClr val="accent2"/>
              </a:buClr>
              <a:buSzPts val="1400"/>
              <a:buNone/>
              <a:defRPr>
                <a:solidFill>
                  <a:schemeClr val="accent2"/>
                </a:solidFill>
              </a:defRPr>
            </a:lvl3pPr>
            <a:lvl4pPr lvl="3" rtl="0">
              <a:lnSpc>
                <a:spcPct val="100000"/>
              </a:lnSpc>
              <a:spcBef>
                <a:spcPts val="0"/>
              </a:spcBef>
              <a:spcAft>
                <a:spcPts val="0"/>
              </a:spcAft>
              <a:buClr>
                <a:schemeClr val="accent2"/>
              </a:buClr>
              <a:buSzPts val="1400"/>
              <a:buNone/>
              <a:defRPr>
                <a:solidFill>
                  <a:schemeClr val="accent2"/>
                </a:solidFill>
              </a:defRPr>
            </a:lvl4pPr>
            <a:lvl5pPr lvl="4" rtl="0">
              <a:lnSpc>
                <a:spcPct val="100000"/>
              </a:lnSpc>
              <a:spcBef>
                <a:spcPts val="0"/>
              </a:spcBef>
              <a:spcAft>
                <a:spcPts val="0"/>
              </a:spcAft>
              <a:buClr>
                <a:schemeClr val="accent2"/>
              </a:buClr>
              <a:buSzPts val="1400"/>
              <a:buNone/>
              <a:defRPr>
                <a:solidFill>
                  <a:schemeClr val="accent2"/>
                </a:solidFill>
              </a:defRPr>
            </a:lvl5pPr>
            <a:lvl6pPr lvl="5" rtl="0">
              <a:lnSpc>
                <a:spcPct val="100000"/>
              </a:lnSpc>
              <a:spcBef>
                <a:spcPts val="0"/>
              </a:spcBef>
              <a:spcAft>
                <a:spcPts val="0"/>
              </a:spcAft>
              <a:buClr>
                <a:schemeClr val="accent2"/>
              </a:buClr>
              <a:buSzPts val="1400"/>
              <a:buNone/>
              <a:defRPr>
                <a:solidFill>
                  <a:schemeClr val="accent2"/>
                </a:solidFill>
              </a:defRPr>
            </a:lvl6pPr>
            <a:lvl7pPr lvl="6" rtl="0">
              <a:lnSpc>
                <a:spcPct val="100000"/>
              </a:lnSpc>
              <a:spcBef>
                <a:spcPts val="0"/>
              </a:spcBef>
              <a:spcAft>
                <a:spcPts val="0"/>
              </a:spcAft>
              <a:buClr>
                <a:schemeClr val="accent2"/>
              </a:buClr>
              <a:buSzPts val="1400"/>
              <a:buNone/>
              <a:defRPr>
                <a:solidFill>
                  <a:schemeClr val="accent2"/>
                </a:solidFill>
              </a:defRPr>
            </a:lvl7pPr>
            <a:lvl8pPr lvl="7" rtl="0">
              <a:lnSpc>
                <a:spcPct val="100000"/>
              </a:lnSpc>
              <a:spcBef>
                <a:spcPts val="0"/>
              </a:spcBef>
              <a:spcAft>
                <a:spcPts val="0"/>
              </a:spcAft>
              <a:buClr>
                <a:schemeClr val="accent2"/>
              </a:buClr>
              <a:buSzPts val="1400"/>
              <a:buNone/>
              <a:defRPr>
                <a:solidFill>
                  <a:schemeClr val="accent2"/>
                </a:solidFill>
              </a:defRPr>
            </a:lvl8pPr>
            <a:lvl9pPr lvl="8"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09" name="Google Shape;109;p13"/>
          <p:cNvSpPr txBox="1">
            <a:spLocks noGrp="1"/>
          </p:cNvSpPr>
          <p:nvPr>
            <p:ph type="ctrTitle" idx="6"/>
          </p:nvPr>
        </p:nvSpPr>
        <p:spPr>
          <a:xfrm>
            <a:off x="752538" y="3371850"/>
            <a:ext cx="2441400" cy="58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0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10" name="Google Shape;110;p13"/>
          <p:cNvSpPr txBox="1">
            <a:spLocks noGrp="1"/>
          </p:cNvSpPr>
          <p:nvPr>
            <p:ph type="subTitle" idx="7"/>
          </p:nvPr>
        </p:nvSpPr>
        <p:spPr>
          <a:xfrm>
            <a:off x="752538" y="3822050"/>
            <a:ext cx="2441400" cy="9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lvl1pPr>
            <a:lvl2pPr lvl="1" rtl="0">
              <a:lnSpc>
                <a:spcPct val="100000"/>
              </a:lnSpc>
              <a:spcBef>
                <a:spcPts val="0"/>
              </a:spcBef>
              <a:spcAft>
                <a:spcPts val="0"/>
              </a:spcAft>
              <a:buClr>
                <a:schemeClr val="accent2"/>
              </a:buClr>
              <a:buSzPts val="1400"/>
              <a:buNone/>
              <a:defRPr>
                <a:solidFill>
                  <a:schemeClr val="accent2"/>
                </a:solidFill>
              </a:defRPr>
            </a:lvl2pPr>
            <a:lvl3pPr lvl="2" rtl="0">
              <a:lnSpc>
                <a:spcPct val="100000"/>
              </a:lnSpc>
              <a:spcBef>
                <a:spcPts val="0"/>
              </a:spcBef>
              <a:spcAft>
                <a:spcPts val="0"/>
              </a:spcAft>
              <a:buClr>
                <a:schemeClr val="accent2"/>
              </a:buClr>
              <a:buSzPts val="1400"/>
              <a:buNone/>
              <a:defRPr>
                <a:solidFill>
                  <a:schemeClr val="accent2"/>
                </a:solidFill>
              </a:defRPr>
            </a:lvl3pPr>
            <a:lvl4pPr lvl="3" rtl="0">
              <a:lnSpc>
                <a:spcPct val="100000"/>
              </a:lnSpc>
              <a:spcBef>
                <a:spcPts val="0"/>
              </a:spcBef>
              <a:spcAft>
                <a:spcPts val="0"/>
              </a:spcAft>
              <a:buClr>
                <a:schemeClr val="accent2"/>
              </a:buClr>
              <a:buSzPts val="1400"/>
              <a:buNone/>
              <a:defRPr>
                <a:solidFill>
                  <a:schemeClr val="accent2"/>
                </a:solidFill>
              </a:defRPr>
            </a:lvl4pPr>
            <a:lvl5pPr lvl="4" rtl="0">
              <a:lnSpc>
                <a:spcPct val="100000"/>
              </a:lnSpc>
              <a:spcBef>
                <a:spcPts val="0"/>
              </a:spcBef>
              <a:spcAft>
                <a:spcPts val="0"/>
              </a:spcAft>
              <a:buClr>
                <a:schemeClr val="accent2"/>
              </a:buClr>
              <a:buSzPts val="1400"/>
              <a:buNone/>
              <a:defRPr>
                <a:solidFill>
                  <a:schemeClr val="accent2"/>
                </a:solidFill>
              </a:defRPr>
            </a:lvl5pPr>
            <a:lvl6pPr lvl="5" rtl="0">
              <a:lnSpc>
                <a:spcPct val="100000"/>
              </a:lnSpc>
              <a:spcBef>
                <a:spcPts val="0"/>
              </a:spcBef>
              <a:spcAft>
                <a:spcPts val="0"/>
              </a:spcAft>
              <a:buClr>
                <a:schemeClr val="accent2"/>
              </a:buClr>
              <a:buSzPts val="1400"/>
              <a:buNone/>
              <a:defRPr>
                <a:solidFill>
                  <a:schemeClr val="accent2"/>
                </a:solidFill>
              </a:defRPr>
            </a:lvl6pPr>
            <a:lvl7pPr lvl="6" rtl="0">
              <a:lnSpc>
                <a:spcPct val="100000"/>
              </a:lnSpc>
              <a:spcBef>
                <a:spcPts val="0"/>
              </a:spcBef>
              <a:spcAft>
                <a:spcPts val="0"/>
              </a:spcAft>
              <a:buClr>
                <a:schemeClr val="accent2"/>
              </a:buClr>
              <a:buSzPts val="1400"/>
              <a:buNone/>
              <a:defRPr>
                <a:solidFill>
                  <a:schemeClr val="accent2"/>
                </a:solidFill>
              </a:defRPr>
            </a:lvl7pPr>
            <a:lvl8pPr lvl="7" rtl="0">
              <a:lnSpc>
                <a:spcPct val="100000"/>
              </a:lnSpc>
              <a:spcBef>
                <a:spcPts val="0"/>
              </a:spcBef>
              <a:spcAft>
                <a:spcPts val="0"/>
              </a:spcAft>
              <a:buClr>
                <a:schemeClr val="accent2"/>
              </a:buClr>
              <a:buSzPts val="1400"/>
              <a:buNone/>
              <a:defRPr>
                <a:solidFill>
                  <a:schemeClr val="accent2"/>
                </a:solidFill>
              </a:defRPr>
            </a:lvl8pPr>
            <a:lvl9pPr lvl="8"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11" name="Google Shape;111;p13"/>
          <p:cNvSpPr txBox="1">
            <a:spLocks noGrp="1"/>
          </p:cNvSpPr>
          <p:nvPr>
            <p:ph type="ctrTitle" idx="8"/>
          </p:nvPr>
        </p:nvSpPr>
        <p:spPr>
          <a:xfrm>
            <a:off x="3351300" y="3371850"/>
            <a:ext cx="2441400" cy="580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0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12" name="Google Shape;112;p13"/>
          <p:cNvSpPr txBox="1">
            <a:spLocks noGrp="1"/>
          </p:cNvSpPr>
          <p:nvPr>
            <p:ph type="subTitle" idx="9"/>
          </p:nvPr>
        </p:nvSpPr>
        <p:spPr>
          <a:xfrm>
            <a:off x="3351316" y="3830375"/>
            <a:ext cx="2439300" cy="97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None/>
              <a:defRPr sz="1400"/>
            </a:lvl1pPr>
            <a:lvl2pPr lvl="1" rtl="0">
              <a:lnSpc>
                <a:spcPct val="100000"/>
              </a:lnSpc>
              <a:spcBef>
                <a:spcPts val="0"/>
              </a:spcBef>
              <a:spcAft>
                <a:spcPts val="0"/>
              </a:spcAft>
              <a:buClr>
                <a:schemeClr val="accent2"/>
              </a:buClr>
              <a:buSzPts val="1400"/>
              <a:buNone/>
              <a:defRPr>
                <a:solidFill>
                  <a:schemeClr val="accent2"/>
                </a:solidFill>
              </a:defRPr>
            </a:lvl2pPr>
            <a:lvl3pPr lvl="2" rtl="0">
              <a:lnSpc>
                <a:spcPct val="100000"/>
              </a:lnSpc>
              <a:spcBef>
                <a:spcPts val="0"/>
              </a:spcBef>
              <a:spcAft>
                <a:spcPts val="0"/>
              </a:spcAft>
              <a:buClr>
                <a:schemeClr val="accent2"/>
              </a:buClr>
              <a:buSzPts val="1400"/>
              <a:buNone/>
              <a:defRPr>
                <a:solidFill>
                  <a:schemeClr val="accent2"/>
                </a:solidFill>
              </a:defRPr>
            </a:lvl3pPr>
            <a:lvl4pPr lvl="3" rtl="0">
              <a:lnSpc>
                <a:spcPct val="100000"/>
              </a:lnSpc>
              <a:spcBef>
                <a:spcPts val="0"/>
              </a:spcBef>
              <a:spcAft>
                <a:spcPts val="0"/>
              </a:spcAft>
              <a:buClr>
                <a:schemeClr val="accent2"/>
              </a:buClr>
              <a:buSzPts val="1400"/>
              <a:buNone/>
              <a:defRPr>
                <a:solidFill>
                  <a:schemeClr val="accent2"/>
                </a:solidFill>
              </a:defRPr>
            </a:lvl4pPr>
            <a:lvl5pPr lvl="4" rtl="0">
              <a:lnSpc>
                <a:spcPct val="100000"/>
              </a:lnSpc>
              <a:spcBef>
                <a:spcPts val="0"/>
              </a:spcBef>
              <a:spcAft>
                <a:spcPts val="0"/>
              </a:spcAft>
              <a:buClr>
                <a:schemeClr val="accent2"/>
              </a:buClr>
              <a:buSzPts val="1400"/>
              <a:buNone/>
              <a:defRPr>
                <a:solidFill>
                  <a:schemeClr val="accent2"/>
                </a:solidFill>
              </a:defRPr>
            </a:lvl5pPr>
            <a:lvl6pPr lvl="5" rtl="0">
              <a:lnSpc>
                <a:spcPct val="100000"/>
              </a:lnSpc>
              <a:spcBef>
                <a:spcPts val="0"/>
              </a:spcBef>
              <a:spcAft>
                <a:spcPts val="0"/>
              </a:spcAft>
              <a:buClr>
                <a:schemeClr val="accent2"/>
              </a:buClr>
              <a:buSzPts val="1400"/>
              <a:buNone/>
              <a:defRPr>
                <a:solidFill>
                  <a:schemeClr val="accent2"/>
                </a:solidFill>
              </a:defRPr>
            </a:lvl6pPr>
            <a:lvl7pPr lvl="6" rtl="0">
              <a:lnSpc>
                <a:spcPct val="100000"/>
              </a:lnSpc>
              <a:spcBef>
                <a:spcPts val="0"/>
              </a:spcBef>
              <a:spcAft>
                <a:spcPts val="0"/>
              </a:spcAft>
              <a:buClr>
                <a:schemeClr val="accent2"/>
              </a:buClr>
              <a:buSzPts val="1400"/>
              <a:buNone/>
              <a:defRPr>
                <a:solidFill>
                  <a:schemeClr val="accent2"/>
                </a:solidFill>
              </a:defRPr>
            </a:lvl7pPr>
            <a:lvl8pPr lvl="7" rtl="0">
              <a:lnSpc>
                <a:spcPct val="100000"/>
              </a:lnSpc>
              <a:spcBef>
                <a:spcPts val="0"/>
              </a:spcBef>
              <a:spcAft>
                <a:spcPts val="0"/>
              </a:spcAft>
              <a:buClr>
                <a:schemeClr val="accent2"/>
              </a:buClr>
              <a:buSzPts val="1400"/>
              <a:buNone/>
              <a:defRPr>
                <a:solidFill>
                  <a:schemeClr val="accent2"/>
                </a:solidFill>
              </a:defRPr>
            </a:lvl8pPr>
            <a:lvl9pPr lvl="8"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13" name="Google Shape;113;p13"/>
          <p:cNvSpPr txBox="1">
            <a:spLocks noGrp="1"/>
          </p:cNvSpPr>
          <p:nvPr>
            <p:ph type="title" idx="13" hasCustomPrompt="1"/>
          </p:nvPr>
        </p:nvSpPr>
        <p:spPr>
          <a:xfrm>
            <a:off x="752538" y="531288"/>
            <a:ext cx="636600" cy="636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4" name="Google Shape;114;p13"/>
          <p:cNvSpPr txBox="1">
            <a:spLocks noGrp="1"/>
          </p:cNvSpPr>
          <p:nvPr>
            <p:ph type="title" idx="14" hasCustomPrompt="1"/>
          </p:nvPr>
        </p:nvSpPr>
        <p:spPr>
          <a:xfrm>
            <a:off x="3351300" y="529488"/>
            <a:ext cx="640200" cy="640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5" name="Google Shape;115;p13"/>
          <p:cNvSpPr txBox="1">
            <a:spLocks noGrp="1"/>
          </p:cNvSpPr>
          <p:nvPr>
            <p:ph type="title" idx="15" hasCustomPrompt="1"/>
          </p:nvPr>
        </p:nvSpPr>
        <p:spPr>
          <a:xfrm>
            <a:off x="5950063" y="2726800"/>
            <a:ext cx="640200" cy="63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26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6" name="Google Shape;116;p13"/>
          <p:cNvSpPr txBox="1">
            <a:spLocks noGrp="1"/>
          </p:cNvSpPr>
          <p:nvPr>
            <p:ph type="title" idx="16" hasCustomPrompt="1"/>
          </p:nvPr>
        </p:nvSpPr>
        <p:spPr>
          <a:xfrm>
            <a:off x="752538" y="2726800"/>
            <a:ext cx="640200" cy="636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7" name="Google Shape;117;p13"/>
          <p:cNvSpPr txBox="1">
            <a:spLocks noGrp="1"/>
          </p:cNvSpPr>
          <p:nvPr>
            <p:ph type="title" idx="17" hasCustomPrompt="1"/>
          </p:nvPr>
        </p:nvSpPr>
        <p:spPr>
          <a:xfrm>
            <a:off x="3351300" y="2726800"/>
            <a:ext cx="640200" cy="636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18" name="Google Shape;118;p13"/>
          <p:cNvGrpSpPr/>
          <p:nvPr/>
        </p:nvGrpSpPr>
        <p:grpSpPr>
          <a:xfrm rot="-2698299" flipH="1">
            <a:off x="-183065" y="3790163"/>
            <a:ext cx="937255" cy="2331182"/>
            <a:chOff x="3734850" y="-2845725"/>
            <a:chExt cx="936933" cy="10150214"/>
          </a:xfrm>
        </p:grpSpPr>
        <p:sp>
          <p:nvSpPr>
            <p:cNvPr id="119" name="Google Shape;119;p13"/>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a:off x="3967383" y="-2845711"/>
              <a:ext cx="7044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13"/>
          <p:cNvSpPr/>
          <p:nvPr/>
        </p:nvSpPr>
        <p:spPr>
          <a:xfrm>
            <a:off x="93450" y="86113"/>
            <a:ext cx="659100" cy="659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2896875" y="4386022"/>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T Sans"/>
              <a:buChar char="●"/>
              <a:defRPr sz="1800">
                <a:solidFill>
                  <a:schemeClr val="dk2"/>
                </a:solidFill>
                <a:latin typeface="PT Sans"/>
                <a:ea typeface="PT Sans"/>
                <a:cs typeface="PT Sans"/>
                <a:sym typeface="PT Sans"/>
              </a:defRPr>
            </a:lvl1pPr>
            <a:lvl2pPr marL="914400" lvl="1"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2pPr>
            <a:lvl3pPr marL="1371600" lvl="2"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3pPr>
            <a:lvl4pPr marL="1828800" lvl="3"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4pPr>
            <a:lvl5pPr marL="2286000" lvl="4"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5pPr>
            <a:lvl6pPr marL="2743200" lvl="5"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6pPr>
            <a:lvl7pPr marL="3200400" lvl="6"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7pPr>
            <a:lvl8pPr marL="3657600" lvl="7"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8pPr>
            <a:lvl9pPr marL="4114800" lvl="8" indent="-317500">
              <a:lnSpc>
                <a:spcPct val="115000"/>
              </a:lnSpc>
              <a:spcBef>
                <a:spcPts val="0"/>
              </a:spcBef>
              <a:spcAft>
                <a:spcPts val="0"/>
              </a:spcAft>
              <a:buClr>
                <a:schemeClr val="dk2"/>
              </a:buClr>
              <a:buSzPts val="1400"/>
              <a:buFont typeface="PT Sans"/>
              <a:buChar char="■"/>
              <a:defRPr>
                <a:solidFill>
                  <a:schemeClr val="dk2"/>
                </a:solidFill>
                <a:latin typeface="PT Sans"/>
                <a:ea typeface="PT Sans"/>
                <a:cs typeface="PT Sans"/>
                <a:sym typeface="PT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8" r:id="rId8"/>
    <p:sldLayoutId id="2147483659" r:id="rId9"/>
    <p:sldLayoutId id="2147483660" r:id="rId10"/>
    <p:sldLayoutId id="2147483662" r:id="rId11"/>
    <p:sldLayoutId id="2147483663" r:id="rId12"/>
    <p:sldLayoutId id="2147483664" r:id="rId13"/>
    <p:sldLayoutId id="2147483665" r:id="rId14"/>
    <p:sldLayoutId id="2147483667" r:id="rId15"/>
    <p:sldLayoutId id="2147483669" r:id="rId16"/>
    <p:sldLayoutId id="2147483670" r:id="rId17"/>
    <p:sldLayoutId id="2147483676" r:id="rId18"/>
    <p:sldLayoutId id="2147483680" r:id="rId19"/>
    <p:sldLayoutId id="2147483681" r:id="rId20"/>
    <p:sldLayoutId id="214748368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id.gov/sites/default/files/2022-23-fafsa.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fafsademo.test.ed.gov/webdemo.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fsapartners.ed.gov/knowledge-center/library/resource-type/Electronic%20Announcements" TargetMode="External"/><Relationship Id="rId3" Type="http://schemas.openxmlformats.org/officeDocument/2006/relationships/hyperlink" Target="https://studentaid.gov/sites/default/files/2022-23-fafsa.pdf" TargetMode="External"/><Relationship Id="rId7" Type="http://schemas.openxmlformats.org/officeDocument/2006/relationships/hyperlink" Target="https://fsapartners.ed.gov/knowledge-center/library/resource-type/Dear%20Colleague%20Letters"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s://fsapartners.ed.gov/knowledge-center" TargetMode="External"/><Relationship Id="rId5" Type="http://schemas.openxmlformats.org/officeDocument/2006/relationships/hyperlink" Target="https://fsapartners.ed.gov/sites/default/files/2021-08/2223SARCommentCodesandText.pdf" TargetMode="External"/><Relationship Id="rId4" Type="http://schemas.openxmlformats.org/officeDocument/2006/relationships/hyperlink" Target="https://fafsademo.test.ed.gov/webdemo.ht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39"/>
          <p:cNvPicPr preferRelativeResize="0"/>
          <p:nvPr/>
        </p:nvPicPr>
        <p:blipFill rotWithShape="1">
          <a:blip r:embed="rId3">
            <a:alphaModFix/>
          </a:blip>
          <a:srcRect r="25589" b="12778"/>
          <a:stretch/>
        </p:blipFill>
        <p:spPr>
          <a:xfrm rot="10800000" flipH="1">
            <a:off x="-925" y="-2"/>
            <a:ext cx="6592224" cy="5151402"/>
          </a:xfrm>
          <a:prstGeom prst="rect">
            <a:avLst/>
          </a:prstGeom>
          <a:noFill/>
          <a:ln>
            <a:noFill/>
          </a:ln>
        </p:spPr>
      </p:pic>
      <p:grpSp>
        <p:nvGrpSpPr>
          <p:cNvPr id="404" name="Google Shape;404;p39"/>
          <p:cNvGrpSpPr/>
          <p:nvPr/>
        </p:nvGrpSpPr>
        <p:grpSpPr>
          <a:xfrm>
            <a:off x="855566" y="-459835"/>
            <a:ext cx="6618417" cy="5929682"/>
            <a:chOff x="792033" y="-416011"/>
            <a:chExt cx="6618417" cy="5929682"/>
          </a:xfrm>
        </p:grpSpPr>
        <p:sp>
          <p:nvSpPr>
            <p:cNvPr id="405" name="Google Shape;405;p39"/>
            <p:cNvSpPr/>
            <p:nvPr/>
          </p:nvSpPr>
          <p:spPr>
            <a:xfrm>
              <a:off x="1466850" y="0"/>
              <a:ext cx="5943600" cy="5143500"/>
            </a:xfrm>
            <a:custGeom>
              <a:avLst/>
              <a:gdLst/>
              <a:ahLst/>
              <a:cxnLst/>
              <a:rect l="l" t="t" r="r" b="b"/>
              <a:pathLst>
                <a:path w="237744" h="205740" extrusionOk="0">
                  <a:moveTo>
                    <a:pt x="0" y="0"/>
                  </a:moveTo>
                  <a:lnTo>
                    <a:pt x="184404" y="205740"/>
                  </a:lnTo>
                  <a:lnTo>
                    <a:pt x="236982" y="205740"/>
                  </a:lnTo>
                  <a:lnTo>
                    <a:pt x="237744" y="0"/>
                  </a:lnTo>
                  <a:close/>
                </a:path>
              </a:pathLst>
            </a:custGeom>
            <a:solidFill>
              <a:schemeClr val="lt1"/>
            </a:solidFill>
            <a:ln>
              <a:noFill/>
            </a:ln>
          </p:spPr>
        </p:sp>
        <p:grpSp>
          <p:nvGrpSpPr>
            <p:cNvPr id="406" name="Google Shape;406;p39"/>
            <p:cNvGrpSpPr/>
            <p:nvPr/>
          </p:nvGrpSpPr>
          <p:grpSpPr>
            <a:xfrm rot="-2700000">
              <a:off x="3524377" y="-1411591"/>
              <a:ext cx="464996" cy="7920841"/>
              <a:chOff x="3734850" y="-2845725"/>
              <a:chExt cx="465000" cy="10150200"/>
            </a:xfrm>
          </p:grpSpPr>
          <p:sp>
            <p:nvSpPr>
              <p:cNvPr id="407" name="Google Shape;407;p39"/>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0" name="Google Shape;410;p39"/>
          <p:cNvSpPr txBox="1">
            <a:spLocks noGrp="1"/>
          </p:cNvSpPr>
          <p:nvPr>
            <p:ph type="ctrTitle"/>
          </p:nvPr>
        </p:nvSpPr>
        <p:spPr>
          <a:xfrm>
            <a:off x="2783246" y="869967"/>
            <a:ext cx="5554361" cy="127137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t>FAFSA &amp; </a:t>
            </a:r>
            <a:br>
              <a:rPr lang="en-US" dirty="0"/>
            </a:br>
            <a:r>
              <a:rPr lang="en-US" dirty="0"/>
              <a:t>Student Eligibility</a:t>
            </a:r>
            <a:endParaRPr dirty="0"/>
          </a:p>
        </p:txBody>
      </p:sp>
      <p:sp>
        <p:nvSpPr>
          <p:cNvPr id="411" name="Google Shape;411;p39"/>
          <p:cNvSpPr/>
          <p:nvPr/>
        </p:nvSpPr>
        <p:spPr>
          <a:xfrm>
            <a:off x="3505675" y="2051188"/>
            <a:ext cx="659100" cy="659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4380213" y="2051193"/>
            <a:ext cx="297300" cy="2973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E3E16F7-D05F-E937-78CB-6F53273E532C}"/>
              </a:ext>
            </a:extLst>
          </p:cNvPr>
          <p:cNvSpPr txBox="1"/>
          <p:nvPr/>
        </p:nvSpPr>
        <p:spPr>
          <a:xfrm>
            <a:off x="1733045" y="4780936"/>
            <a:ext cx="6231226"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13" name="Google Shape;409;p39">
            <a:extLst>
              <a:ext uri="{FF2B5EF4-FFF2-40B4-BE49-F238E27FC236}">
                <a16:creationId xmlns:a16="http://schemas.microsoft.com/office/drawing/2014/main" id="{ACE8AFE3-2369-4216-9F82-664E94035919}"/>
              </a:ext>
            </a:extLst>
          </p:cNvPr>
          <p:cNvSpPr txBox="1">
            <a:spLocks/>
          </p:cNvSpPr>
          <p:nvPr/>
        </p:nvSpPr>
        <p:spPr>
          <a:xfrm>
            <a:off x="5016570" y="1948871"/>
            <a:ext cx="3276900" cy="444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9pPr>
          </a:lstStyle>
          <a:p>
            <a:pPr marL="0" indent="0"/>
            <a:r>
              <a:rPr lang="en-US" dirty="0"/>
              <a:t>Melissa Jones</a:t>
            </a:r>
          </a:p>
        </p:txBody>
      </p:sp>
      <p:sp>
        <p:nvSpPr>
          <p:cNvPr id="14" name="Google Shape;409;p39">
            <a:extLst>
              <a:ext uri="{FF2B5EF4-FFF2-40B4-BE49-F238E27FC236}">
                <a16:creationId xmlns:a16="http://schemas.microsoft.com/office/drawing/2014/main" id="{A01103D2-2675-4D81-9E82-4213DF35BD44}"/>
              </a:ext>
            </a:extLst>
          </p:cNvPr>
          <p:cNvSpPr txBox="1">
            <a:spLocks/>
          </p:cNvSpPr>
          <p:nvPr/>
        </p:nvSpPr>
        <p:spPr>
          <a:xfrm>
            <a:off x="4835797" y="3290141"/>
            <a:ext cx="3485281" cy="76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2800"/>
              <a:buFont typeface="PT Sans"/>
              <a:buNone/>
              <a:defRPr sz="2800" b="0" i="0" u="none" strike="noStrike" cap="none">
                <a:solidFill>
                  <a:schemeClr val="dk2"/>
                </a:solidFill>
                <a:latin typeface="PT Sans"/>
                <a:ea typeface="PT Sans"/>
                <a:cs typeface="PT Sans"/>
                <a:sym typeface="PT Sans"/>
              </a:defRPr>
            </a:lvl9pPr>
          </a:lstStyle>
          <a:p>
            <a:pPr marL="0" indent="0"/>
            <a:r>
              <a:rPr lang="en-US" sz="1600" dirty="0"/>
              <a:t>New Aid Officers Workshop</a:t>
            </a:r>
          </a:p>
          <a:p>
            <a:pPr marL="0" indent="0"/>
            <a:r>
              <a:rPr lang="en-US" sz="1600" dirty="0"/>
              <a:t>April 19-21, 2023</a:t>
            </a:r>
          </a:p>
          <a:p>
            <a:pPr marL="0" indent="0"/>
            <a:r>
              <a:rPr lang="en-US" sz="1600" dirty="0"/>
              <a:t>Great Wolf Lodge</a:t>
            </a:r>
          </a:p>
          <a:p>
            <a:pPr marL="0" indent="0"/>
            <a:r>
              <a:rPr lang="en-US" sz="1600" dirty="0"/>
              <a:t>Dallas/Grapevine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1029321" y="427198"/>
            <a:ext cx="7717800" cy="949242"/>
          </a:xfrm>
          <a:prstGeom prst="rect">
            <a:avLst/>
          </a:prstGeom>
        </p:spPr>
        <p:txBody>
          <a:bodyPr spcFirstLastPara="1" wrap="square" lIns="91425" tIns="91425" rIns="91425" bIns="91425" anchor="t" anchorCtr="0">
            <a:noAutofit/>
          </a:bodyPr>
          <a:lstStyle/>
          <a:p>
            <a:pPr marL="0" lvl="0" indent="0" algn="l" rtl="0">
              <a:spcBef>
                <a:spcPts val="0"/>
              </a:spcBef>
              <a:buNone/>
            </a:pPr>
            <a:r>
              <a:rPr lang="en-US" dirty="0"/>
              <a:t>FAA Access </a:t>
            </a:r>
            <a:br>
              <a:rPr lang="en-US" dirty="0"/>
            </a:br>
            <a:r>
              <a:rPr lang="en-US" dirty="0"/>
              <a:t>   </a:t>
            </a:r>
            <a:r>
              <a:rPr lang="en-US" sz="2400" dirty="0"/>
              <a:t>Institution Submission</a:t>
            </a:r>
            <a:endParaRPr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1550" y="4789557"/>
            <a:ext cx="624090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9" name="Picture 8">
            <a:extLst>
              <a:ext uri="{FF2B5EF4-FFF2-40B4-BE49-F238E27FC236}">
                <a16:creationId xmlns:a16="http://schemas.microsoft.com/office/drawing/2014/main" id="{2286DD72-835F-421B-8F5A-F2B3F28ECE02}"/>
              </a:ext>
            </a:extLst>
          </p:cNvPr>
          <p:cNvPicPr>
            <a:picLocks noChangeAspect="1"/>
          </p:cNvPicPr>
          <p:nvPr/>
        </p:nvPicPr>
        <p:blipFill>
          <a:blip r:embed="rId3"/>
          <a:stretch>
            <a:fillRect/>
          </a:stretch>
        </p:blipFill>
        <p:spPr>
          <a:xfrm>
            <a:off x="304232" y="1676137"/>
            <a:ext cx="4939713" cy="3176300"/>
          </a:xfrm>
          <a:prstGeom prst="rect">
            <a:avLst/>
          </a:prstGeom>
          <a:solidFill>
            <a:schemeClr val="tx2"/>
          </a:solidFill>
          <a:ln>
            <a:solidFill>
              <a:schemeClr val="bg1"/>
            </a:solidFill>
          </a:ln>
        </p:spPr>
      </p:pic>
      <p:pic>
        <p:nvPicPr>
          <p:cNvPr id="10" name="Picture 9">
            <a:extLst>
              <a:ext uri="{FF2B5EF4-FFF2-40B4-BE49-F238E27FC236}">
                <a16:creationId xmlns:a16="http://schemas.microsoft.com/office/drawing/2014/main" id="{93CE392D-D7A2-4867-A9E4-21222B4FC293}"/>
              </a:ext>
            </a:extLst>
          </p:cNvPr>
          <p:cNvPicPr>
            <a:picLocks noChangeAspect="1"/>
          </p:cNvPicPr>
          <p:nvPr/>
        </p:nvPicPr>
        <p:blipFill>
          <a:blip r:embed="rId4"/>
          <a:stretch>
            <a:fillRect/>
          </a:stretch>
        </p:blipFill>
        <p:spPr>
          <a:xfrm>
            <a:off x="4583192" y="133588"/>
            <a:ext cx="4163929" cy="4669941"/>
          </a:xfrm>
          <a:prstGeom prst="rect">
            <a:avLst/>
          </a:prstGeom>
        </p:spPr>
      </p:pic>
    </p:spTree>
    <p:extLst>
      <p:ext uri="{BB962C8B-B14F-4D97-AF65-F5344CB8AC3E}">
        <p14:creationId xmlns:p14="http://schemas.microsoft.com/office/powerpoint/2010/main" val="40177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1518443" y="446993"/>
            <a:ext cx="241211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Paper FAFSA</a:t>
            </a:r>
            <a:endParaRPr dirty="0"/>
          </a:p>
        </p:txBody>
      </p:sp>
      <p:sp>
        <p:nvSpPr>
          <p:cNvPr id="418" name="Google Shape;418;p40"/>
          <p:cNvSpPr txBox="1">
            <a:spLocks noGrp="1"/>
          </p:cNvSpPr>
          <p:nvPr>
            <p:ph type="body" idx="1"/>
          </p:nvPr>
        </p:nvSpPr>
        <p:spPr>
          <a:xfrm>
            <a:off x="1122656" y="1228675"/>
            <a:ext cx="2514471" cy="335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600" dirty="0"/>
              <a:t>Fillable </a:t>
            </a:r>
            <a:r>
              <a:rPr lang="en-US" sz="1600" dirty="0">
                <a:hlinkClick r:id="rId3"/>
              </a:rPr>
              <a:t>PDF Form</a:t>
            </a:r>
            <a:endParaRPr lang="en-US" sz="1600" dirty="0"/>
          </a:p>
          <a:p>
            <a:pPr marL="0" lvl="0" indent="0" algn="l" rtl="0">
              <a:spcBef>
                <a:spcPts val="0"/>
              </a:spcBef>
              <a:spcAft>
                <a:spcPts val="1200"/>
              </a:spcAft>
              <a:buNone/>
            </a:pPr>
            <a:r>
              <a:rPr lang="en-US" sz="1600" dirty="0"/>
              <a:t>Great Resource to help answer questions</a:t>
            </a:r>
          </a:p>
          <a:p>
            <a:pPr marL="0" lvl="0" indent="0" algn="l" rtl="0">
              <a:spcBef>
                <a:spcPts val="0"/>
              </a:spcBef>
              <a:spcAft>
                <a:spcPts val="1200"/>
              </a:spcAft>
              <a:buNone/>
            </a:pPr>
            <a:r>
              <a:rPr lang="en-US" sz="1600" dirty="0"/>
              <a:t>Similar information as the pop-up help from FAFSA on the Web</a:t>
            </a:r>
          </a:p>
          <a:p>
            <a:pPr marL="0" lvl="0" indent="0" algn="l" rtl="0">
              <a:spcBef>
                <a:spcPts val="0"/>
              </a:spcBef>
              <a:spcAft>
                <a:spcPts val="1200"/>
              </a:spcAft>
              <a:buNone/>
            </a:pPr>
            <a:r>
              <a:rPr lang="en-US" sz="1600" dirty="0"/>
              <a:t>FAFSA on the Web pop-up help corresponds to question numbers</a:t>
            </a:r>
          </a:p>
          <a:p>
            <a:pPr marL="0" lvl="0" indent="0" algn="l" rtl="0">
              <a:spcBef>
                <a:spcPts val="0"/>
              </a:spcBef>
              <a:spcAft>
                <a:spcPts val="1200"/>
              </a:spcAft>
              <a:buNone/>
            </a:pPr>
            <a:endParaRPr sz="16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49792" y="4789557"/>
            <a:ext cx="624441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3" name="Picture 2">
            <a:extLst>
              <a:ext uri="{FF2B5EF4-FFF2-40B4-BE49-F238E27FC236}">
                <a16:creationId xmlns:a16="http://schemas.microsoft.com/office/drawing/2014/main" id="{58B0B07B-5A44-4CCA-AAFE-1945A58BEAAE}"/>
              </a:ext>
            </a:extLst>
          </p:cNvPr>
          <p:cNvPicPr>
            <a:picLocks noChangeAspect="1"/>
          </p:cNvPicPr>
          <p:nvPr/>
        </p:nvPicPr>
        <p:blipFill>
          <a:blip r:embed="rId4"/>
          <a:stretch>
            <a:fillRect/>
          </a:stretch>
        </p:blipFill>
        <p:spPr>
          <a:xfrm>
            <a:off x="3824747" y="80274"/>
            <a:ext cx="3665779" cy="4763214"/>
          </a:xfrm>
          <a:prstGeom prst="rect">
            <a:avLst/>
          </a:prstGeom>
        </p:spPr>
      </p:pic>
    </p:spTree>
    <p:extLst>
      <p:ext uri="{BB962C8B-B14F-4D97-AF65-F5344CB8AC3E}">
        <p14:creationId xmlns:p14="http://schemas.microsoft.com/office/powerpoint/2010/main" val="12081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3"/>
        <p:cNvGrpSpPr/>
        <p:nvPr/>
      </p:nvGrpSpPr>
      <p:grpSpPr>
        <a:xfrm>
          <a:off x="0" y="0"/>
          <a:ext cx="0" cy="0"/>
          <a:chOff x="0" y="0"/>
          <a:chExt cx="0" cy="0"/>
        </a:xfrm>
      </p:grpSpPr>
      <p:pic>
        <p:nvPicPr>
          <p:cNvPr id="714" name="Google Shape;714;p52"/>
          <p:cNvPicPr preferRelativeResize="0"/>
          <p:nvPr/>
        </p:nvPicPr>
        <p:blipFill rotWithShape="1">
          <a:blip r:embed="rId3">
            <a:alphaModFix/>
          </a:blip>
          <a:srcRect l="2610" t="3815" b="2437"/>
          <a:stretch/>
        </p:blipFill>
        <p:spPr>
          <a:xfrm flipH="1">
            <a:off x="5581651" y="0"/>
            <a:ext cx="3562349" cy="5143502"/>
          </a:xfrm>
          <a:prstGeom prst="rect">
            <a:avLst/>
          </a:prstGeom>
          <a:noFill/>
          <a:ln>
            <a:noFill/>
          </a:ln>
        </p:spPr>
      </p:pic>
      <p:grpSp>
        <p:nvGrpSpPr>
          <p:cNvPr id="715" name="Google Shape;715;p52"/>
          <p:cNvGrpSpPr/>
          <p:nvPr/>
        </p:nvGrpSpPr>
        <p:grpSpPr>
          <a:xfrm>
            <a:off x="4010025" y="-387487"/>
            <a:ext cx="3343714" cy="5999787"/>
            <a:chOff x="4010025" y="-387487"/>
            <a:chExt cx="3343714" cy="5999787"/>
          </a:xfrm>
        </p:grpSpPr>
        <p:sp>
          <p:nvSpPr>
            <p:cNvPr id="716" name="Google Shape;716;p52"/>
            <p:cNvSpPr/>
            <p:nvPr/>
          </p:nvSpPr>
          <p:spPr>
            <a:xfrm>
              <a:off x="4010025" y="0"/>
              <a:ext cx="3076575" cy="5143500"/>
            </a:xfrm>
            <a:custGeom>
              <a:avLst/>
              <a:gdLst/>
              <a:ahLst/>
              <a:cxnLst/>
              <a:rect l="l" t="t" r="r" b="b"/>
              <a:pathLst>
                <a:path w="123063" h="205740" extrusionOk="0">
                  <a:moveTo>
                    <a:pt x="123063" y="0"/>
                  </a:moveTo>
                  <a:lnTo>
                    <a:pt x="57912" y="205740"/>
                  </a:lnTo>
                  <a:lnTo>
                    <a:pt x="1524" y="205740"/>
                  </a:lnTo>
                  <a:lnTo>
                    <a:pt x="0" y="0"/>
                  </a:lnTo>
                  <a:close/>
                </a:path>
              </a:pathLst>
            </a:custGeom>
            <a:solidFill>
              <a:schemeClr val="accent1"/>
            </a:solidFill>
            <a:ln>
              <a:noFill/>
            </a:ln>
          </p:spPr>
        </p:sp>
        <p:grpSp>
          <p:nvGrpSpPr>
            <p:cNvPr id="717" name="Google Shape;717;p52"/>
            <p:cNvGrpSpPr/>
            <p:nvPr/>
          </p:nvGrpSpPr>
          <p:grpSpPr>
            <a:xfrm rot="-5132446" flipH="1">
              <a:off x="3318579" y="1744701"/>
              <a:ext cx="5882770" cy="1735410"/>
              <a:chOff x="2431403" y="1790093"/>
              <a:chExt cx="7791899" cy="1735197"/>
            </a:xfrm>
          </p:grpSpPr>
          <p:sp>
            <p:nvSpPr>
              <p:cNvPr id="718" name="Google Shape;718;p52"/>
              <p:cNvSpPr/>
              <p:nvPr/>
            </p:nvSpPr>
            <p:spPr>
              <a:xfrm rot="4829342" flipH="1">
                <a:off x="6191055" y="-1362025"/>
                <a:ext cx="232394" cy="781983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2"/>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2" name="Google Shape;722;p52"/>
          <p:cNvSpPr txBox="1">
            <a:spLocks noGrp="1"/>
          </p:cNvSpPr>
          <p:nvPr>
            <p:ph type="subTitle" idx="1"/>
          </p:nvPr>
        </p:nvSpPr>
        <p:spPr>
          <a:xfrm>
            <a:off x="1200965" y="1392709"/>
            <a:ext cx="5067600" cy="71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400" dirty="0"/>
              <a:t>1-800-FED-AID </a:t>
            </a:r>
            <a:r>
              <a:rPr lang="en-US" sz="2000" dirty="0"/>
              <a:t>(1-800-433-3243)</a:t>
            </a:r>
            <a:endParaRPr sz="2400" dirty="0"/>
          </a:p>
        </p:txBody>
      </p:sp>
      <p:sp>
        <p:nvSpPr>
          <p:cNvPr id="723" name="Google Shape;723;p52"/>
          <p:cNvSpPr/>
          <p:nvPr/>
        </p:nvSpPr>
        <p:spPr>
          <a:xfrm rot="9508767">
            <a:off x="6123145" y="79342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2"/>
          <p:cNvSpPr/>
          <p:nvPr/>
        </p:nvSpPr>
        <p:spPr>
          <a:xfrm rot="9510599">
            <a:off x="5514604" y="125338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EBB9742-7628-C743-EABC-49049650CEA9}"/>
              </a:ext>
            </a:extLst>
          </p:cNvPr>
          <p:cNvSpPr txBox="1"/>
          <p:nvPr/>
        </p:nvSpPr>
        <p:spPr>
          <a:xfrm>
            <a:off x="1450589" y="4805195"/>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377232D0-969F-10EC-1856-2E5D48B58F65}"/>
              </a:ext>
            </a:extLst>
          </p:cNvPr>
          <p:cNvSpPr>
            <a:spLocks noGrp="1"/>
          </p:cNvSpPr>
          <p:nvPr>
            <p:ph type="title"/>
          </p:nvPr>
        </p:nvSpPr>
        <p:spPr>
          <a:xfrm>
            <a:off x="1112387" y="599217"/>
            <a:ext cx="4743600" cy="807645"/>
          </a:xfrm>
        </p:spPr>
        <p:txBody>
          <a:bodyPr/>
          <a:lstStyle/>
          <a:p>
            <a:r>
              <a:rPr lang="en-US" dirty="0"/>
              <a:t>FAFSA by Phone</a:t>
            </a:r>
          </a:p>
        </p:txBody>
      </p:sp>
      <p:sp>
        <p:nvSpPr>
          <p:cNvPr id="13" name="Google Shape;722;p52">
            <a:extLst>
              <a:ext uri="{FF2B5EF4-FFF2-40B4-BE49-F238E27FC236}">
                <a16:creationId xmlns:a16="http://schemas.microsoft.com/office/drawing/2014/main" id="{5CF76EF6-B69F-4825-A788-2DFDEFB53332}"/>
              </a:ext>
            </a:extLst>
          </p:cNvPr>
          <p:cNvSpPr txBox="1">
            <a:spLocks/>
          </p:cNvSpPr>
          <p:nvPr/>
        </p:nvSpPr>
        <p:spPr>
          <a:xfrm>
            <a:off x="494325" y="1964790"/>
            <a:ext cx="5067600" cy="1839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spcAft>
                <a:spcPts val="1200"/>
              </a:spcAft>
            </a:pPr>
            <a:r>
              <a:rPr lang="en-US" dirty="0"/>
              <a:t>Available:</a:t>
            </a:r>
          </a:p>
          <a:p>
            <a:pPr marL="0" indent="0">
              <a:spcAft>
                <a:spcPts val="1200"/>
              </a:spcAft>
            </a:pPr>
            <a:r>
              <a:rPr lang="en-US" dirty="0"/>
              <a:t>	</a:t>
            </a:r>
            <a:r>
              <a:rPr lang="en-US" dirty="0">
                <a:solidFill>
                  <a:schemeClr val="accent6"/>
                </a:solidFill>
              </a:rPr>
              <a:t>Monday – Friday 8am to 11pm EST</a:t>
            </a:r>
          </a:p>
          <a:p>
            <a:pPr marL="0" indent="0">
              <a:spcAft>
                <a:spcPts val="1200"/>
              </a:spcAft>
            </a:pPr>
            <a:r>
              <a:rPr lang="en-US" dirty="0">
                <a:solidFill>
                  <a:schemeClr val="accent6"/>
                </a:solidFill>
              </a:rPr>
              <a:t>	Saturday – Sunday 11am to 5pm EST</a:t>
            </a:r>
          </a:p>
          <a:p>
            <a:pPr marL="0" indent="0">
              <a:spcAft>
                <a:spcPts val="1200"/>
              </a:spcAft>
            </a:pPr>
            <a:r>
              <a:rPr lang="en-US" dirty="0">
                <a:solidFill>
                  <a:schemeClr val="accent6"/>
                </a:solidFill>
              </a:rPr>
              <a:t>	Closed on Federal Holidays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22">
                                            <p:txEl>
                                              <p:pRg st="0" end="0"/>
                                            </p:txEl>
                                          </p:spTgt>
                                        </p:tgtEl>
                                        <p:attrNameLst>
                                          <p:attrName>style.visibility</p:attrName>
                                        </p:attrNameLst>
                                      </p:cBhvr>
                                      <p:to>
                                        <p:strVal val="visible"/>
                                      </p:to>
                                    </p:set>
                                    <p:anim calcmode="lin" valueType="num">
                                      <p:cBhvr>
                                        <p:cTn id="7" dur="1000" fill="hold"/>
                                        <p:tgtEl>
                                          <p:spTgt spid="72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build="p"/>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6"/>
          <p:cNvPicPr preferRelativeResize="0"/>
          <p:nvPr/>
        </p:nvPicPr>
        <p:blipFill rotWithShape="1">
          <a:blip r:embed="rId3">
            <a:alphaModFix/>
          </a:blip>
          <a:srcRect t="941" b="5870"/>
          <a:stretch/>
        </p:blipFill>
        <p:spPr>
          <a:xfrm>
            <a:off x="5505550" y="0"/>
            <a:ext cx="3679699" cy="5143500"/>
          </a:xfrm>
          <a:prstGeom prst="rect">
            <a:avLst/>
          </a:prstGeom>
          <a:noFill/>
          <a:ln>
            <a:noFill/>
          </a:ln>
        </p:spPr>
      </p:pic>
      <p:sp>
        <p:nvSpPr>
          <p:cNvPr id="510" name="Google Shape;510;p46"/>
          <p:cNvSpPr/>
          <p:nvPr/>
        </p:nvSpPr>
        <p:spPr>
          <a:xfrm>
            <a:off x="3876550" y="0"/>
            <a:ext cx="4248150" cy="5162550"/>
          </a:xfrm>
          <a:custGeom>
            <a:avLst/>
            <a:gdLst/>
            <a:ahLst/>
            <a:cxnLst/>
            <a:rect l="l" t="t" r="r" b="b"/>
            <a:pathLst>
              <a:path w="169926" h="206502" extrusionOk="0">
                <a:moveTo>
                  <a:pt x="169926" y="0"/>
                </a:moveTo>
                <a:lnTo>
                  <a:pt x="60584" y="206121"/>
                </a:lnTo>
                <a:lnTo>
                  <a:pt x="5" y="206502"/>
                </a:lnTo>
                <a:lnTo>
                  <a:pt x="0" y="0"/>
                </a:lnTo>
                <a:close/>
              </a:path>
            </a:pathLst>
          </a:custGeom>
          <a:solidFill>
            <a:schemeClr val="lt1"/>
          </a:solidFill>
          <a:ln>
            <a:noFill/>
          </a:ln>
        </p:spPr>
      </p:sp>
      <p:sp>
        <p:nvSpPr>
          <p:cNvPr id="5" name="Text Placeholder 4">
            <a:extLst>
              <a:ext uri="{FF2B5EF4-FFF2-40B4-BE49-F238E27FC236}">
                <a16:creationId xmlns:a16="http://schemas.microsoft.com/office/drawing/2014/main" id="{F7388A2E-92E2-7FB8-B13E-52F860F4E854}"/>
              </a:ext>
            </a:extLst>
          </p:cNvPr>
          <p:cNvSpPr>
            <a:spLocks noGrp="1"/>
          </p:cNvSpPr>
          <p:nvPr>
            <p:ph type="body" idx="1"/>
          </p:nvPr>
        </p:nvSpPr>
        <p:spPr>
          <a:xfrm>
            <a:off x="146842" y="1228675"/>
            <a:ext cx="6349491" cy="2846100"/>
          </a:xfrm>
        </p:spPr>
        <p:txBody>
          <a:bodyPr/>
          <a:lstStyle/>
          <a:p>
            <a:r>
              <a:rPr lang="en-US" sz="1800" dirty="0">
                <a:hlinkClick r:id="rId4"/>
              </a:rPr>
              <a:t>fafsademo.test.ed.gov</a:t>
            </a:r>
            <a:endParaRPr lang="en-US" sz="1800" dirty="0"/>
          </a:p>
          <a:p>
            <a:r>
              <a:rPr lang="en-US" sz="1800" dirty="0"/>
              <a:t>Scroll all the way down</a:t>
            </a:r>
          </a:p>
          <a:p>
            <a:pPr lvl="1"/>
            <a:r>
              <a:rPr lang="en-US" sz="1800" dirty="0"/>
              <a:t>Click </a:t>
            </a:r>
          </a:p>
          <a:p>
            <a:pPr lvl="1"/>
            <a:r>
              <a:rPr lang="en-US" sz="1800" dirty="0"/>
              <a:t>Click</a:t>
            </a:r>
          </a:p>
          <a:p>
            <a:r>
              <a:rPr lang="en-US" sz="1800" dirty="0"/>
              <a:t>Use the FSA IDs and passwords in tables to log in</a:t>
            </a:r>
          </a:p>
          <a:p>
            <a:pPr lvl="1"/>
            <a:r>
              <a:rPr lang="en-US" sz="1800" dirty="0"/>
              <a:t>Fake SSN and student data</a:t>
            </a:r>
          </a:p>
          <a:p>
            <a:pPr lvl="1"/>
            <a:r>
              <a:rPr lang="en-US" sz="1800" dirty="0"/>
              <a:t>Simulation of student experience</a:t>
            </a:r>
          </a:p>
          <a:p>
            <a:r>
              <a:rPr lang="en-US" sz="1800" dirty="0"/>
              <a:t>2022-2023 and 2023-2024 FAFSA is available to test</a:t>
            </a:r>
          </a:p>
          <a:p>
            <a:pPr lvl="1"/>
            <a:endParaRPr lang="en-US" dirty="0"/>
          </a:p>
        </p:txBody>
      </p:sp>
      <p:sp>
        <p:nvSpPr>
          <p:cNvPr id="4" name="Title 3">
            <a:extLst>
              <a:ext uri="{FF2B5EF4-FFF2-40B4-BE49-F238E27FC236}">
                <a16:creationId xmlns:a16="http://schemas.microsoft.com/office/drawing/2014/main" id="{165E843D-6763-2AC1-8152-383B42E73784}"/>
              </a:ext>
            </a:extLst>
          </p:cNvPr>
          <p:cNvSpPr>
            <a:spLocks noGrp="1"/>
          </p:cNvSpPr>
          <p:nvPr>
            <p:ph type="title"/>
          </p:nvPr>
        </p:nvSpPr>
        <p:spPr/>
        <p:txBody>
          <a:bodyPr/>
          <a:lstStyle/>
          <a:p>
            <a:r>
              <a:rPr lang="en-US" dirty="0"/>
              <a:t>FAFSA Demo – Test Site</a:t>
            </a:r>
          </a:p>
        </p:txBody>
      </p:sp>
      <p:sp>
        <p:nvSpPr>
          <p:cNvPr id="2" name="TextBox 1">
            <a:extLst>
              <a:ext uri="{FF2B5EF4-FFF2-40B4-BE49-F238E27FC236}">
                <a16:creationId xmlns:a16="http://schemas.microsoft.com/office/drawing/2014/main" id="{BEC031B1-987B-B938-2558-6772FF820A5C}"/>
              </a:ext>
            </a:extLst>
          </p:cNvPr>
          <p:cNvSpPr txBox="1"/>
          <p:nvPr/>
        </p:nvSpPr>
        <p:spPr>
          <a:xfrm>
            <a:off x="1460028" y="4737111"/>
            <a:ext cx="6223943"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3" name="Google Shape;418;p40">
            <a:extLst>
              <a:ext uri="{FF2B5EF4-FFF2-40B4-BE49-F238E27FC236}">
                <a16:creationId xmlns:a16="http://schemas.microsoft.com/office/drawing/2014/main" id="{9F6B0E83-1B29-6150-CD6A-E916DB484AB7}"/>
              </a:ext>
            </a:extLst>
          </p:cNvPr>
          <p:cNvSpPr txBox="1">
            <a:spLocks/>
          </p:cNvSpPr>
          <p:nvPr/>
        </p:nvSpPr>
        <p:spPr>
          <a:xfrm>
            <a:off x="713225" y="1228675"/>
            <a:ext cx="5637654" cy="335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8" name="Picture 7">
            <a:extLst>
              <a:ext uri="{FF2B5EF4-FFF2-40B4-BE49-F238E27FC236}">
                <a16:creationId xmlns:a16="http://schemas.microsoft.com/office/drawing/2014/main" id="{DE77E3A3-CF63-4AC2-A967-3AEF62E7CE5C}"/>
              </a:ext>
            </a:extLst>
          </p:cNvPr>
          <p:cNvPicPr>
            <a:picLocks noChangeAspect="1"/>
          </p:cNvPicPr>
          <p:nvPr/>
        </p:nvPicPr>
        <p:blipFill>
          <a:blip r:embed="rId5"/>
          <a:stretch>
            <a:fillRect/>
          </a:stretch>
        </p:blipFill>
        <p:spPr>
          <a:xfrm>
            <a:off x="1691072" y="1928428"/>
            <a:ext cx="2464672" cy="302803"/>
          </a:xfrm>
          <a:prstGeom prst="rect">
            <a:avLst/>
          </a:prstGeom>
        </p:spPr>
      </p:pic>
      <p:pic>
        <p:nvPicPr>
          <p:cNvPr id="9" name="Picture 8">
            <a:extLst>
              <a:ext uri="{FF2B5EF4-FFF2-40B4-BE49-F238E27FC236}">
                <a16:creationId xmlns:a16="http://schemas.microsoft.com/office/drawing/2014/main" id="{AB95564D-DEAF-4896-A906-10C18BD98EFC}"/>
              </a:ext>
            </a:extLst>
          </p:cNvPr>
          <p:cNvPicPr>
            <a:picLocks noChangeAspect="1"/>
          </p:cNvPicPr>
          <p:nvPr/>
        </p:nvPicPr>
        <p:blipFill>
          <a:blip r:embed="rId6"/>
          <a:stretch>
            <a:fillRect/>
          </a:stretch>
        </p:blipFill>
        <p:spPr>
          <a:xfrm>
            <a:off x="1691072" y="2254705"/>
            <a:ext cx="2546558" cy="31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Student Demographic Info</a:t>
            </a:r>
            <a:endParaRPr dirty="0"/>
          </a:p>
        </p:txBody>
      </p:sp>
      <p:sp>
        <p:nvSpPr>
          <p:cNvPr id="418" name="Google Shape;418;p40"/>
          <p:cNvSpPr txBox="1">
            <a:spLocks noGrp="1"/>
          </p:cNvSpPr>
          <p:nvPr>
            <p:ph type="body" idx="1"/>
          </p:nvPr>
        </p:nvSpPr>
        <p:spPr>
          <a:xfrm>
            <a:off x="5461036" y="1111296"/>
            <a:ext cx="3519192" cy="33519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sz="1800" dirty="0"/>
              <a:t>SSN</a:t>
            </a:r>
          </a:p>
          <a:p>
            <a:pPr marL="0" lvl="0" indent="0" algn="l" rtl="0">
              <a:spcBef>
                <a:spcPts val="0"/>
              </a:spcBef>
              <a:spcAft>
                <a:spcPts val="600"/>
              </a:spcAft>
              <a:buNone/>
            </a:pPr>
            <a:r>
              <a:rPr lang="en-US" sz="1800" dirty="0"/>
              <a:t>Date of Birth</a:t>
            </a:r>
          </a:p>
          <a:p>
            <a:pPr marL="0" lvl="0" indent="0" algn="l" rtl="0">
              <a:spcBef>
                <a:spcPts val="0"/>
              </a:spcBef>
              <a:spcAft>
                <a:spcPts val="600"/>
              </a:spcAft>
              <a:buNone/>
            </a:pPr>
            <a:r>
              <a:rPr lang="en-US" sz="1800" dirty="0"/>
              <a:t>Physical Address</a:t>
            </a:r>
          </a:p>
          <a:p>
            <a:pPr marL="0" lvl="0" indent="0" algn="l" rtl="0">
              <a:spcBef>
                <a:spcPts val="0"/>
              </a:spcBef>
              <a:spcAft>
                <a:spcPts val="600"/>
              </a:spcAft>
              <a:buNone/>
            </a:pPr>
            <a:r>
              <a:rPr lang="en-US" sz="1800" dirty="0"/>
              <a:t>Email</a:t>
            </a:r>
          </a:p>
          <a:p>
            <a:pPr marL="0" lvl="0" indent="0" algn="l" rtl="0">
              <a:spcBef>
                <a:spcPts val="0"/>
              </a:spcBef>
              <a:spcAft>
                <a:spcPts val="600"/>
              </a:spcAft>
              <a:buNone/>
            </a:pPr>
            <a:r>
              <a:rPr lang="en-US" sz="1800" dirty="0"/>
              <a:t>State Residency Information</a:t>
            </a:r>
          </a:p>
          <a:p>
            <a:pPr marL="0" lvl="0" indent="0" algn="l" rtl="0">
              <a:spcBef>
                <a:spcPts val="0"/>
              </a:spcBef>
              <a:spcAft>
                <a:spcPts val="600"/>
              </a:spcAft>
              <a:buNone/>
            </a:pPr>
            <a:r>
              <a:rPr lang="en-US" sz="1800" dirty="0"/>
              <a:t>Citizenship Status</a:t>
            </a:r>
          </a:p>
          <a:p>
            <a:pPr marL="0" lvl="0" indent="0" algn="l" rtl="0">
              <a:spcBef>
                <a:spcPts val="0"/>
              </a:spcBef>
              <a:spcAft>
                <a:spcPts val="600"/>
              </a:spcAft>
              <a:buNone/>
            </a:pPr>
            <a:r>
              <a:rPr lang="en-US" sz="1800" dirty="0"/>
              <a:t>High School Completion</a:t>
            </a:r>
          </a:p>
          <a:p>
            <a:pPr marL="0" lvl="0" indent="0" algn="l" rtl="0">
              <a:spcBef>
                <a:spcPts val="0"/>
              </a:spcBef>
              <a:spcAft>
                <a:spcPts val="600"/>
              </a:spcAft>
              <a:buNone/>
            </a:pPr>
            <a:r>
              <a:rPr lang="en-US" sz="1800" dirty="0"/>
              <a:t>Year in College</a:t>
            </a:r>
          </a:p>
          <a:p>
            <a:pPr marL="0" lvl="0" indent="0" algn="l" rtl="0">
              <a:spcBef>
                <a:spcPts val="0"/>
              </a:spcBef>
              <a:spcAft>
                <a:spcPts val="600"/>
              </a:spcAft>
              <a:buNone/>
            </a:pPr>
            <a:r>
              <a:rPr lang="en-US" sz="1800" dirty="0"/>
              <a:t>Work Study*</a:t>
            </a:r>
          </a:p>
          <a:p>
            <a:pPr marL="0" lvl="0" indent="0" algn="l" rtl="0">
              <a:spcBef>
                <a:spcPts val="0"/>
              </a:spcBef>
              <a:spcAft>
                <a:spcPts val="600"/>
              </a:spcAft>
              <a:buNone/>
            </a:pPr>
            <a:r>
              <a:rPr lang="en-US" sz="1800" dirty="0"/>
              <a:t>Parent Education</a:t>
            </a:r>
            <a:endParaRPr sz="18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1550" y="4774294"/>
            <a:ext cx="624090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7" name="Picture 6">
            <a:extLst>
              <a:ext uri="{FF2B5EF4-FFF2-40B4-BE49-F238E27FC236}">
                <a16:creationId xmlns:a16="http://schemas.microsoft.com/office/drawing/2014/main" id="{28CB014D-0A7E-45EE-BB07-7867D51B6192}"/>
              </a:ext>
            </a:extLst>
          </p:cNvPr>
          <p:cNvPicPr>
            <a:picLocks noChangeAspect="1"/>
          </p:cNvPicPr>
          <p:nvPr/>
        </p:nvPicPr>
        <p:blipFill>
          <a:blip r:embed="rId3"/>
          <a:stretch>
            <a:fillRect/>
          </a:stretch>
        </p:blipFill>
        <p:spPr>
          <a:xfrm>
            <a:off x="1071183" y="1094467"/>
            <a:ext cx="3909527" cy="3580932"/>
          </a:xfrm>
          <a:prstGeom prst="rect">
            <a:avLst/>
          </a:prstGeom>
          <a:ln w="38100">
            <a:solidFill>
              <a:schemeClr val="accent3">
                <a:lumMod val="75000"/>
              </a:schemeClr>
            </a:solidFill>
          </a:ln>
        </p:spPr>
      </p:pic>
    </p:spTree>
    <p:extLst>
      <p:ext uri="{BB962C8B-B14F-4D97-AF65-F5344CB8AC3E}">
        <p14:creationId xmlns:p14="http://schemas.microsoft.com/office/powerpoint/2010/main" val="22124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418">
                                            <p:txEl>
                                              <p:pRg st="4" end="4"/>
                                            </p:txEl>
                                          </p:spTgt>
                                        </p:tgtEl>
                                        <p:attrNameLst>
                                          <p:attrName>style.visibility</p:attrName>
                                        </p:attrNameLst>
                                      </p:cBhvr>
                                      <p:to>
                                        <p:strVal val="visible"/>
                                      </p:to>
                                    </p:set>
                                    <p:anim calcmode="lin" valueType="num">
                                      <p:cBhvr additive="base">
                                        <p:cTn id="31" dur="500" fill="hold"/>
                                        <p:tgtEl>
                                          <p:spTgt spid="41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418">
                                            <p:txEl>
                                              <p:pRg st="5" end="5"/>
                                            </p:txEl>
                                          </p:spTgt>
                                        </p:tgtEl>
                                        <p:attrNameLst>
                                          <p:attrName>style.visibility</p:attrName>
                                        </p:attrNameLst>
                                      </p:cBhvr>
                                      <p:to>
                                        <p:strVal val="visible"/>
                                      </p:to>
                                    </p:set>
                                    <p:anim calcmode="lin" valueType="num">
                                      <p:cBhvr additive="base">
                                        <p:cTn id="37" dur="500" fill="hold"/>
                                        <p:tgtEl>
                                          <p:spTgt spid="418">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418">
                                            <p:txEl>
                                              <p:pRg st="6" end="6"/>
                                            </p:txEl>
                                          </p:spTgt>
                                        </p:tgtEl>
                                        <p:attrNameLst>
                                          <p:attrName>style.visibility</p:attrName>
                                        </p:attrNameLst>
                                      </p:cBhvr>
                                      <p:to>
                                        <p:strVal val="visible"/>
                                      </p:to>
                                    </p:set>
                                    <p:anim calcmode="lin" valueType="num">
                                      <p:cBhvr additive="base">
                                        <p:cTn id="43" dur="500" fill="hold"/>
                                        <p:tgtEl>
                                          <p:spTgt spid="418">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418">
                                            <p:txEl>
                                              <p:pRg st="7" end="7"/>
                                            </p:txEl>
                                          </p:spTgt>
                                        </p:tgtEl>
                                        <p:attrNameLst>
                                          <p:attrName>style.visibility</p:attrName>
                                        </p:attrNameLst>
                                      </p:cBhvr>
                                      <p:to>
                                        <p:strVal val="visible"/>
                                      </p:to>
                                    </p:set>
                                    <p:anim calcmode="lin" valueType="num">
                                      <p:cBhvr additive="base">
                                        <p:cTn id="49" dur="500" fill="hold"/>
                                        <p:tgtEl>
                                          <p:spTgt spid="418">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nodeType="clickEffect">
                                  <p:stCondLst>
                                    <p:cond delay="0"/>
                                  </p:stCondLst>
                                  <p:childTnLst>
                                    <p:set>
                                      <p:cBhvr>
                                        <p:cTn id="54" dur="1" fill="hold">
                                          <p:stCondLst>
                                            <p:cond delay="0"/>
                                          </p:stCondLst>
                                        </p:cTn>
                                        <p:tgtEl>
                                          <p:spTgt spid="418">
                                            <p:txEl>
                                              <p:pRg st="8" end="8"/>
                                            </p:txEl>
                                          </p:spTgt>
                                        </p:tgtEl>
                                        <p:attrNameLst>
                                          <p:attrName>style.visibility</p:attrName>
                                        </p:attrNameLst>
                                      </p:cBhvr>
                                      <p:to>
                                        <p:strVal val="visible"/>
                                      </p:to>
                                    </p:set>
                                    <p:anim calcmode="lin" valueType="num">
                                      <p:cBhvr additive="base">
                                        <p:cTn id="55" dur="500" fill="hold"/>
                                        <p:tgtEl>
                                          <p:spTgt spid="418">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nodeType="clickEffect">
                                  <p:stCondLst>
                                    <p:cond delay="0"/>
                                  </p:stCondLst>
                                  <p:childTnLst>
                                    <p:set>
                                      <p:cBhvr>
                                        <p:cTn id="60" dur="1" fill="hold">
                                          <p:stCondLst>
                                            <p:cond delay="0"/>
                                          </p:stCondLst>
                                        </p:cTn>
                                        <p:tgtEl>
                                          <p:spTgt spid="418">
                                            <p:txEl>
                                              <p:pRg st="9" end="9"/>
                                            </p:txEl>
                                          </p:spTgt>
                                        </p:tgtEl>
                                        <p:attrNameLst>
                                          <p:attrName>style.visibility</p:attrName>
                                        </p:attrNameLst>
                                      </p:cBhvr>
                                      <p:to>
                                        <p:strVal val="visible"/>
                                      </p:to>
                                    </p:set>
                                    <p:anim calcmode="lin" valueType="num">
                                      <p:cBhvr additive="base">
                                        <p:cTn id="61" dur="500" fill="hold"/>
                                        <p:tgtEl>
                                          <p:spTgt spid="418">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1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18610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School Selection</a:t>
            </a:r>
            <a:endParaRPr dirty="0"/>
          </a:p>
        </p:txBody>
      </p:sp>
      <p:sp>
        <p:nvSpPr>
          <p:cNvPr id="418" name="Google Shape;418;p40"/>
          <p:cNvSpPr txBox="1">
            <a:spLocks noGrp="1"/>
          </p:cNvSpPr>
          <p:nvPr>
            <p:ph type="body" idx="1"/>
          </p:nvPr>
        </p:nvSpPr>
        <p:spPr>
          <a:xfrm>
            <a:off x="713225" y="1067501"/>
            <a:ext cx="3299217" cy="33519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sz="1800" dirty="0"/>
              <a:t>High School Name</a:t>
            </a:r>
          </a:p>
          <a:p>
            <a:pPr marL="0" lvl="0" indent="0" algn="l" rtl="0">
              <a:spcBef>
                <a:spcPts val="0"/>
              </a:spcBef>
              <a:spcAft>
                <a:spcPts val="600"/>
              </a:spcAft>
              <a:buNone/>
            </a:pPr>
            <a:r>
              <a:rPr lang="en-US" sz="1800" dirty="0"/>
              <a:t>Search for the Institution to send the FAFSA or Enter 6-digit school code</a:t>
            </a:r>
          </a:p>
          <a:p>
            <a:pPr marL="0" lvl="0" indent="0" algn="l" rtl="0">
              <a:spcBef>
                <a:spcPts val="0"/>
              </a:spcBef>
              <a:spcAft>
                <a:spcPts val="600"/>
              </a:spcAft>
              <a:buNone/>
            </a:pPr>
            <a:r>
              <a:rPr lang="en-US" sz="1800" dirty="0"/>
              <a:t>Student’s Housing Plans</a:t>
            </a:r>
          </a:p>
          <a:p>
            <a:pPr marL="285750" lvl="0" indent="-285750" algn="l" rtl="0">
              <a:spcBef>
                <a:spcPts val="0"/>
              </a:spcBef>
              <a:spcAft>
                <a:spcPts val="600"/>
              </a:spcAft>
              <a:buFont typeface="Arial" panose="020B0604020202020204" pitchFamily="34" charset="0"/>
              <a:buChar char="•"/>
            </a:pPr>
            <a:r>
              <a:rPr lang="en-US" sz="1800" dirty="0"/>
              <a:t>Living on/off campus or with parents</a:t>
            </a:r>
          </a:p>
          <a:p>
            <a:pPr marL="285750" lvl="0" indent="-285750" algn="l" rtl="0">
              <a:spcBef>
                <a:spcPts val="0"/>
              </a:spcBef>
              <a:spcAft>
                <a:spcPts val="600"/>
              </a:spcAft>
              <a:buFont typeface="Arial" panose="020B0604020202020204" pitchFamily="34" charset="0"/>
              <a:buChar char="•"/>
            </a:pPr>
            <a:r>
              <a:rPr lang="en-US" sz="1800" dirty="0"/>
              <a:t>Used to calculate different housing costs for the Cost of Attendance</a:t>
            </a:r>
            <a:endParaRPr sz="18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1550" y="4777323"/>
            <a:ext cx="624090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7" name="Picture 6">
            <a:extLst>
              <a:ext uri="{FF2B5EF4-FFF2-40B4-BE49-F238E27FC236}">
                <a16:creationId xmlns:a16="http://schemas.microsoft.com/office/drawing/2014/main" id="{3EF9D6F7-EF59-43F4-AC1B-6452CFC40D8F}"/>
              </a:ext>
            </a:extLst>
          </p:cNvPr>
          <p:cNvPicPr>
            <a:picLocks noChangeAspect="1"/>
          </p:cNvPicPr>
          <p:nvPr/>
        </p:nvPicPr>
        <p:blipFill>
          <a:blip r:embed="rId3"/>
          <a:stretch>
            <a:fillRect/>
          </a:stretch>
        </p:blipFill>
        <p:spPr>
          <a:xfrm>
            <a:off x="4172031" y="798511"/>
            <a:ext cx="4258744" cy="3939103"/>
          </a:xfrm>
          <a:prstGeom prst="rect">
            <a:avLst/>
          </a:prstGeom>
          <a:ln w="38100">
            <a:solidFill>
              <a:schemeClr val="accent3">
                <a:lumMod val="75000"/>
              </a:schemeClr>
            </a:solidFill>
          </a:ln>
        </p:spPr>
      </p:pic>
    </p:spTree>
    <p:extLst>
      <p:ext uri="{BB962C8B-B14F-4D97-AF65-F5344CB8AC3E}">
        <p14:creationId xmlns:p14="http://schemas.microsoft.com/office/powerpoint/2010/main" val="145469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18">
                                            <p:txEl>
                                              <p:pRg st="3" end="3"/>
                                            </p:txEl>
                                          </p:spTgt>
                                        </p:tgtEl>
                                        <p:attrNameLst>
                                          <p:attrName>style.visibility</p:attrName>
                                        </p:attrNameLst>
                                      </p:cBhvr>
                                      <p:to>
                                        <p:strVal val="visible"/>
                                      </p:to>
                                    </p:set>
                                    <p:anim calcmode="lin" valueType="num">
                                      <p:cBhvr additive="base">
                                        <p:cTn id="23" dur="500" fill="hold"/>
                                        <p:tgtEl>
                                          <p:spTgt spid="418">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1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418">
                                            <p:txEl>
                                              <p:pRg st="4" end="4"/>
                                            </p:txEl>
                                          </p:spTgt>
                                        </p:tgtEl>
                                        <p:attrNameLst>
                                          <p:attrName>style.visibility</p:attrName>
                                        </p:attrNameLst>
                                      </p:cBhvr>
                                      <p:to>
                                        <p:strVal val="visible"/>
                                      </p:to>
                                    </p:set>
                                    <p:anim calcmode="lin" valueType="num">
                                      <p:cBhvr additive="base">
                                        <p:cTn id="27" dur="500" fill="hold"/>
                                        <p:tgtEl>
                                          <p:spTgt spid="41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9"/>
          <p:cNvPicPr preferRelativeResize="0"/>
          <p:nvPr/>
        </p:nvPicPr>
        <p:blipFill rotWithShape="1">
          <a:blip r:embed="rId3">
            <a:alphaModFix/>
          </a:blip>
          <a:srcRect l="55961" t="3446" r="8223" b="5867"/>
          <a:stretch/>
        </p:blipFill>
        <p:spPr>
          <a:xfrm rot="10800000">
            <a:off x="6134103" y="-9526"/>
            <a:ext cx="3047997" cy="5143501"/>
          </a:xfrm>
          <a:prstGeom prst="rect">
            <a:avLst/>
          </a:prstGeom>
          <a:noFill/>
          <a:ln>
            <a:noFill/>
          </a:ln>
        </p:spPr>
      </p:pic>
      <p:pic>
        <p:nvPicPr>
          <p:cNvPr id="655" name="Google Shape;655;p49"/>
          <p:cNvPicPr preferRelativeResize="0"/>
          <p:nvPr/>
        </p:nvPicPr>
        <p:blipFill rotWithShape="1">
          <a:blip r:embed="rId3">
            <a:alphaModFix/>
          </a:blip>
          <a:srcRect l="51486" t="7308" r="10683" b="1674"/>
          <a:stretch/>
        </p:blipFill>
        <p:spPr>
          <a:xfrm rot="10800000">
            <a:off x="-19051" y="1"/>
            <a:ext cx="3219451" cy="5162549"/>
          </a:xfrm>
          <a:prstGeom prst="rect">
            <a:avLst/>
          </a:prstGeom>
          <a:noFill/>
          <a:ln>
            <a:noFill/>
          </a:ln>
        </p:spPr>
      </p:pic>
      <p:sp>
        <p:nvSpPr>
          <p:cNvPr id="656" name="Google Shape;656;p49"/>
          <p:cNvSpPr/>
          <p:nvPr/>
        </p:nvSpPr>
        <p:spPr>
          <a:xfrm>
            <a:off x="139311" y="-32550"/>
            <a:ext cx="9248775" cy="5162550"/>
          </a:xfrm>
          <a:custGeom>
            <a:avLst/>
            <a:gdLst/>
            <a:ahLst/>
            <a:cxnLst/>
            <a:rect l="l" t="t" r="r" b="b"/>
            <a:pathLst>
              <a:path w="369951" h="206502" extrusionOk="0">
                <a:moveTo>
                  <a:pt x="252222" y="0"/>
                </a:moveTo>
                <a:lnTo>
                  <a:pt x="369951" y="206502"/>
                </a:lnTo>
                <a:lnTo>
                  <a:pt x="119253" y="206502"/>
                </a:lnTo>
                <a:lnTo>
                  <a:pt x="0" y="381"/>
                </a:lnTo>
                <a:close/>
              </a:path>
            </a:pathLst>
          </a:custGeom>
          <a:solidFill>
            <a:schemeClr val="lt1"/>
          </a:solidFill>
          <a:ln>
            <a:noFill/>
          </a:ln>
        </p:spPr>
      </p:sp>
      <p:grpSp>
        <p:nvGrpSpPr>
          <p:cNvPr id="657" name="Google Shape;657;p49"/>
          <p:cNvGrpSpPr/>
          <p:nvPr/>
        </p:nvGrpSpPr>
        <p:grpSpPr>
          <a:xfrm>
            <a:off x="-1085608" y="-2406228"/>
            <a:ext cx="11467617" cy="10461655"/>
            <a:chOff x="-1085608" y="-2406228"/>
            <a:chExt cx="11467617" cy="10461655"/>
          </a:xfrm>
        </p:grpSpPr>
        <p:sp>
          <p:nvSpPr>
            <p:cNvPr id="658" name="Google Shape;658;p49"/>
            <p:cNvSpPr/>
            <p:nvPr/>
          </p:nvSpPr>
          <p:spPr>
            <a:xfrm rot="-1800044" flipH="1">
              <a:off x="1775247" y="-2101896"/>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9"/>
            <p:cNvSpPr/>
            <p:nvPr/>
          </p:nvSpPr>
          <p:spPr>
            <a:xfrm rot="-1800044" flipH="1">
              <a:off x="1573902" y="-1985646"/>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9"/>
            <p:cNvSpPr/>
            <p:nvPr/>
          </p:nvSpPr>
          <p:spPr>
            <a:xfrm rot="8999956" flipH="1">
              <a:off x="7288658" y="-2948683"/>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9"/>
            <p:cNvSpPr/>
            <p:nvPr/>
          </p:nvSpPr>
          <p:spPr>
            <a:xfrm rot="8999956" flipH="1">
              <a:off x="7490003" y="-3064933"/>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49"/>
          <p:cNvSpPr/>
          <p:nvPr/>
        </p:nvSpPr>
        <p:spPr>
          <a:xfrm rot="2882628">
            <a:off x="377701" y="245193"/>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9"/>
          <p:cNvSpPr/>
          <p:nvPr/>
        </p:nvSpPr>
        <p:spPr>
          <a:xfrm rot="2881541">
            <a:off x="1156692" y="821194"/>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
          <p:cNvSpPr/>
          <p:nvPr/>
        </p:nvSpPr>
        <p:spPr>
          <a:xfrm rot="8087829">
            <a:off x="6190761" y="73655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9"/>
          <p:cNvSpPr/>
          <p:nvPr/>
        </p:nvSpPr>
        <p:spPr>
          <a:xfrm rot="8085288">
            <a:off x="6011026" y="1537097"/>
            <a:ext cx="297412" cy="29741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9"/>
          <p:cNvSpPr/>
          <p:nvPr/>
        </p:nvSpPr>
        <p:spPr>
          <a:xfrm rot="8087829">
            <a:off x="4095261" y="471350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A5039FC-7027-34D9-574C-DF947728B15D}"/>
              </a:ext>
            </a:extLst>
          </p:cNvPr>
          <p:cNvSpPr txBox="1"/>
          <p:nvPr/>
        </p:nvSpPr>
        <p:spPr>
          <a:xfrm>
            <a:off x="1708382" y="4775771"/>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15" name="Title 14">
            <a:extLst>
              <a:ext uri="{FF2B5EF4-FFF2-40B4-BE49-F238E27FC236}">
                <a16:creationId xmlns:a16="http://schemas.microsoft.com/office/drawing/2014/main" id="{4D8CC416-6883-434D-C3C1-ACF0B35CF43C}"/>
              </a:ext>
            </a:extLst>
          </p:cNvPr>
          <p:cNvSpPr>
            <a:spLocks noGrp="1"/>
          </p:cNvSpPr>
          <p:nvPr>
            <p:ph type="title"/>
          </p:nvPr>
        </p:nvSpPr>
        <p:spPr>
          <a:xfrm>
            <a:off x="130416" y="253116"/>
            <a:ext cx="6444313" cy="624756"/>
          </a:xfrm>
        </p:spPr>
        <p:txBody>
          <a:bodyPr/>
          <a:lstStyle/>
          <a:p>
            <a:r>
              <a:rPr lang="en-US" dirty="0"/>
              <a:t>Dependency Status</a:t>
            </a:r>
          </a:p>
        </p:txBody>
      </p:sp>
      <p:pic>
        <p:nvPicPr>
          <p:cNvPr id="18" name="Picture 17">
            <a:extLst>
              <a:ext uri="{FF2B5EF4-FFF2-40B4-BE49-F238E27FC236}">
                <a16:creationId xmlns:a16="http://schemas.microsoft.com/office/drawing/2014/main" id="{C436D037-4BBD-4AD9-A764-87097BA774C6}"/>
              </a:ext>
            </a:extLst>
          </p:cNvPr>
          <p:cNvPicPr>
            <a:picLocks noChangeAspect="1"/>
          </p:cNvPicPr>
          <p:nvPr/>
        </p:nvPicPr>
        <p:blipFill>
          <a:blip r:embed="rId4"/>
          <a:stretch>
            <a:fillRect/>
          </a:stretch>
        </p:blipFill>
        <p:spPr>
          <a:xfrm>
            <a:off x="347947" y="893840"/>
            <a:ext cx="5131709" cy="3433969"/>
          </a:xfrm>
          <a:prstGeom prst="rect">
            <a:avLst/>
          </a:prstGeom>
          <a:ln w="28575">
            <a:solidFill>
              <a:schemeClr val="accent3">
                <a:lumMod val="75000"/>
              </a:schemeClr>
            </a:solidFill>
          </a:ln>
        </p:spPr>
      </p:pic>
      <p:cxnSp>
        <p:nvCxnSpPr>
          <p:cNvPr id="4" name="Straight Arrow Connector 3">
            <a:extLst>
              <a:ext uri="{FF2B5EF4-FFF2-40B4-BE49-F238E27FC236}">
                <a16:creationId xmlns:a16="http://schemas.microsoft.com/office/drawing/2014/main" id="{78C28636-A484-42D5-A51C-2CCD98352432}"/>
              </a:ext>
            </a:extLst>
          </p:cNvPr>
          <p:cNvCxnSpPr>
            <a:cxnSpLocks/>
          </p:cNvCxnSpPr>
          <p:nvPr/>
        </p:nvCxnSpPr>
        <p:spPr>
          <a:xfrm flipH="1">
            <a:off x="3213441" y="2722418"/>
            <a:ext cx="711086" cy="941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E300A6A-1B4E-47B7-A61F-E2AB3AEDBDB0}"/>
              </a:ext>
            </a:extLst>
          </p:cNvPr>
          <p:cNvPicPr>
            <a:picLocks noChangeAspect="1"/>
          </p:cNvPicPr>
          <p:nvPr/>
        </p:nvPicPr>
        <p:blipFill>
          <a:blip r:embed="rId5"/>
          <a:stretch>
            <a:fillRect/>
          </a:stretch>
        </p:blipFill>
        <p:spPr>
          <a:xfrm>
            <a:off x="3796145" y="1891408"/>
            <a:ext cx="4885986" cy="2846726"/>
          </a:xfrm>
          <a:prstGeom prst="rect">
            <a:avLst/>
          </a:prstGeom>
          <a:ln w="2857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66"/>
          <p:cNvSpPr txBox="1">
            <a:spLocks noGrp="1"/>
          </p:cNvSpPr>
          <p:nvPr>
            <p:ph type="title"/>
          </p:nvPr>
        </p:nvSpPr>
        <p:spPr>
          <a:xfrm>
            <a:off x="713099" y="112516"/>
            <a:ext cx="7717800" cy="572700"/>
          </a:xfrm>
          <a:prstGeom prst="rect">
            <a:avLst/>
          </a:prstGeom>
        </p:spPr>
        <p:txBody>
          <a:bodyPr spcFirstLastPara="1" wrap="square" lIns="91425" tIns="91425" rIns="91425" bIns="91425" anchor="t" anchorCtr="0">
            <a:noAutofit/>
          </a:bodyPr>
          <a:lstStyle/>
          <a:p>
            <a:pPr marL="0" lvl="0" indent="0" algn="ctr" rtl="0">
              <a:spcBef>
                <a:spcPts val="400"/>
              </a:spcBef>
              <a:spcAft>
                <a:spcPts val="0"/>
              </a:spcAft>
              <a:buNone/>
            </a:pPr>
            <a:r>
              <a:rPr lang="en-US" dirty="0"/>
              <a:t>Dependent or Independent?</a:t>
            </a:r>
            <a:endParaRPr dirty="0"/>
          </a:p>
        </p:txBody>
      </p:sp>
      <p:graphicFrame>
        <p:nvGraphicFramePr>
          <p:cNvPr id="1103" name="Google Shape;1103;p66"/>
          <p:cNvGraphicFramePr/>
          <p:nvPr>
            <p:extLst>
              <p:ext uri="{D42A27DB-BD31-4B8C-83A1-F6EECF244321}">
                <p14:modId xmlns:p14="http://schemas.microsoft.com/office/powerpoint/2010/main" val="729454170"/>
              </p:ext>
            </p:extLst>
          </p:nvPr>
        </p:nvGraphicFramePr>
        <p:xfrm>
          <a:off x="573223" y="867966"/>
          <a:ext cx="7997552" cy="3667974"/>
        </p:xfrm>
        <a:graphic>
          <a:graphicData uri="http://schemas.openxmlformats.org/drawingml/2006/table">
            <a:tbl>
              <a:tblPr>
                <a:noFill/>
                <a:tableStyleId>{DBF3969D-6ABD-4547-B8BC-16076521C7A3}</a:tableStyleId>
              </a:tblPr>
              <a:tblGrid>
                <a:gridCol w="4006689">
                  <a:extLst>
                    <a:ext uri="{9D8B030D-6E8A-4147-A177-3AD203B41FA5}">
                      <a16:colId xmlns:a16="http://schemas.microsoft.com/office/drawing/2014/main" val="20000"/>
                    </a:ext>
                  </a:extLst>
                </a:gridCol>
                <a:gridCol w="3990863">
                  <a:extLst>
                    <a:ext uri="{9D8B030D-6E8A-4147-A177-3AD203B41FA5}">
                      <a16:colId xmlns:a16="http://schemas.microsoft.com/office/drawing/2014/main" val="20002"/>
                    </a:ext>
                  </a:extLst>
                </a:gridCol>
              </a:tblGrid>
              <a:tr h="512753">
                <a:tc>
                  <a:txBody>
                    <a:bodyPr/>
                    <a:lstStyle/>
                    <a:p>
                      <a:pPr marL="0" lvl="0" indent="0" algn="ctr" rtl="0">
                        <a:spcBef>
                          <a:spcPts val="0"/>
                        </a:spcBef>
                        <a:spcAft>
                          <a:spcPts val="0"/>
                        </a:spcAft>
                        <a:buNone/>
                      </a:pPr>
                      <a:r>
                        <a:rPr lang="en-US" sz="2000" b="1" dirty="0">
                          <a:solidFill>
                            <a:schemeClr val="lt2"/>
                          </a:solidFill>
                          <a:latin typeface="Poppins"/>
                          <a:ea typeface="Poppins"/>
                          <a:cs typeface="Poppins"/>
                          <a:sym typeface="Poppins"/>
                        </a:rPr>
                        <a:t>Born before 1/1/1999</a:t>
                      </a: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15000"/>
                        </a:lnSpc>
                        <a:spcBef>
                          <a:spcPts val="0"/>
                        </a:spcBef>
                        <a:spcAft>
                          <a:spcPts val="1200"/>
                        </a:spcAft>
                        <a:buClr>
                          <a:srgbClr val="000000"/>
                        </a:buClr>
                        <a:buSzTx/>
                        <a:buFont typeface="Arial"/>
                        <a:buNone/>
                        <a:tabLst/>
                        <a:defRPr/>
                      </a:pPr>
                      <a:r>
                        <a:rPr lang="en-US" sz="2000" b="1" dirty="0">
                          <a:solidFill>
                            <a:schemeClr val="lt2"/>
                          </a:solidFill>
                          <a:latin typeface="Poppins"/>
                          <a:ea typeface="Poppins"/>
                          <a:cs typeface="Poppins"/>
                          <a:sym typeface="Poppins"/>
                        </a:rPr>
                        <a:t>Dependents you Support?</a:t>
                      </a: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71533">
                <a:tc>
                  <a:txBody>
                    <a:bodyPr/>
                    <a:lstStyle/>
                    <a:p>
                      <a:pPr marL="0" lvl="0" indent="0" algn="ctr" rtl="0">
                        <a:spcBef>
                          <a:spcPts val="0"/>
                        </a:spcBef>
                        <a:spcAft>
                          <a:spcPts val="0"/>
                        </a:spcAft>
                        <a:buNone/>
                      </a:pPr>
                      <a:r>
                        <a:rPr lang="en-US" sz="2000" b="1" dirty="0">
                          <a:solidFill>
                            <a:schemeClr val="dk1"/>
                          </a:solidFill>
                          <a:latin typeface="Poppins"/>
                          <a:ea typeface="Poppins"/>
                          <a:cs typeface="Poppins"/>
                          <a:sym typeface="Poppins"/>
                        </a:rPr>
                        <a:t>Married</a:t>
                      </a:r>
                      <a:endParaRPr sz="2000" b="1" dirty="0">
                        <a:solidFill>
                          <a:schemeClr val="dk1"/>
                        </a:solidFill>
                        <a:latin typeface="Poppins"/>
                        <a:ea typeface="Poppins"/>
                        <a:cs typeface="Poppins"/>
                        <a:sym typeface="Poppi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lnSpc>
                          <a:spcPct val="100000"/>
                        </a:lnSpc>
                        <a:spcBef>
                          <a:spcPts val="0"/>
                        </a:spcBef>
                        <a:spcAft>
                          <a:spcPts val="0"/>
                        </a:spcAft>
                        <a:buNone/>
                      </a:pPr>
                      <a:r>
                        <a:rPr lang="en-US" sz="2000" b="1" dirty="0">
                          <a:solidFill>
                            <a:schemeClr val="tx1"/>
                          </a:solidFill>
                          <a:latin typeface="Poppins"/>
                          <a:ea typeface="PT Sans"/>
                          <a:cs typeface="PT Sans"/>
                          <a:sym typeface="PT Sans"/>
                        </a:rPr>
                        <a:t>Orphan, Foster Care, </a:t>
                      </a:r>
                    </a:p>
                    <a:p>
                      <a:pPr marL="0" lvl="0" indent="0" algn="ctr" rtl="0">
                        <a:lnSpc>
                          <a:spcPct val="100000"/>
                        </a:lnSpc>
                        <a:spcBef>
                          <a:spcPts val="0"/>
                        </a:spcBef>
                        <a:spcAft>
                          <a:spcPts val="0"/>
                        </a:spcAft>
                        <a:buNone/>
                      </a:pPr>
                      <a:r>
                        <a:rPr lang="en-US" sz="2000" b="1" dirty="0">
                          <a:solidFill>
                            <a:schemeClr val="tx1"/>
                          </a:solidFill>
                          <a:latin typeface="Poppins"/>
                          <a:ea typeface="PT Sans"/>
                          <a:cs typeface="PT Sans"/>
                          <a:sym typeface="PT Sans"/>
                        </a:rPr>
                        <a:t>Ward of the Court?</a:t>
                      </a:r>
                      <a:endParaRPr sz="2000" b="1" dirty="0">
                        <a:solidFill>
                          <a:schemeClr val="tx1"/>
                        </a:solidFill>
                        <a:latin typeface="Poppins"/>
                        <a:ea typeface="PT Sans"/>
                        <a:cs typeface="PT Sans"/>
                        <a:sym typeface="PT Sans"/>
                      </a:endParaRP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531601">
                <a:tc>
                  <a:txBody>
                    <a:bodyPr/>
                    <a:lstStyle/>
                    <a:p>
                      <a:pPr marL="0" lvl="0" indent="0" algn="ctr" rtl="0">
                        <a:spcBef>
                          <a:spcPts val="0"/>
                        </a:spcBef>
                        <a:spcAft>
                          <a:spcPts val="0"/>
                        </a:spcAft>
                        <a:buNone/>
                      </a:pPr>
                      <a:r>
                        <a:rPr lang="en-US" sz="2000" b="1" dirty="0">
                          <a:solidFill>
                            <a:schemeClr val="lt2"/>
                          </a:solidFill>
                          <a:latin typeface="Poppins"/>
                          <a:ea typeface="Poppins"/>
                          <a:cs typeface="Poppins"/>
                          <a:sym typeface="Poppins"/>
                        </a:rPr>
                        <a:t>Working on Master’s?</a:t>
                      </a:r>
                      <a:endParaRPr sz="2000" b="1" dirty="0">
                        <a:solidFill>
                          <a:schemeClr val="lt2"/>
                        </a:solidFill>
                        <a:latin typeface="Poppins"/>
                        <a:ea typeface="Poppins"/>
                        <a:cs typeface="Poppins"/>
                        <a:sym typeface="Poppi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1200"/>
                        </a:spcAft>
                        <a:buNone/>
                      </a:pPr>
                      <a:r>
                        <a:rPr lang="en-US" sz="2000" b="1" dirty="0">
                          <a:solidFill>
                            <a:schemeClr val="accent6"/>
                          </a:solidFill>
                          <a:latin typeface="Poppins"/>
                          <a:ea typeface="PT Sans"/>
                          <a:cs typeface="PT Sans"/>
                          <a:sym typeface="PT Sans"/>
                        </a:rPr>
                        <a:t>Emancipated Minor?</a:t>
                      </a:r>
                      <a:endParaRPr sz="2000" b="1" dirty="0">
                        <a:solidFill>
                          <a:schemeClr val="accent6"/>
                        </a:solidFill>
                        <a:latin typeface="Poppins"/>
                        <a:ea typeface="PT Sans"/>
                        <a:cs typeface="PT Sans"/>
                        <a:sym typeface="PT Sans"/>
                      </a:endParaRP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567329">
                <a:tc>
                  <a:txBody>
                    <a:bodyPr/>
                    <a:lstStyle/>
                    <a:p>
                      <a:pPr marL="0" lvl="0" indent="0" algn="ctr" rtl="0">
                        <a:spcBef>
                          <a:spcPts val="0"/>
                        </a:spcBef>
                        <a:spcAft>
                          <a:spcPts val="0"/>
                        </a:spcAft>
                        <a:buNone/>
                      </a:pPr>
                      <a:r>
                        <a:rPr lang="en-US" sz="2000" b="1" dirty="0">
                          <a:solidFill>
                            <a:schemeClr val="dk1"/>
                          </a:solidFill>
                          <a:latin typeface="Poppins"/>
                          <a:ea typeface="Poppins"/>
                          <a:cs typeface="Poppins"/>
                          <a:sym typeface="Poppins"/>
                        </a:rPr>
                        <a:t>Active Duty?</a:t>
                      </a:r>
                      <a:endParaRPr sz="2000" b="1" dirty="0">
                        <a:solidFill>
                          <a:schemeClr val="dk1"/>
                        </a:solidFill>
                        <a:latin typeface="Poppins"/>
                        <a:ea typeface="Poppins"/>
                        <a:cs typeface="Poppins"/>
                        <a:sym typeface="Poppi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2"/>
                    </a:solidFill>
                  </a:tcPr>
                </a:tc>
                <a:tc>
                  <a:txBody>
                    <a:bodyPr/>
                    <a:lstStyle/>
                    <a:p>
                      <a:pPr marL="0" lvl="0" indent="0" algn="ctr" rtl="0">
                        <a:lnSpc>
                          <a:spcPct val="115000"/>
                        </a:lnSpc>
                        <a:spcBef>
                          <a:spcPts val="0"/>
                        </a:spcBef>
                        <a:spcAft>
                          <a:spcPts val="1200"/>
                        </a:spcAft>
                        <a:buNone/>
                      </a:pPr>
                      <a:r>
                        <a:rPr lang="en-US" sz="2000" b="1" dirty="0">
                          <a:solidFill>
                            <a:schemeClr val="tx1"/>
                          </a:solidFill>
                          <a:latin typeface="Poppins"/>
                          <a:ea typeface="PT Sans"/>
                          <a:cs typeface="PT Sans"/>
                          <a:sym typeface="PT Sans"/>
                        </a:rPr>
                        <a:t>Legal Guardianship?</a:t>
                      </a:r>
                      <a:endParaRPr sz="2000" b="1" dirty="0">
                        <a:solidFill>
                          <a:schemeClr val="tx1"/>
                        </a:solidFill>
                        <a:latin typeface="Poppins"/>
                        <a:ea typeface="PT Sans"/>
                        <a:cs typeface="PT Sans"/>
                        <a:sym typeface="PT Sans"/>
                      </a:endParaRP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631899">
                <a:tc>
                  <a:txBody>
                    <a:bodyPr/>
                    <a:lstStyle/>
                    <a:p>
                      <a:pPr marL="0" lvl="0" indent="0" algn="ctr" rtl="0">
                        <a:spcBef>
                          <a:spcPts val="0"/>
                        </a:spcBef>
                        <a:spcAft>
                          <a:spcPts val="0"/>
                        </a:spcAft>
                        <a:buNone/>
                      </a:pPr>
                      <a:r>
                        <a:rPr lang="en-US" sz="2000" b="1" dirty="0">
                          <a:solidFill>
                            <a:schemeClr val="accent6"/>
                          </a:solidFill>
                          <a:latin typeface="Poppins"/>
                          <a:ea typeface="Poppins"/>
                          <a:cs typeface="Poppins"/>
                          <a:sym typeface="Poppins"/>
                        </a:rPr>
                        <a:t>Veteran?</a:t>
                      </a:r>
                      <a:endParaRPr sz="2000" b="1" dirty="0">
                        <a:solidFill>
                          <a:schemeClr val="accent6"/>
                        </a:solidFill>
                        <a:latin typeface="Poppins"/>
                        <a:ea typeface="Poppins"/>
                        <a:cs typeface="Poppins"/>
                        <a:sym typeface="Poppi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tc>
                  <a:txBody>
                    <a:bodyPr/>
                    <a:lstStyle/>
                    <a:p>
                      <a:pPr marL="0" lvl="0" indent="0" algn="ctr" rtl="0">
                        <a:lnSpc>
                          <a:spcPct val="115000"/>
                        </a:lnSpc>
                        <a:spcBef>
                          <a:spcPts val="0"/>
                        </a:spcBef>
                        <a:spcAft>
                          <a:spcPts val="1200"/>
                        </a:spcAft>
                        <a:buNone/>
                      </a:pPr>
                      <a:r>
                        <a:rPr lang="en-US" sz="2000" b="1" dirty="0">
                          <a:solidFill>
                            <a:schemeClr val="accent6"/>
                          </a:solidFill>
                          <a:latin typeface="Poppins"/>
                          <a:ea typeface="PT Sans"/>
                          <a:cs typeface="PT Sans"/>
                          <a:sym typeface="PT Sans"/>
                        </a:rPr>
                        <a:t>Unaccompanied Youth?</a:t>
                      </a:r>
                      <a:endParaRPr sz="2000" b="1" dirty="0">
                        <a:solidFill>
                          <a:schemeClr val="accent6"/>
                        </a:solidFill>
                        <a:latin typeface="Poppins"/>
                        <a:ea typeface="PT Sans"/>
                        <a:cs typeface="PT Sans"/>
                        <a:sym typeface="PT Sans"/>
                      </a:endParaRP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2144460195"/>
                  </a:ext>
                </a:extLst>
              </a:tr>
              <a:tr h="631899">
                <a:tc>
                  <a:txBody>
                    <a:bodyPr/>
                    <a:lstStyle/>
                    <a:p>
                      <a:pPr marL="0" lvl="0" indent="0" algn="ctr" rtl="0">
                        <a:spcBef>
                          <a:spcPts val="0"/>
                        </a:spcBef>
                        <a:spcAft>
                          <a:spcPts val="0"/>
                        </a:spcAft>
                        <a:buNone/>
                      </a:pPr>
                      <a:r>
                        <a:rPr lang="en-US" sz="2000" b="1" dirty="0">
                          <a:solidFill>
                            <a:schemeClr val="dk1"/>
                          </a:solidFill>
                          <a:latin typeface="Poppins"/>
                          <a:ea typeface="Poppins"/>
                          <a:cs typeface="Poppins"/>
                          <a:sym typeface="Poppins"/>
                        </a:rPr>
                        <a:t>Children you Support?</a:t>
                      </a:r>
                      <a:endParaRPr sz="2000" b="1" dirty="0">
                        <a:solidFill>
                          <a:schemeClr val="dk1"/>
                        </a:solidFill>
                        <a:latin typeface="Poppins"/>
                        <a:ea typeface="Poppins"/>
                        <a:cs typeface="Poppins"/>
                        <a:sym typeface="Poppi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6"/>
                    </a:solidFill>
                  </a:tcPr>
                </a:tc>
                <a:tc>
                  <a:txBody>
                    <a:bodyPr/>
                    <a:lstStyle/>
                    <a:p>
                      <a:pPr marL="0" lvl="0" indent="0" algn="ctr" rtl="0">
                        <a:lnSpc>
                          <a:spcPct val="115000"/>
                        </a:lnSpc>
                        <a:spcBef>
                          <a:spcPts val="0"/>
                        </a:spcBef>
                        <a:spcAft>
                          <a:spcPts val="1200"/>
                        </a:spcAft>
                        <a:buNone/>
                      </a:pPr>
                      <a:r>
                        <a:rPr lang="en-US" sz="2000" b="1" dirty="0">
                          <a:solidFill>
                            <a:schemeClr val="tx1"/>
                          </a:solidFill>
                          <a:latin typeface="Poppins"/>
                          <a:ea typeface="PT Sans"/>
                          <a:cs typeface="PT Sans"/>
                          <a:sym typeface="PT Sans"/>
                        </a:rPr>
                        <a:t>Homeless?</a:t>
                      </a:r>
                      <a:endParaRPr sz="2000" b="1" dirty="0">
                        <a:solidFill>
                          <a:schemeClr val="tx1"/>
                        </a:solidFill>
                        <a:latin typeface="Poppins"/>
                        <a:ea typeface="PT Sans"/>
                        <a:cs typeface="PT Sans"/>
                        <a:sym typeface="PT Sans"/>
                      </a:endParaRPr>
                    </a:p>
                  </a:txBody>
                  <a:tcPr marL="228600" marR="228600" marT="91425" marB="91425" anchor="ctr">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6"/>
                    </a:solidFill>
                  </a:tcPr>
                </a:tc>
                <a:extLst>
                  <a:ext uri="{0D108BD9-81ED-4DB2-BD59-A6C34878D82A}">
                    <a16:rowId xmlns:a16="http://schemas.microsoft.com/office/drawing/2014/main" val="2742781939"/>
                  </a:ext>
                </a:extLst>
              </a:tr>
            </a:tbl>
          </a:graphicData>
        </a:graphic>
      </p:graphicFrame>
      <p:sp>
        <p:nvSpPr>
          <p:cNvPr id="2" name="TextBox 1">
            <a:extLst>
              <a:ext uri="{FF2B5EF4-FFF2-40B4-BE49-F238E27FC236}">
                <a16:creationId xmlns:a16="http://schemas.microsoft.com/office/drawing/2014/main" id="{E56A76AF-7935-EFB4-044C-581E224EABDB}"/>
              </a:ext>
            </a:extLst>
          </p:cNvPr>
          <p:cNvSpPr txBox="1"/>
          <p:nvPr/>
        </p:nvSpPr>
        <p:spPr>
          <a:xfrm>
            <a:off x="1463938" y="4789557"/>
            <a:ext cx="6216123"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animEffect transition="in" filter="circle(in)">
                                      <p:cBhvr>
                                        <p:cTn id="7" dur="20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1"/>
          <p:cNvPicPr preferRelativeResize="0"/>
          <p:nvPr/>
        </p:nvPicPr>
        <p:blipFill rotWithShape="1">
          <a:blip r:embed="rId3">
            <a:alphaModFix/>
          </a:blip>
          <a:srcRect r="23312"/>
          <a:stretch/>
        </p:blipFill>
        <p:spPr>
          <a:xfrm rot="-8781658">
            <a:off x="3846811" y="-966582"/>
            <a:ext cx="6354460" cy="4661116"/>
          </a:xfrm>
          <a:prstGeom prst="rect">
            <a:avLst/>
          </a:prstGeom>
          <a:noFill/>
          <a:ln>
            <a:noFill/>
          </a:ln>
        </p:spPr>
      </p:pic>
      <p:grpSp>
        <p:nvGrpSpPr>
          <p:cNvPr id="696" name="Google Shape;696;p51"/>
          <p:cNvGrpSpPr/>
          <p:nvPr/>
        </p:nvGrpSpPr>
        <p:grpSpPr>
          <a:xfrm>
            <a:off x="2629715" y="-1677377"/>
            <a:ext cx="7872906" cy="8806152"/>
            <a:chOff x="2554087" y="-1601750"/>
            <a:chExt cx="7872906" cy="8806152"/>
          </a:xfrm>
        </p:grpSpPr>
        <p:sp>
          <p:nvSpPr>
            <p:cNvPr id="697" name="Google Shape;697;p51"/>
            <p:cNvSpPr/>
            <p:nvPr/>
          </p:nvSpPr>
          <p:spPr>
            <a:xfrm>
              <a:off x="2981325" y="-14275"/>
              <a:ext cx="4791075" cy="5195875"/>
            </a:xfrm>
            <a:custGeom>
              <a:avLst/>
              <a:gdLst/>
              <a:ahLst/>
              <a:cxnLst/>
              <a:rect l="l" t="t" r="r" b="b"/>
              <a:pathLst>
                <a:path w="191643" h="207835" extrusionOk="0">
                  <a:moveTo>
                    <a:pt x="0" y="190"/>
                  </a:moveTo>
                  <a:lnTo>
                    <a:pt x="35052" y="0"/>
                  </a:lnTo>
                  <a:lnTo>
                    <a:pt x="191643" y="206311"/>
                  </a:lnTo>
                  <a:lnTo>
                    <a:pt x="99632" y="207645"/>
                  </a:lnTo>
                  <a:lnTo>
                    <a:pt x="953" y="207835"/>
                  </a:lnTo>
                  <a:close/>
                </a:path>
              </a:pathLst>
            </a:custGeom>
            <a:solidFill>
              <a:schemeClr val="lt1"/>
            </a:solidFill>
            <a:ln>
              <a:noFill/>
            </a:ln>
          </p:spPr>
        </p:sp>
        <p:grpSp>
          <p:nvGrpSpPr>
            <p:cNvPr id="698" name="Google Shape;698;p51"/>
            <p:cNvGrpSpPr/>
            <p:nvPr/>
          </p:nvGrpSpPr>
          <p:grpSpPr>
            <a:xfrm rot="-2230827">
              <a:off x="5739669" y="-2548515"/>
              <a:ext cx="464979" cy="10699683"/>
              <a:chOff x="3734850" y="-2845725"/>
              <a:chExt cx="465000" cy="10150200"/>
            </a:xfrm>
          </p:grpSpPr>
          <p:sp>
            <p:nvSpPr>
              <p:cNvPr id="699" name="Google Shape;699;p51"/>
              <p:cNvSpPr/>
              <p:nvPr/>
            </p:nvSpPr>
            <p:spPr>
              <a:xfrm>
                <a:off x="3734850" y="-2845725"/>
                <a:ext cx="232500" cy="10150200"/>
              </a:xfrm>
              <a:prstGeom prst="rect">
                <a:avLst/>
              </a:prstGeom>
              <a:solidFill>
                <a:srgbClr val="FFF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1"/>
              <p:cNvSpPr/>
              <p:nvPr/>
            </p:nvSpPr>
            <p:spPr>
              <a:xfrm>
                <a:off x="3967350" y="-2845725"/>
                <a:ext cx="232500" cy="10150200"/>
              </a:xfrm>
              <a:prstGeom prst="rect">
                <a:avLst/>
              </a:prstGeom>
              <a:solidFill>
                <a:srgbClr val="B6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51"/>
            <p:cNvGrpSpPr/>
            <p:nvPr/>
          </p:nvGrpSpPr>
          <p:grpSpPr>
            <a:xfrm rot="3618504">
              <a:off x="7673514" y="2854607"/>
              <a:ext cx="1368458" cy="3982352"/>
              <a:chOff x="3303935" y="-4915108"/>
              <a:chExt cx="1367993" cy="13608576"/>
            </a:xfrm>
          </p:grpSpPr>
          <p:sp>
            <p:nvSpPr>
              <p:cNvPr id="702" name="Google Shape;702;p51"/>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1"/>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51"/>
          <p:cNvSpPr txBox="1">
            <a:spLocks noGrp="1"/>
          </p:cNvSpPr>
          <p:nvPr>
            <p:ph type="title"/>
          </p:nvPr>
        </p:nvSpPr>
        <p:spPr>
          <a:xfrm>
            <a:off x="55298" y="141147"/>
            <a:ext cx="3754701" cy="5604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E48B7F"/>
                </a:solidFill>
              </a:rPr>
              <a:t>Special Circumstances</a:t>
            </a:r>
            <a:endParaRPr dirty="0">
              <a:solidFill>
                <a:srgbClr val="E48B7F"/>
              </a:solidFill>
            </a:endParaRPr>
          </a:p>
        </p:txBody>
      </p:sp>
      <p:sp>
        <p:nvSpPr>
          <p:cNvPr id="705" name="Google Shape;705;p51"/>
          <p:cNvSpPr txBox="1">
            <a:spLocks noGrp="1"/>
          </p:cNvSpPr>
          <p:nvPr>
            <p:ph type="subTitle" idx="1"/>
          </p:nvPr>
        </p:nvSpPr>
        <p:spPr>
          <a:xfrm>
            <a:off x="78052" y="947262"/>
            <a:ext cx="4404600" cy="2210645"/>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dirty="0"/>
              <a:t>Students have the option of skipping the parent questions if they feel they have special circumstances</a:t>
            </a:r>
          </a:p>
          <a:p>
            <a:pPr marL="0" lvl="0" indent="0" algn="l" rtl="0">
              <a:spcBef>
                <a:spcPts val="0"/>
              </a:spcBef>
              <a:buNone/>
            </a:pPr>
            <a:r>
              <a:rPr lang="en-US" dirty="0"/>
              <a:t>A list of possible situations</a:t>
            </a:r>
          </a:p>
          <a:p>
            <a:pPr marL="0" lvl="0" indent="0" algn="l" rtl="0">
              <a:spcBef>
                <a:spcPts val="0"/>
              </a:spcBef>
              <a:buNone/>
            </a:pPr>
            <a:r>
              <a:rPr lang="en-US" dirty="0"/>
              <a:t>appears on their next page</a:t>
            </a:r>
          </a:p>
          <a:p>
            <a:pPr marL="0" lvl="0" indent="0" algn="l" rtl="0">
              <a:spcBef>
                <a:spcPts val="0"/>
              </a:spcBef>
              <a:buNone/>
            </a:pPr>
            <a:r>
              <a:rPr lang="en-US" dirty="0"/>
              <a:t>for them to confirm. They </a:t>
            </a:r>
          </a:p>
          <a:p>
            <a:pPr marL="0" lvl="0" indent="0" algn="l" rtl="0">
              <a:spcBef>
                <a:spcPts val="0"/>
              </a:spcBef>
              <a:buNone/>
            </a:pPr>
            <a:r>
              <a:rPr lang="en-US" dirty="0"/>
              <a:t>then work with the institutions</a:t>
            </a:r>
          </a:p>
          <a:p>
            <a:pPr marL="0" lvl="0" indent="0" algn="l" rtl="0">
              <a:spcBef>
                <a:spcPts val="0"/>
              </a:spcBef>
              <a:buNone/>
            </a:pPr>
            <a:r>
              <a:rPr lang="en-US" dirty="0"/>
              <a:t>for PJ.</a:t>
            </a:r>
            <a:endParaRPr dirty="0"/>
          </a:p>
        </p:txBody>
      </p:sp>
      <p:sp>
        <p:nvSpPr>
          <p:cNvPr id="706" name="Google Shape;706;p51"/>
          <p:cNvSpPr/>
          <p:nvPr/>
        </p:nvSpPr>
        <p:spPr>
          <a:xfrm rot="1283007">
            <a:off x="8704765" y="1820370"/>
            <a:ext cx="542226" cy="54194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1"/>
          <p:cNvSpPr/>
          <p:nvPr/>
        </p:nvSpPr>
        <p:spPr>
          <a:xfrm rot="9565722">
            <a:off x="3388613" y="119887"/>
            <a:ext cx="659129" cy="65912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1"/>
          <p:cNvSpPr/>
          <p:nvPr/>
        </p:nvSpPr>
        <p:spPr>
          <a:xfrm rot="9563391">
            <a:off x="2983381" y="713642"/>
            <a:ext cx="297437" cy="29743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1"/>
          <p:cNvSpPr/>
          <p:nvPr/>
        </p:nvSpPr>
        <p:spPr>
          <a:xfrm rot="1282537">
            <a:off x="5623584" y="4034287"/>
            <a:ext cx="697157" cy="69687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B513AC8-CDC1-8C28-2DDD-9BBEAD652F0B}"/>
              </a:ext>
            </a:extLst>
          </p:cNvPr>
          <p:cNvSpPr txBox="1"/>
          <p:nvPr/>
        </p:nvSpPr>
        <p:spPr>
          <a:xfrm>
            <a:off x="1369129" y="4778385"/>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18" name="Picture 17">
            <a:extLst>
              <a:ext uri="{FF2B5EF4-FFF2-40B4-BE49-F238E27FC236}">
                <a16:creationId xmlns:a16="http://schemas.microsoft.com/office/drawing/2014/main" id="{EC6744AE-FCF6-4F7D-9EF0-537F2BC12841}"/>
              </a:ext>
            </a:extLst>
          </p:cNvPr>
          <p:cNvPicPr>
            <a:picLocks noChangeAspect="1"/>
          </p:cNvPicPr>
          <p:nvPr/>
        </p:nvPicPr>
        <p:blipFill>
          <a:blip r:embed="rId4"/>
          <a:stretch>
            <a:fillRect/>
          </a:stretch>
        </p:blipFill>
        <p:spPr>
          <a:xfrm>
            <a:off x="3564849" y="1568843"/>
            <a:ext cx="4883319" cy="3139712"/>
          </a:xfrm>
          <a:prstGeom prst="rect">
            <a:avLst/>
          </a:prstGeom>
          <a:ln>
            <a:solidFill>
              <a:schemeClr val="accent3">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05">
                                            <p:txEl>
                                              <p:pRg st="0" end="0"/>
                                            </p:txEl>
                                          </p:spTgt>
                                        </p:tgtEl>
                                        <p:attrNameLst>
                                          <p:attrName>style.visibility</p:attrName>
                                        </p:attrNameLst>
                                      </p:cBhvr>
                                      <p:to>
                                        <p:strVal val="visible"/>
                                      </p:to>
                                    </p:set>
                                    <p:anim calcmode="lin" valueType="num">
                                      <p:cBhvr>
                                        <p:cTn id="7" dur="1000" fill="hold"/>
                                        <p:tgtEl>
                                          <p:spTgt spid="70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0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0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05">
                                            <p:txEl>
                                              <p:pRg st="1" end="1"/>
                                            </p:txEl>
                                          </p:spTgt>
                                        </p:tgtEl>
                                        <p:attrNameLst>
                                          <p:attrName>style.visibility</p:attrName>
                                        </p:attrNameLst>
                                      </p:cBhvr>
                                      <p:to>
                                        <p:strVal val="visible"/>
                                      </p:to>
                                    </p:set>
                                    <p:anim calcmode="lin" valueType="num">
                                      <p:cBhvr>
                                        <p:cTn id="15" dur="1000" fill="hold"/>
                                        <p:tgtEl>
                                          <p:spTgt spid="70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0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0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05">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05">
                                            <p:txEl>
                                              <p:pRg st="2" end="2"/>
                                            </p:txEl>
                                          </p:spTgt>
                                        </p:tgtEl>
                                        <p:attrNameLst>
                                          <p:attrName>style.visibility</p:attrName>
                                        </p:attrNameLst>
                                      </p:cBhvr>
                                      <p:to>
                                        <p:strVal val="visible"/>
                                      </p:to>
                                    </p:set>
                                    <p:anim calcmode="lin" valueType="num">
                                      <p:cBhvr>
                                        <p:cTn id="21" dur="1000" fill="hold"/>
                                        <p:tgtEl>
                                          <p:spTgt spid="70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0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0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05">
                                            <p:txEl>
                                              <p:pRg st="2" end="2"/>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705">
                                            <p:txEl>
                                              <p:pRg st="3" end="3"/>
                                            </p:txEl>
                                          </p:spTgt>
                                        </p:tgtEl>
                                        <p:attrNameLst>
                                          <p:attrName>style.visibility</p:attrName>
                                        </p:attrNameLst>
                                      </p:cBhvr>
                                      <p:to>
                                        <p:strVal val="visible"/>
                                      </p:to>
                                    </p:set>
                                    <p:anim calcmode="lin" valueType="num">
                                      <p:cBhvr>
                                        <p:cTn id="27" dur="1000" fill="hold"/>
                                        <p:tgtEl>
                                          <p:spTgt spid="705">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705">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705">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705">
                                            <p:txEl>
                                              <p:pRg st="3" end="3"/>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705">
                                            <p:txEl>
                                              <p:pRg st="4" end="4"/>
                                            </p:txEl>
                                          </p:spTgt>
                                        </p:tgtEl>
                                        <p:attrNameLst>
                                          <p:attrName>style.visibility</p:attrName>
                                        </p:attrNameLst>
                                      </p:cBhvr>
                                      <p:to>
                                        <p:strVal val="visible"/>
                                      </p:to>
                                    </p:set>
                                    <p:anim calcmode="lin" valueType="num">
                                      <p:cBhvr>
                                        <p:cTn id="33" dur="1000" fill="hold"/>
                                        <p:tgtEl>
                                          <p:spTgt spid="705">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70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705">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705">
                                            <p:txEl>
                                              <p:pRg st="4" end="4"/>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705">
                                            <p:txEl>
                                              <p:pRg st="5" end="5"/>
                                            </p:txEl>
                                          </p:spTgt>
                                        </p:tgtEl>
                                        <p:attrNameLst>
                                          <p:attrName>style.visibility</p:attrName>
                                        </p:attrNameLst>
                                      </p:cBhvr>
                                      <p:to>
                                        <p:strVal val="visible"/>
                                      </p:to>
                                    </p:set>
                                    <p:anim calcmode="lin" valueType="num">
                                      <p:cBhvr>
                                        <p:cTn id="39" dur="1000" fill="hold"/>
                                        <p:tgtEl>
                                          <p:spTgt spid="70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70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705">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70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63529" y="4789557"/>
            <a:ext cx="623397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7" name="Picture 6">
            <a:extLst>
              <a:ext uri="{FF2B5EF4-FFF2-40B4-BE49-F238E27FC236}">
                <a16:creationId xmlns:a16="http://schemas.microsoft.com/office/drawing/2014/main" id="{C5C3FF84-0409-4E3C-BC40-0E3B13854BC8}"/>
              </a:ext>
            </a:extLst>
          </p:cNvPr>
          <p:cNvPicPr>
            <a:picLocks noChangeAspect="1"/>
          </p:cNvPicPr>
          <p:nvPr/>
        </p:nvPicPr>
        <p:blipFill>
          <a:blip r:embed="rId3"/>
          <a:stretch>
            <a:fillRect/>
          </a:stretch>
        </p:blipFill>
        <p:spPr>
          <a:xfrm>
            <a:off x="459909" y="256710"/>
            <a:ext cx="8040377" cy="4517156"/>
          </a:xfrm>
          <a:prstGeom prst="rect">
            <a:avLst/>
          </a:prstGeom>
          <a:ln w="57150">
            <a:solidFill>
              <a:schemeClr val="accent3">
                <a:lumMod val="75000"/>
              </a:schemeClr>
            </a:solidFill>
          </a:ln>
        </p:spPr>
      </p:pic>
    </p:spTree>
    <p:extLst>
      <p:ext uri="{BB962C8B-B14F-4D97-AF65-F5344CB8AC3E}">
        <p14:creationId xmlns:p14="http://schemas.microsoft.com/office/powerpoint/2010/main" val="30670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4"/>
        <p:cNvGrpSpPr/>
        <p:nvPr/>
      </p:nvGrpSpPr>
      <p:grpSpPr>
        <a:xfrm>
          <a:off x="0" y="0"/>
          <a:ext cx="0" cy="0"/>
          <a:chOff x="0" y="0"/>
          <a:chExt cx="0" cy="0"/>
        </a:xfrm>
      </p:grpSpPr>
      <p:pic>
        <p:nvPicPr>
          <p:cNvPr id="425" name="Google Shape;425;p41"/>
          <p:cNvPicPr preferRelativeResize="0"/>
          <p:nvPr/>
        </p:nvPicPr>
        <p:blipFill rotWithShape="1">
          <a:blip r:embed="rId3">
            <a:alphaModFix/>
          </a:blip>
          <a:srcRect l="26664" t="25467" b="12869"/>
          <a:stretch/>
        </p:blipFill>
        <p:spPr>
          <a:xfrm rot="3">
            <a:off x="0" y="-142873"/>
            <a:ext cx="4191002" cy="5286370"/>
          </a:xfrm>
          <a:prstGeom prst="rect">
            <a:avLst/>
          </a:prstGeom>
          <a:noFill/>
          <a:ln>
            <a:noFill/>
          </a:ln>
        </p:spPr>
      </p:pic>
      <p:grpSp>
        <p:nvGrpSpPr>
          <p:cNvPr id="426" name="Google Shape;426;p41"/>
          <p:cNvGrpSpPr/>
          <p:nvPr/>
        </p:nvGrpSpPr>
        <p:grpSpPr>
          <a:xfrm>
            <a:off x="1448400" y="-533209"/>
            <a:ext cx="3637950" cy="6197199"/>
            <a:chOff x="1448400" y="-533209"/>
            <a:chExt cx="3637950" cy="6197199"/>
          </a:xfrm>
        </p:grpSpPr>
        <p:sp>
          <p:nvSpPr>
            <p:cNvPr id="427" name="Google Shape;427;p41"/>
            <p:cNvSpPr/>
            <p:nvPr/>
          </p:nvSpPr>
          <p:spPr>
            <a:xfrm>
              <a:off x="1809750" y="-14275"/>
              <a:ext cx="3276600" cy="5172075"/>
            </a:xfrm>
            <a:custGeom>
              <a:avLst/>
              <a:gdLst/>
              <a:ahLst/>
              <a:cxnLst/>
              <a:rect l="l" t="t" r="r" b="b"/>
              <a:pathLst>
                <a:path w="131064" h="206883" extrusionOk="0">
                  <a:moveTo>
                    <a:pt x="131064" y="571"/>
                  </a:moveTo>
                  <a:lnTo>
                    <a:pt x="102489" y="0"/>
                  </a:lnTo>
                  <a:lnTo>
                    <a:pt x="0" y="101155"/>
                  </a:lnTo>
                  <a:lnTo>
                    <a:pt x="101918" y="206883"/>
                  </a:lnTo>
                  <a:lnTo>
                    <a:pt x="129540" y="206502"/>
                  </a:lnTo>
                  <a:close/>
                </a:path>
              </a:pathLst>
            </a:custGeom>
            <a:solidFill>
              <a:schemeClr val="accent1"/>
            </a:solidFill>
            <a:ln>
              <a:noFill/>
            </a:ln>
          </p:spPr>
        </p:sp>
        <p:grpSp>
          <p:nvGrpSpPr>
            <p:cNvPr id="428" name="Google Shape;428;p41"/>
            <p:cNvGrpSpPr/>
            <p:nvPr/>
          </p:nvGrpSpPr>
          <p:grpSpPr>
            <a:xfrm>
              <a:off x="1448400" y="-533209"/>
              <a:ext cx="3441010" cy="6197199"/>
              <a:chOff x="1753200" y="-533209"/>
              <a:chExt cx="3441010" cy="6197199"/>
            </a:xfrm>
          </p:grpSpPr>
          <p:grpSp>
            <p:nvGrpSpPr>
              <p:cNvPr id="429" name="Google Shape;429;p41"/>
              <p:cNvGrpSpPr/>
              <p:nvPr/>
            </p:nvGrpSpPr>
            <p:grpSpPr>
              <a:xfrm rot="2700243" flipH="1">
                <a:off x="3252435" y="-1008687"/>
                <a:ext cx="465028" cy="4369525"/>
                <a:chOff x="3734850" y="-2845725"/>
                <a:chExt cx="465000" cy="10150200"/>
              </a:xfrm>
            </p:grpSpPr>
            <p:sp>
              <p:nvSpPr>
                <p:cNvPr id="430" name="Google Shape;430;p41"/>
                <p:cNvSpPr/>
                <p:nvPr/>
              </p:nvSpPr>
              <p:spPr>
                <a:xfrm>
                  <a:off x="3734850" y="-2845725"/>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39673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41"/>
              <p:cNvGrpSpPr/>
              <p:nvPr/>
            </p:nvGrpSpPr>
            <p:grpSpPr>
              <a:xfrm rot="-2700000" flipH="1">
                <a:off x="3228545" y="1773378"/>
                <a:ext cx="465013" cy="4365521"/>
                <a:chOff x="3734827" y="-2803130"/>
                <a:chExt cx="465017" cy="10107692"/>
              </a:xfrm>
            </p:grpSpPr>
            <p:sp>
              <p:nvSpPr>
                <p:cNvPr id="433" name="Google Shape;433;p41"/>
                <p:cNvSpPr/>
                <p:nvPr/>
              </p:nvSpPr>
              <p:spPr>
                <a:xfrm>
                  <a:off x="3734827" y="-1799238"/>
                  <a:ext cx="232500" cy="910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1"/>
                <p:cNvSpPr/>
                <p:nvPr/>
              </p:nvSpPr>
              <p:spPr>
                <a:xfrm>
                  <a:off x="3967344" y="-2803130"/>
                  <a:ext cx="232500" cy="1010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35" name="Google Shape;435;p41"/>
          <p:cNvSpPr txBox="1">
            <a:spLocks noGrp="1"/>
          </p:cNvSpPr>
          <p:nvPr>
            <p:ph type="title"/>
          </p:nvPr>
        </p:nvSpPr>
        <p:spPr>
          <a:xfrm>
            <a:off x="3632851" y="899607"/>
            <a:ext cx="5126100" cy="80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5100" dirty="0"/>
              <a:t>Student Eligibility</a:t>
            </a:r>
            <a:endParaRPr sz="5100" dirty="0"/>
          </a:p>
        </p:txBody>
      </p:sp>
      <p:sp>
        <p:nvSpPr>
          <p:cNvPr id="436" name="Google Shape;436;p41"/>
          <p:cNvSpPr txBox="1">
            <a:spLocks noGrp="1"/>
          </p:cNvSpPr>
          <p:nvPr>
            <p:ph type="subTitle" idx="1"/>
          </p:nvPr>
        </p:nvSpPr>
        <p:spPr>
          <a:xfrm>
            <a:off x="3287895" y="1746275"/>
            <a:ext cx="5848826" cy="21858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File a Free Application for Federal Student Aid (FAFSA)</a:t>
            </a:r>
          </a:p>
          <a:p>
            <a:pPr marL="0" lvl="0" indent="0" algn="r" rtl="0">
              <a:spcBef>
                <a:spcPts val="0"/>
              </a:spcBef>
              <a:spcAft>
                <a:spcPts val="0"/>
              </a:spcAft>
              <a:buNone/>
            </a:pPr>
            <a:endParaRPr lang="en-US" dirty="0"/>
          </a:p>
          <a:p>
            <a:pPr marL="0" lvl="0" indent="0" algn="l" rtl="0">
              <a:spcBef>
                <a:spcPts val="0"/>
              </a:spcBef>
              <a:spcAft>
                <a:spcPts val="0"/>
              </a:spcAft>
              <a:buNone/>
            </a:pPr>
            <a:r>
              <a:rPr lang="en-US" dirty="0"/>
              <a:t>Meet general and program specific criteria</a:t>
            </a:r>
          </a:p>
          <a:p>
            <a:pPr marL="285750" lvl="0" indent="-285750" algn="l" rtl="0">
              <a:spcBef>
                <a:spcPts val="0"/>
              </a:spcBef>
              <a:spcAft>
                <a:spcPts val="0"/>
              </a:spcAft>
              <a:buFont typeface="Arial" panose="020B0604020202020204" pitchFamily="34" charset="0"/>
              <a:buChar char="•"/>
            </a:pPr>
            <a:r>
              <a:rPr lang="en-US" sz="1600" dirty="0">
                <a:solidFill>
                  <a:schemeClr val="accent6"/>
                </a:solidFill>
              </a:rPr>
              <a:t>Prior to processing or disbursing aid</a:t>
            </a:r>
          </a:p>
          <a:p>
            <a:pPr marL="285750" lvl="0" indent="-285750" algn="l" rtl="0">
              <a:spcBef>
                <a:spcPts val="0"/>
              </a:spcBef>
              <a:spcAft>
                <a:spcPts val="0"/>
              </a:spcAft>
              <a:buFont typeface="Arial" panose="020B0604020202020204" pitchFamily="34" charset="0"/>
              <a:buChar char="•"/>
            </a:pPr>
            <a:r>
              <a:rPr lang="en-US" sz="1600" dirty="0">
                <a:solidFill>
                  <a:schemeClr val="accent6"/>
                </a:solidFill>
              </a:rPr>
              <a:t>Schools may not impose additional eligibility requirements for Title IV aid not already established in the law or regulations.</a:t>
            </a:r>
            <a:endParaRPr sz="1600" dirty="0">
              <a:solidFill>
                <a:schemeClr val="accent6"/>
              </a:solidFill>
            </a:endParaRPr>
          </a:p>
        </p:txBody>
      </p:sp>
      <p:sp>
        <p:nvSpPr>
          <p:cNvPr id="437" name="Google Shape;437;p41"/>
          <p:cNvSpPr/>
          <p:nvPr/>
        </p:nvSpPr>
        <p:spPr>
          <a:xfrm>
            <a:off x="2645250" y="1662263"/>
            <a:ext cx="659100" cy="6591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C097DA1-664E-2605-35DF-B8ADBB2534FA}"/>
              </a:ext>
            </a:extLst>
          </p:cNvPr>
          <p:cNvSpPr txBox="1"/>
          <p:nvPr/>
        </p:nvSpPr>
        <p:spPr>
          <a:xfrm>
            <a:off x="1749367" y="4783474"/>
            <a:ext cx="622947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 calcmode="lin" valueType="num">
                                      <p:cBhvr additive="base">
                                        <p:cTn id="7" dur="500" fill="hold"/>
                                        <p:tgtEl>
                                          <p:spTgt spid="4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6">
                                            <p:txEl>
                                              <p:pRg st="2" end="2"/>
                                            </p:txEl>
                                          </p:spTgt>
                                        </p:tgtEl>
                                        <p:attrNameLst>
                                          <p:attrName>style.visibility</p:attrName>
                                        </p:attrNameLst>
                                      </p:cBhvr>
                                      <p:to>
                                        <p:strVal val="visible"/>
                                      </p:to>
                                    </p:set>
                                    <p:anim calcmode="lin" valueType="num">
                                      <p:cBhvr additive="base">
                                        <p:cTn id="13" dur="500" fill="hold"/>
                                        <p:tgtEl>
                                          <p:spTgt spid="43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6">
                                            <p:txEl>
                                              <p:pRg st="3" end="3"/>
                                            </p:txEl>
                                          </p:spTgt>
                                        </p:tgtEl>
                                        <p:attrNameLst>
                                          <p:attrName>style.visibility</p:attrName>
                                        </p:attrNameLst>
                                      </p:cBhvr>
                                      <p:to>
                                        <p:strVal val="visible"/>
                                      </p:to>
                                    </p:set>
                                    <p:animEffect transition="in" filter="fade">
                                      <p:cBhvr>
                                        <p:cTn id="19" dur="1000"/>
                                        <p:tgtEl>
                                          <p:spTgt spid="436">
                                            <p:txEl>
                                              <p:pRg st="3" end="3"/>
                                            </p:txEl>
                                          </p:spTgt>
                                        </p:tgtEl>
                                      </p:cBhvr>
                                    </p:animEffect>
                                    <p:anim calcmode="lin" valueType="num">
                                      <p:cBhvr>
                                        <p:cTn id="20" dur="1000" fill="hold"/>
                                        <p:tgtEl>
                                          <p:spTgt spid="43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3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6">
                                            <p:txEl>
                                              <p:pRg st="4" end="4"/>
                                            </p:txEl>
                                          </p:spTgt>
                                        </p:tgtEl>
                                        <p:attrNameLst>
                                          <p:attrName>style.visibility</p:attrName>
                                        </p:attrNameLst>
                                      </p:cBhvr>
                                      <p:to>
                                        <p:strVal val="visible"/>
                                      </p:to>
                                    </p:set>
                                    <p:animEffect transition="in" filter="fade">
                                      <p:cBhvr>
                                        <p:cTn id="26" dur="1000"/>
                                        <p:tgtEl>
                                          <p:spTgt spid="436">
                                            <p:txEl>
                                              <p:pRg st="4" end="4"/>
                                            </p:txEl>
                                          </p:spTgt>
                                        </p:tgtEl>
                                      </p:cBhvr>
                                    </p:animEffect>
                                    <p:anim calcmode="lin" valueType="num">
                                      <p:cBhvr>
                                        <p:cTn id="27" dur="1000" fill="hold"/>
                                        <p:tgtEl>
                                          <p:spTgt spid="43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3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Parent Info on the FAFSA</a:t>
            </a:r>
            <a:endParaRPr dirty="0"/>
          </a:p>
        </p:txBody>
      </p:sp>
      <p:sp>
        <p:nvSpPr>
          <p:cNvPr id="418" name="Google Shape;418;p40"/>
          <p:cNvSpPr txBox="1">
            <a:spLocks noGrp="1"/>
          </p:cNvSpPr>
          <p:nvPr>
            <p:ph type="body" idx="1"/>
          </p:nvPr>
        </p:nvSpPr>
        <p:spPr>
          <a:xfrm>
            <a:off x="5290336" y="1394267"/>
            <a:ext cx="3519192" cy="2705631"/>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sz="1800" dirty="0"/>
              <a:t>Name</a:t>
            </a:r>
          </a:p>
          <a:p>
            <a:pPr marL="0" lvl="0" indent="0" algn="l" rtl="0">
              <a:spcBef>
                <a:spcPts val="0"/>
              </a:spcBef>
              <a:spcAft>
                <a:spcPts val="600"/>
              </a:spcAft>
              <a:buNone/>
            </a:pPr>
            <a:r>
              <a:rPr lang="en-US" sz="1800" dirty="0"/>
              <a:t>Date of Birth</a:t>
            </a:r>
          </a:p>
          <a:p>
            <a:pPr marL="0" lvl="0" indent="0" algn="l" rtl="0">
              <a:spcBef>
                <a:spcPts val="0"/>
              </a:spcBef>
              <a:spcAft>
                <a:spcPts val="600"/>
              </a:spcAft>
              <a:buNone/>
            </a:pPr>
            <a:r>
              <a:rPr lang="en-US" sz="1800" dirty="0"/>
              <a:t>SSN</a:t>
            </a:r>
          </a:p>
          <a:p>
            <a:pPr marL="0" lvl="0" indent="0" algn="l" rtl="0">
              <a:spcBef>
                <a:spcPts val="0"/>
              </a:spcBef>
              <a:spcAft>
                <a:spcPts val="600"/>
              </a:spcAft>
              <a:buNone/>
            </a:pPr>
            <a:r>
              <a:rPr lang="en-US" sz="1800" dirty="0"/>
              <a:t>Marital Status</a:t>
            </a:r>
          </a:p>
          <a:p>
            <a:pPr marL="0" lvl="0" indent="0" algn="l" rtl="0">
              <a:spcBef>
                <a:spcPts val="0"/>
              </a:spcBef>
              <a:spcAft>
                <a:spcPts val="600"/>
              </a:spcAft>
              <a:buNone/>
            </a:pPr>
            <a:r>
              <a:rPr lang="en-US" sz="1800" dirty="0"/>
              <a:t>State of Residence</a:t>
            </a:r>
          </a:p>
          <a:p>
            <a:pPr marL="0" lvl="0" indent="0" algn="l" rtl="0">
              <a:spcBef>
                <a:spcPts val="0"/>
              </a:spcBef>
              <a:spcAft>
                <a:spcPts val="600"/>
              </a:spcAft>
              <a:buNone/>
            </a:pPr>
            <a:r>
              <a:rPr lang="en-US" sz="1800" dirty="0"/>
              <a:t>Household Size</a:t>
            </a:r>
          </a:p>
          <a:p>
            <a:pPr marL="0" lvl="0" indent="0" algn="l" rtl="0">
              <a:spcBef>
                <a:spcPts val="0"/>
              </a:spcBef>
              <a:spcAft>
                <a:spcPts val="600"/>
              </a:spcAft>
              <a:buNone/>
            </a:pPr>
            <a:r>
              <a:rPr lang="en-US" sz="1800" dirty="0"/>
              <a:t>Number in College</a:t>
            </a:r>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1550" y="4774294"/>
            <a:ext cx="624090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8" name="Picture 7">
            <a:extLst>
              <a:ext uri="{FF2B5EF4-FFF2-40B4-BE49-F238E27FC236}">
                <a16:creationId xmlns:a16="http://schemas.microsoft.com/office/drawing/2014/main" id="{9B46A4F9-C728-49ED-922F-9BAA004BE7D2}"/>
              </a:ext>
            </a:extLst>
          </p:cNvPr>
          <p:cNvPicPr>
            <a:picLocks noChangeAspect="1"/>
          </p:cNvPicPr>
          <p:nvPr/>
        </p:nvPicPr>
        <p:blipFill>
          <a:blip r:embed="rId3"/>
          <a:stretch>
            <a:fillRect/>
          </a:stretch>
        </p:blipFill>
        <p:spPr>
          <a:xfrm>
            <a:off x="1076409" y="1111296"/>
            <a:ext cx="3564091" cy="3556588"/>
          </a:xfrm>
          <a:prstGeom prst="rect">
            <a:avLst/>
          </a:prstGeom>
          <a:ln w="57150">
            <a:solidFill>
              <a:schemeClr val="accent3">
                <a:lumMod val="75000"/>
              </a:schemeClr>
            </a:solidFill>
          </a:ln>
        </p:spPr>
      </p:pic>
    </p:spTree>
    <p:extLst>
      <p:ext uri="{BB962C8B-B14F-4D97-AF65-F5344CB8AC3E}">
        <p14:creationId xmlns:p14="http://schemas.microsoft.com/office/powerpoint/2010/main" val="41628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8">
                                            <p:txEl>
                                              <p:pRg st="4" end="4"/>
                                            </p:txEl>
                                          </p:spTgt>
                                        </p:tgtEl>
                                        <p:attrNameLst>
                                          <p:attrName>style.visibility</p:attrName>
                                        </p:attrNameLst>
                                      </p:cBhvr>
                                      <p:to>
                                        <p:strVal val="visible"/>
                                      </p:to>
                                    </p:set>
                                    <p:anim calcmode="lin" valueType="num">
                                      <p:cBhvr additive="base">
                                        <p:cTn id="31" dur="500" fill="hold"/>
                                        <p:tgtEl>
                                          <p:spTgt spid="41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8">
                                            <p:txEl>
                                              <p:pRg st="5" end="5"/>
                                            </p:txEl>
                                          </p:spTgt>
                                        </p:tgtEl>
                                        <p:attrNameLst>
                                          <p:attrName>style.visibility</p:attrName>
                                        </p:attrNameLst>
                                      </p:cBhvr>
                                      <p:to>
                                        <p:strVal val="visible"/>
                                      </p:to>
                                    </p:set>
                                    <p:anim calcmode="lin" valueType="num">
                                      <p:cBhvr additive="base">
                                        <p:cTn id="37" dur="500" fill="hold"/>
                                        <p:tgtEl>
                                          <p:spTgt spid="41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8">
                                            <p:txEl>
                                              <p:pRg st="6" end="6"/>
                                            </p:txEl>
                                          </p:spTgt>
                                        </p:tgtEl>
                                        <p:attrNameLst>
                                          <p:attrName>style.visibility</p:attrName>
                                        </p:attrNameLst>
                                      </p:cBhvr>
                                      <p:to>
                                        <p:strVal val="visible"/>
                                      </p:to>
                                    </p:set>
                                    <p:anim calcmode="lin" valueType="num">
                                      <p:cBhvr additive="base">
                                        <p:cTn id="43" dur="500" fill="hold"/>
                                        <p:tgtEl>
                                          <p:spTgt spid="41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8"/>
        <p:cNvGrpSpPr/>
        <p:nvPr/>
      </p:nvGrpSpPr>
      <p:grpSpPr>
        <a:xfrm>
          <a:off x="0" y="0"/>
          <a:ext cx="0" cy="0"/>
          <a:chOff x="0" y="0"/>
          <a:chExt cx="0" cy="0"/>
        </a:xfrm>
      </p:grpSpPr>
      <p:sp>
        <p:nvSpPr>
          <p:cNvPr id="769" name="Google Shape;769;p54"/>
          <p:cNvSpPr txBox="1">
            <a:spLocks noGrp="1"/>
          </p:cNvSpPr>
          <p:nvPr>
            <p:ph type="title"/>
          </p:nvPr>
        </p:nvSpPr>
        <p:spPr>
          <a:xfrm>
            <a:off x="-51180" y="869192"/>
            <a:ext cx="8911988" cy="7207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IRS Data Retrieval Tool (DRT)*</a:t>
            </a:r>
            <a:endParaRPr sz="3200" dirty="0"/>
          </a:p>
        </p:txBody>
      </p:sp>
      <p:sp>
        <p:nvSpPr>
          <p:cNvPr id="2" name="TextBox 1">
            <a:extLst>
              <a:ext uri="{FF2B5EF4-FFF2-40B4-BE49-F238E27FC236}">
                <a16:creationId xmlns:a16="http://schemas.microsoft.com/office/drawing/2014/main" id="{79E2D811-C433-97C6-21B7-E0960D40B3E5}"/>
              </a:ext>
            </a:extLst>
          </p:cNvPr>
          <p:cNvSpPr txBox="1"/>
          <p:nvPr/>
        </p:nvSpPr>
        <p:spPr>
          <a:xfrm>
            <a:off x="1463440" y="4792115"/>
            <a:ext cx="621712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4" name="Google Shape;418;p40">
            <a:extLst>
              <a:ext uri="{FF2B5EF4-FFF2-40B4-BE49-F238E27FC236}">
                <a16:creationId xmlns:a16="http://schemas.microsoft.com/office/drawing/2014/main" id="{9A540279-DFF5-49E0-8967-8B9C68EC62E1}"/>
              </a:ext>
            </a:extLst>
          </p:cNvPr>
          <p:cNvSpPr txBox="1">
            <a:spLocks/>
          </p:cNvSpPr>
          <p:nvPr/>
        </p:nvSpPr>
        <p:spPr>
          <a:xfrm>
            <a:off x="2156346" y="1665027"/>
            <a:ext cx="4496937" cy="335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r>
              <a:rPr lang="en-US" sz="1800" dirty="0">
                <a:solidFill>
                  <a:schemeClr val="bg2"/>
                </a:solidFill>
                <a:latin typeface="Poppins"/>
              </a:rPr>
              <a:t>Pulls IRS tax return data into the FAFSA</a:t>
            </a:r>
          </a:p>
          <a:p>
            <a:pPr algn="ctr">
              <a:spcAft>
                <a:spcPts val="600"/>
              </a:spcAft>
            </a:pPr>
            <a:r>
              <a:rPr lang="en-US" sz="1800" dirty="0">
                <a:solidFill>
                  <a:schemeClr val="bg2"/>
                </a:solidFill>
                <a:latin typeface="Poppins"/>
              </a:rPr>
              <a:t>Address entered must match the 1040 form</a:t>
            </a:r>
          </a:p>
          <a:p>
            <a:pPr algn="ctr">
              <a:spcAft>
                <a:spcPts val="600"/>
              </a:spcAft>
            </a:pPr>
            <a:r>
              <a:rPr lang="en-US" sz="1800" dirty="0">
                <a:solidFill>
                  <a:schemeClr val="bg2"/>
                </a:solidFill>
                <a:latin typeface="Poppins"/>
              </a:rPr>
              <a:t>Can be used for the correction process</a:t>
            </a:r>
          </a:p>
          <a:p>
            <a:pPr algn="ctr"/>
            <a:r>
              <a:rPr lang="en-US" sz="1800" dirty="0">
                <a:solidFill>
                  <a:schemeClr val="bg2"/>
                </a:solidFill>
                <a:latin typeface="Poppins"/>
              </a:rPr>
              <a:t>Relieves the student/parent from submitting</a:t>
            </a:r>
          </a:p>
          <a:p>
            <a:pPr algn="ctr">
              <a:spcAft>
                <a:spcPts val="600"/>
              </a:spcAft>
            </a:pPr>
            <a:r>
              <a:rPr lang="en-US" sz="1800" dirty="0">
                <a:solidFill>
                  <a:schemeClr val="bg2"/>
                </a:solidFill>
                <a:latin typeface="Poppins"/>
              </a:rPr>
              <a:t>A tax return transcript for verification</a:t>
            </a:r>
          </a:p>
          <a:p>
            <a:pPr algn="ctr"/>
            <a:r>
              <a:rPr lang="en-US" sz="1800" dirty="0">
                <a:solidFill>
                  <a:schemeClr val="bg2"/>
                </a:solidFill>
                <a:latin typeface="Poppins"/>
              </a:rPr>
              <a:t>Not available for everyone </a:t>
            </a:r>
          </a:p>
          <a:p>
            <a:pPr algn="ctr"/>
            <a:r>
              <a:rPr lang="en-US" sz="1800" dirty="0">
                <a:solidFill>
                  <a:schemeClr val="bg2"/>
                </a:solidFill>
                <a:latin typeface="Poppins"/>
              </a:rPr>
              <a:t>(</a:t>
            </a:r>
            <a:r>
              <a:rPr lang="en-US" sz="1800" dirty="0" err="1">
                <a:solidFill>
                  <a:schemeClr val="bg2"/>
                </a:solidFill>
                <a:latin typeface="Poppins"/>
              </a:rPr>
              <a:t>ie</a:t>
            </a:r>
            <a:r>
              <a:rPr lang="en-US" sz="1800" dirty="0">
                <a:solidFill>
                  <a:schemeClr val="bg2"/>
                </a:solidFill>
                <a:latin typeface="Poppins"/>
              </a:rPr>
              <a:t>. amended returns)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6"/>
          <p:cNvPicPr preferRelativeResize="0"/>
          <p:nvPr/>
        </p:nvPicPr>
        <p:blipFill rotWithShape="1">
          <a:blip r:embed="rId3">
            <a:alphaModFix/>
          </a:blip>
          <a:srcRect t="941" b="5870"/>
          <a:stretch/>
        </p:blipFill>
        <p:spPr>
          <a:xfrm>
            <a:off x="5505550" y="0"/>
            <a:ext cx="3679699" cy="5143500"/>
          </a:xfrm>
          <a:prstGeom prst="rect">
            <a:avLst/>
          </a:prstGeom>
          <a:noFill/>
          <a:ln>
            <a:noFill/>
          </a:ln>
        </p:spPr>
      </p:pic>
      <p:sp>
        <p:nvSpPr>
          <p:cNvPr id="510" name="Google Shape;510;p46"/>
          <p:cNvSpPr/>
          <p:nvPr/>
        </p:nvSpPr>
        <p:spPr>
          <a:xfrm>
            <a:off x="3876550" y="0"/>
            <a:ext cx="4248150" cy="5162550"/>
          </a:xfrm>
          <a:custGeom>
            <a:avLst/>
            <a:gdLst/>
            <a:ahLst/>
            <a:cxnLst/>
            <a:rect l="l" t="t" r="r" b="b"/>
            <a:pathLst>
              <a:path w="169926" h="206502" extrusionOk="0">
                <a:moveTo>
                  <a:pt x="169926" y="0"/>
                </a:moveTo>
                <a:lnTo>
                  <a:pt x="60584" y="206121"/>
                </a:lnTo>
                <a:lnTo>
                  <a:pt x="5" y="206502"/>
                </a:lnTo>
                <a:lnTo>
                  <a:pt x="0" y="0"/>
                </a:lnTo>
                <a:close/>
              </a:path>
            </a:pathLst>
          </a:custGeom>
          <a:solidFill>
            <a:schemeClr val="lt1"/>
          </a:solidFill>
          <a:ln>
            <a:noFill/>
          </a:ln>
        </p:spPr>
      </p:sp>
      <p:sp>
        <p:nvSpPr>
          <p:cNvPr id="5" name="Text Placeholder 4">
            <a:extLst>
              <a:ext uri="{FF2B5EF4-FFF2-40B4-BE49-F238E27FC236}">
                <a16:creationId xmlns:a16="http://schemas.microsoft.com/office/drawing/2014/main" id="{F7388A2E-92E2-7FB8-B13E-52F860F4E854}"/>
              </a:ext>
            </a:extLst>
          </p:cNvPr>
          <p:cNvSpPr>
            <a:spLocks noGrp="1"/>
          </p:cNvSpPr>
          <p:nvPr>
            <p:ph type="body" idx="1"/>
          </p:nvPr>
        </p:nvSpPr>
        <p:spPr>
          <a:xfrm>
            <a:off x="-105640" y="781492"/>
            <a:ext cx="3401576" cy="3599565"/>
          </a:xfrm>
        </p:spPr>
        <p:txBody>
          <a:bodyPr/>
          <a:lstStyle/>
          <a:p>
            <a:pPr marL="596900" lvl="1" indent="0">
              <a:buNone/>
            </a:pPr>
            <a:r>
              <a:rPr lang="en-US" sz="1800" dirty="0"/>
              <a:t>Already filed?</a:t>
            </a:r>
          </a:p>
          <a:p>
            <a:pPr marL="596900" lvl="1" indent="0">
              <a:buNone/>
            </a:pPr>
            <a:r>
              <a:rPr lang="en-US" sz="1800" dirty="0"/>
              <a:t>Type of Return </a:t>
            </a:r>
            <a:r>
              <a:rPr lang="en-US" dirty="0"/>
              <a:t>(1040, 1040NR, or Puerto Rico…)</a:t>
            </a:r>
            <a:endParaRPr lang="en-US" sz="1600" dirty="0"/>
          </a:p>
          <a:p>
            <a:pPr marL="596900" lvl="1" indent="0">
              <a:buNone/>
            </a:pPr>
            <a:r>
              <a:rPr lang="en-US" sz="1800" dirty="0"/>
              <a:t>Filing Status</a:t>
            </a:r>
          </a:p>
          <a:p>
            <a:pPr marL="596900" lvl="1" indent="0">
              <a:buNone/>
            </a:pPr>
            <a:r>
              <a:rPr lang="en-US" sz="1800" dirty="0"/>
              <a:t>IRS DRT Option*</a:t>
            </a:r>
          </a:p>
          <a:p>
            <a:pPr marL="596900" lvl="1" indent="0">
              <a:buNone/>
            </a:pPr>
            <a:r>
              <a:rPr lang="en-US" sz="1800" dirty="0"/>
              <a:t>Income from Work</a:t>
            </a:r>
          </a:p>
          <a:p>
            <a:pPr marL="596900" lvl="1" indent="0">
              <a:buNone/>
            </a:pPr>
            <a:r>
              <a:rPr lang="en-US" sz="1800" dirty="0"/>
              <a:t>Dislocated Worker</a:t>
            </a:r>
          </a:p>
          <a:p>
            <a:pPr marL="596900" lvl="1" indent="0">
              <a:buNone/>
            </a:pPr>
            <a:r>
              <a:rPr lang="en-US" sz="1800" dirty="0"/>
              <a:t>Federal Benefits </a:t>
            </a:r>
            <a:r>
              <a:rPr lang="en-US" dirty="0"/>
              <a:t>(SNAP, TANF, etc.)</a:t>
            </a:r>
            <a:endParaRPr lang="en-US" sz="1800" dirty="0"/>
          </a:p>
          <a:p>
            <a:pPr marL="596900" lvl="1" indent="0">
              <a:buNone/>
            </a:pPr>
            <a:r>
              <a:rPr lang="en-US" sz="1800" dirty="0"/>
              <a:t>Income Taxes Paid</a:t>
            </a:r>
          </a:p>
          <a:p>
            <a:pPr marL="596900" lvl="1" indent="0">
              <a:buNone/>
            </a:pPr>
            <a:r>
              <a:rPr lang="en-US" sz="1800" dirty="0"/>
              <a:t>Any Untaxed Income</a:t>
            </a:r>
          </a:p>
        </p:txBody>
      </p:sp>
      <p:sp>
        <p:nvSpPr>
          <p:cNvPr id="4" name="Title 3">
            <a:extLst>
              <a:ext uri="{FF2B5EF4-FFF2-40B4-BE49-F238E27FC236}">
                <a16:creationId xmlns:a16="http://schemas.microsoft.com/office/drawing/2014/main" id="{165E843D-6763-2AC1-8152-383B42E73784}"/>
              </a:ext>
            </a:extLst>
          </p:cNvPr>
          <p:cNvSpPr>
            <a:spLocks noGrp="1"/>
          </p:cNvSpPr>
          <p:nvPr>
            <p:ph type="title"/>
          </p:nvPr>
        </p:nvSpPr>
        <p:spPr>
          <a:xfrm>
            <a:off x="17650" y="135343"/>
            <a:ext cx="7717800" cy="572700"/>
          </a:xfrm>
        </p:spPr>
        <p:txBody>
          <a:bodyPr/>
          <a:lstStyle/>
          <a:p>
            <a:r>
              <a:rPr lang="en-US" dirty="0"/>
              <a:t>Parent Financial Info</a:t>
            </a:r>
          </a:p>
        </p:txBody>
      </p:sp>
      <p:sp>
        <p:nvSpPr>
          <p:cNvPr id="2" name="TextBox 1">
            <a:extLst>
              <a:ext uri="{FF2B5EF4-FFF2-40B4-BE49-F238E27FC236}">
                <a16:creationId xmlns:a16="http://schemas.microsoft.com/office/drawing/2014/main" id="{BEC031B1-987B-B938-2558-6772FF820A5C}"/>
              </a:ext>
            </a:extLst>
          </p:cNvPr>
          <p:cNvSpPr txBox="1"/>
          <p:nvPr/>
        </p:nvSpPr>
        <p:spPr>
          <a:xfrm>
            <a:off x="1460028" y="4737111"/>
            <a:ext cx="6223943"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3" name="Google Shape;418;p40">
            <a:extLst>
              <a:ext uri="{FF2B5EF4-FFF2-40B4-BE49-F238E27FC236}">
                <a16:creationId xmlns:a16="http://schemas.microsoft.com/office/drawing/2014/main" id="{9F6B0E83-1B29-6150-CD6A-E916DB484AB7}"/>
              </a:ext>
            </a:extLst>
          </p:cNvPr>
          <p:cNvSpPr txBox="1">
            <a:spLocks/>
          </p:cNvSpPr>
          <p:nvPr/>
        </p:nvSpPr>
        <p:spPr>
          <a:xfrm>
            <a:off x="713225" y="1228675"/>
            <a:ext cx="5637654" cy="335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pic>
        <p:nvPicPr>
          <p:cNvPr id="10" name="Picture 9">
            <a:extLst>
              <a:ext uri="{FF2B5EF4-FFF2-40B4-BE49-F238E27FC236}">
                <a16:creationId xmlns:a16="http://schemas.microsoft.com/office/drawing/2014/main" id="{54A7369F-C5CC-40C0-9CFA-CA147101FEB1}"/>
              </a:ext>
            </a:extLst>
          </p:cNvPr>
          <p:cNvPicPr>
            <a:picLocks noChangeAspect="1"/>
          </p:cNvPicPr>
          <p:nvPr/>
        </p:nvPicPr>
        <p:blipFill>
          <a:blip r:embed="rId4"/>
          <a:stretch>
            <a:fillRect/>
          </a:stretch>
        </p:blipFill>
        <p:spPr>
          <a:xfrm>
            <a:off x="3013112" y="1072139"/>
            <a:ext cx="5209562" cy="3137530"/>
          </a:xfrm>
          <a:prstGeom prst="rect">
            <a:avLst/>
          </a:prstGeom>
          <a:ln w="28575">
            <a:solidFill>
              <a:schemeClr val="accent3">
                <a:lumMod val="75000"/>
              </a:schemeClr>
            </a:solidFill>
          </a:ln>
        </p:spPr>
      </p:pic>
    </p:spTree>
    <p:extLst>
      <p:ext uri="{BB962C8B-B14F-4D97-AF65-F5344CB8AC3E}">
        <p14:creationId xmlns:p14="http://schemas.microsoft.com/office/powerpoint/2010/main" val="240497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55"/>
          <p:cNvPicPr preferRelativeResize="0"/>
          <p:nvPr/>
        </p:nvPicPr>
        <p:blipFill rotWithShape="1">
          <a:blip r:embed="rId3">
            <a:alphaModFix/>
          </a:blip>
          <a:srcRect l="8723" r="49696"/>
          <a:stretch/>
        </p:blipFill>
        <p:spPr>
          <a:xfrm>
            <a:off x="0" y="0"/>
            <a:ext cx="3223951" cy="5167651"/>
          </a:xfrm>
          <a:prstGeom prst="rect">
            <a:avLst/>
          </a:prstGeom>
          <a:noFill/>
          <a:ln>
            <a:noFill/>
          </a:ln>
        </p:spPr>
      </p:pic>
      <p:grpSp>
        <p:nvGrpSpPr>
          <p:cNvPr id="775" name="Google Shape;775;p55"/>
          <p:cNvGrpSpPr/>
          <p:nvPr/>
        </p:nvGrpSpPr>
        <p:grpSpPr>
          <a:xfrm>
            <a:off x="1143000" y="-501787"/>
            <a:ext cx="3333750" cy="5999787"/>
            <a:chOff x="1143000" y="-501787"/>
            <a:chExt cx="3333750" cy="5999787"/>
          </a:xfrm>
        </p:grpSpPr>
        <p:sp>
          <p:nvSpPr>
            <p:cNvPr id="776" name="Google Shape;776;p55"/>
            <p:cNvSpPr/>
            <p:nvPr/>
          </p:nvSpPr>
          <p:spPr>
            <a:xfrm>
              <a:off x="1419225" y="0"/>
              <a:ext cx="3057525" cy="5181600"/>
            </a:xfrm>
            <a:custGeom>
              <a:avLst/>
              <a:gdLst/>
              <a:ahLst/>
              <a:cxnLst/>
              <a:rect l="l" t="t" r="r" b="b"/>
              <a:pathLst>
                <a:path w="122301" h="207264" extrusionOk="0">
                  <a:moveTo>
                    <a:pt x="0" y="207264"/>
                  </a:moveTo>
                  <a:lnTo>
                    <a:pt x="62484" y="0"/>
                  </a:lnTo>
                  <a:lnTo>
                    <a:pt x="122301" y="0"/>
                  </a:lnTo>
                  <a:lnTo>
                    <a:pt x="121920" y="207264"/>
                  </a:lnTo>
                  <a:close/>
                </a:path>
              </a:pathLst>
            </a:custGeom>
            <a:solidFill>
              <a:schemeClr val="lt1"/>
            </a:solidFill>
            <a:ln>
              <a:noFill/>
            </a:ln>
          </p:spPr>
        </p:sp>
        <p:grpSp>
          <p:nvGrpSpPr>
            <p:cNvPr id="777" name="Google Shape;777;p55"/>
            <p:cNvGrpSpPr/>
            <p:nvPr/>
          </p:nvGrpSpPr>
          <p:grpSpPr>
            <a:xfrm rot="5667554" flipH="1">
              <a:off x="-704610" y="1630401"/>
              <a:ext cx="5882770" cy="1735410"/>
              <a:chOff x="2431403" y="1790093"/>
              <a:chExt cx="7791899" cy="1735197"/>
            </a:xfrm>
          </p:grpSpPr>
          <p:sp>
            <p:nvSpPr>
              <p:cNvPr id="778" name="Google Shape;778;p55"/>
              <p:cNvSpPr/>
              <p:nvPr/>
            </p:nvSpPr>
            <p:spPr>
              <a:xfrm rot="4829342" flipH="1">
                <a:off x="6191055" y="-1362025"/>
                <a:ext cx="232394" cy="781983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5"/>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2" name="Google Shape;782;p55"/>
          <p:cNvSpPr txBox="1">
            <a:spLocks noGrp="1"/>
          </p:cNvSpPr>
          <p:nvPr>
            <p:ph type="subTitle" idx="1"/>
          </p:nvPr>
        </p:nvSpPr>
        <p:spPr>
          <a:xfrm>
            <a:off x="3766651" y="1436699"/>
            <a:ext cx="5067600" cy="25346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US" dirty="0"/>
              <a:t>Similar to Parent Info</a:t>
            </a:r>
          </a:p>
          <a:p>
            <a:pPr marL="0" lvl="0" indent="0" algn="r" rtl="0">
              <a:spcBef>
                <a:spcPts val="0"/>
              </a:spcBef>
              <a:spcAft>
                <a:spcPts val="1200"/>
              </a:spcAft>
              <a:buNone/>
            </a:pPr>
            <a:r>
              <a:rPr lang="en-US" dirty="0"/>
              <a:t>Tax Filing Status</a:t>
            </a:r>
          </a:p>
          <a:p>
            <a:pPr marL="0" lvl="0" indent="0" algn="r" rtl="0">
              <a:spcBef>
                <a:spcPts val="0"/>
              </a:spcBef>
              <a:spcAft>
                <a:spcPts val="1200"/>
              </a:spcAft>
              <a:buNone/>
            </a:pPr>
            <a:r>
              <a:rPr lang="en-US" dirty="0"/>
              <a:t>IRS DRT Option</a:t>
            </a:r>
          </a:p>
          <a:p>
            <a:pPr marL="0" lvl="0" indent="0" algn="r" rtl="0">
              <a:spcBef>
                <a:spcPts val="0"/>
              </a:spcBef>
              <a:spcAft>
                <a:spcPts val="1200"/>
              </a:spcAft>
              <a:buNone/>
            </a:pPr>
            <a:r>
              <a:rPr lang="en-US" dirty="0"/>
              <a:t>Income from Work</a:t>
            </a:r>
          </a:p>
          <a:p>
            <a:pPr marL="0" lvl="0" indent="0" algn="r" rtl="0">
              <a:spcBef>
                <a:spcPts val="0"/>
              </a:spcBef>
              <a:spcAft>
                <a:spcPts val="1200"/>
              </a:spcAft>
              <a:buNone/>
            </a:pPr>
            <a:r>
              <a:rPr lang="en-US" dirty="0"/>
              <a:t>Untaxed Income</a:t>
            </a:r>
            <a:endParaRPr dirty="0"/>
          </a:p>
        </p:txBody>
      </p:sp>
      <p:sp>
        <p:nvSpPr>
          <p:cNvPr id="783" name="Google Shape;783;p55"/>
          <p:cNvSpPr/>
          <p:nvPr/>
        </p:nvSpPr>
        <p:spPr>
          <a:xfrm rot="2882628">
            <a:off x="3130601" y="724881"/>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5"/>
          <p:cNvSpPr/>
          <p:nvPr/>
        </p:nvSpPr>
        <p:spPr>
          <a:xfrm rot="2881541">
            <a:off x="3909592" y="1300881"/>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5"/>
          <p:cNvSpPr/>
          <p:nvPr/>
        </p:nvSpPr>
        <p:spPr>
          <a:xfrm>
            <a:off x="2452638" y="4168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A7C2462-71F9-9DEC-2B37-B4BE10FC355C}"/>
              </a:ext>
            </a:extLst>
          </p:cNvPr>
          <p:cNvSpPr txBox="1"/>
          <p:nvPr/>
        </p:nvSpPr>
        <p:spPr>
          <a:xfrm>
            <a:off x="1450589" y="4813708"/>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B0D3C9CD-5DC2-94B3-7115-99B8C872140C}"/>
              </a:ext>
            </a:extLst>
          </p:cNvPr>
          <p:cNvSpPr>
            <a:spLocks noGrp="1"/>
          </p:cNvSpPr>
          <p:nvPr>
            <p:ph type="title"/>
          </p:nvPr>
        </p:nvSpPr>
        <p:spPr>
          <a:xfrm>
            <a:off x="3223951" y="276088"/>
            <a:ext cx="5610300" cy="597961"/>
          </a:xfrm>
        </p:spPr>
        <p:txBody>
          <a:bodyPr/>
          <a:lstStyle/>
          <a:p>
            <a:r>
              <a:rPr lang="en-US" sz="3000" dirty="0"/>
              <a:t>Student Financial Info</a:t>
            </a:r>
          </a:p>
        </p:txBody>
      </p:sp>
      <p:pic>
        <p:nvPicPr>
          <p:cNvPr id="14" name="Picture 13">
            <a:extLst>
              <a:ext uri="{FF2B5EF4-FFF2-40B4-BE49-F238E27FC236}">
                <a16:creationId xmlns:a16="http://schemas.microsoft.com/office/drawing/2014/main" id="{3A32AFB2-91A7-4AD3-A42F-A9AA004008CE}"/>
              </a:ext>
            </a:extLst>
          </p:cNvPr>
          <p:cNvPicPr>
            <a:picLocks noChangeAspect="1"/>
          </p:cNvPicPr>
          <p:nvPr/>
        </p:nvPicPr>
        <p:blipFill>
          <a:blip r:embed="rId4"/>
          <a:stretch>
            <a:fillRect/>
          </a:stretch>
        </p:blipFill>
        <p:spPr>
          <a:xfrm>
            <a:off x="1997331" y="873859"/>
            <a:ext cx="4303120" cy="3879863"/>
          </a:xfrm>
          <a:prstGeom prst="rect">
            <a:avLst/>
          </a:prstGeom>
          <a:ln w="2857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animEffect transition="in" filter="fade">
                                      <p:cBhvr>
                                        <p:cTn id="7" dur="1000"/>
                                        <p:tgtEl>
                                          <p:spTgt spid="782">
                                            <p:txEl>
                                              <p:pRg st="0" end="0"/>
                                            </p:txEl>
                                          </p:spTgt>
                                        </p:tgtEl>
                                      </p:cBhvr>
                                    </p:animEffect>
                                    <p:anim calcmode="lin" valueType="num">
                                      <p:cBhvr>
                                        <p:cTn id="8" dur="1000" fill="hold"/>
                                        <p:tgtEl>
                                          <p:spTgt spid="78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2">
                                            <p:txEl>
                                              <p:pRg st="1" end="1"/>
                                            </p:txEl>
                                          </p:spTgt>
                                        </p:tgtEl>
                                        <p:attrNameLst>
                                          <p:attrName>style.visibility</p:attrName>
                                        </p:attrNameLst>
                                      </p:cBhvr>
                                      <p:to>
                                        <p:strVal val="visible"/>
                                      </p:to>
                                    </p:set>
                                    <p:animEffect transition="in" filter="fade">
                                      <p:cBhvr>
                                        <p:cTn id="14" dur="1000"/>
                                        <p:tgtEl>
                                          <p:spTgt spid="782">
                                            <p:txEl>
                                              <p:pRg st="1" end="1"/>
                                            </p:txEl>
                                          </p:spTgt>
                                        </p:tgtEl>
                                      </p:cBhvr>
                                    </p:animEffect>
                                    <p:anim calcmode="lin" valueType="num">
                                      <p:cBhvr>
                                        <p:cTn id="15" dur="1000" fill="hold"/>
                                        <p:tgtEl>
                                          <p:spTgt spid="78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82">
                                            <p:txEl>
                                              <p:pRg st="2" end="2"/>
                                            </p:txEl>
                                          </p:spTgt>
                                        </p:tgtEl>
                                        <p:attrNameLst>
                                          <p:attrName>style.visibility</p:attrName>
                                        </p:attrNameLst>
                                      </p:cBhvr>
                                      <p:to>
                                        <p:strVal val="visible"/>
                                      </p:to>
                                    </p:set>
                                    <p:anim calcmode="lin" valueType="num">
                                      <p:cBhvr additive="base">
                                        <p:cTn id="21" dur="500" fill="hold"/>
                                        <p:tgtEl>
                                          <p:spTgt spid="78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82">
                                            <p:txEl>
                                              <p:pRg st="3" end="3"/>
                                            </p:txEl>
                                          </p:spTgt>
                                        </p:tgtEl>
                                        <p:attrNameLst>
                                          <p:attrName>style.visibility</p:attrName>
                                        </p:attrNameLst>
                                      </p:cBhvr>
                                      <p:to>
                                        <p:strVal val="visible"/>
                                      </p:to>
                                    </p:set>
                                    <p:anim calcmode="lin" valueType="num">
                                      <p:cBhvr additive="base">
                                        <p:cTn id="27" dur="500" fill="hold"/>
                                        <p:tgtEl>
                                          <p:spTgt spid="78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82">
                                            <p:txEl>
                                              <p:pRg st="4" end="4"/>
                                            </p:txEl>
                                          </p:spTgt>
                                        </p:tgtEl>
                                        <p:attrNameLst>
                                          <p:attrName>style.visibility</p:attrName>
                                        </p:attrNameLst>
                                      </p:cBhvr>
                                      <p:to>
                                        <p:strVal val="visible"/>
                                      </p:to>
                                    </p:set>
                                    <p:animEffect transition="in" filter="fade">
                                      <p:cBhvr>
                                        <p:cTn id="33" dur="1000"/>
                                        <p:tgtEl>
                                          <p:spTgt spid="782">
                                            <p:txEl>
                                              <p:pRg st="4" end="4"/>
                                            </p:txEl>
                                          </p:spTgt>
                                        </p:tgtEl>
                                      </p:cBhvr>
                                    </p:animEffect>
                                    <p:anim calcmode="lin" valueType="num">
                                      <p:cBhvr>
                                        <p:cTn id="34" dur="1000" fill="hold"/>
                                        <p:tgtEl>
                                          <p:spTgt spid="78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78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4"/>
        <p:cNvGrpSpPr/>
        <p:nvPr/>
      </p:nvGrpSpPr>
      <p:grpSpPr>
        <a:xfrm>
          <a:off x="0" y="0"/>
          <a:ext cx="0" cy="0"/>
          <a:chOff x="0" y="0"/>
          <a:chExt cx="0" cy="0"/>
        </a:xfrm>
      </p:grpSpPr>
      <p:pic>
        <p:nvPicPr>
          <p:cNvPr id="425" name="Google Shape;425;p41"/>
          <p:cNvPicPr preferRelativeResize="0"/>
          <p:nvPr/>
        </p:nvPicPr>
        <p:blipFill rotWithShape="1">
          <a:blip r:embed="rId3">
            <a:alphaModFix/>
          </a:blip>
          <a:srcRect l="26664" t="25467" b="12869"/>
          <a:stretch/>
        </p:blipFill>
        <p:spPr>
          <a:xfrm rot="3">
            <a:off x="0" y="-142873"/>
            <a:ext cx="4191002" cy="5286370"/>
          </a:xfrm>
          <a:prstGeom prst="rect">
            <a:avLst/>
          </a:prstGeom>
          <a:noFill/>
          <a:ln>
            <a:noFill/>
          </a:ln>
        </p:spPr>
      </p:pic>
      <p:grpSp>
        <p:nvGrpSpPr>
          <p:cNvPr id="426" name="Google Shape;426;p41"/>
          <p:cNvGrpSpPr/>
          <p:nvPr/>
        </p:nvGrpSpPr>
        <p:grpSpPr>
          <a:xfrm>
            <a:off x="1448400" y="-533209"/>
            <a:ext cx="3637950" cy="6197199"/>
            <a:chOff x="1448400" y="-533209"/>
            <a:chExt cx="3637950" cy="6197199"/>
          </a:xfrm>
        </p:grpSpPr>
        <p:sp>
          <p:nvSpPr>
            <p:cNvPr id="427" name="Google Shape;427;p41"/>
            <p:cNvSpPr/>
            <p:nvPr/>
          </p:nvSpPr>
          <p:spPr>
            <a:xfrm>
              <a:off x="1809750" y="-14275"/>
              <a:ext cx="3276600" cy="5172075"/>
            </a:xfrm>
            <a:custGeom>
              <a:avLst/>
              <a:gdLst/>
              <a:ahLst/>
              <a:cxnLst/>
              <a:rect l="l" t="t" r="r" b="b"/>
              <a:pathLst>
                <a:path w="131064" h="206883" extrusionOk="0">
                  <a:moveTo>
                    <a:pt x="131064" y="571"/>
                  </a:moveTo>
                  <a:lnTo>
                    <a:pt x="102489" y="0"/>
                  </a:lnTo>
                  <a:lnTo>
                    <a:pt x="0" y="101155"/>
                  </a:lnTo>
                  <a:lnTo>
                    <a:pt x="101918" y="206883"/>
                  </a:lnTo>
                  <a:lnTo>
                    <a:pt x="129540" y="206502"/>
                  </a:lnTo>
                  <a:close/>
                </a:path>
              </a:pathLst>
            </a:custGeom>
            <a:solidFill>
              <a:schemeClr val="accent1"/>
            </a:solidFill>
            <a:ln>
              <a:noFill/>
            </a:ln>
          </p:spPr>
        </p:sp>
        <p:grpSp>
          <p:nvGrpSpPr>
            <p:cNvPr id="428" name="Google Shape;428;p41"/>
            <p:cNvGrpSpPr/>
            <p:nvPr/>
          </p:nvGrpSpPr>
          <p:grpSpPr>
            <a:xfrm>
              <a:off x="1448400" y="-533209"/>
              <a:ext cx="3441010" cy="6197199"/>
              <a:chOff x="1753200" y="-533209"/>
              <a:chExt cx="3441010" cy="6197199"/>
            </a:xfrm>
          </p:grpSpPr>
          <p:grpSp>
            <p:nvGrpSpPr>
              <p:cNvPr id="429" name="Google Shape;429;p41"/>
              <p:cNvGrpSpPr/>
              <p:nvPr/>
            </p:nvGrpSpPr>
            <p:grpSpPr>
              <a:xfrm rot="2700243" flipH="1">
                <a:off x="3252435" y="-1008687"/>
                <a:ext cx="465028" cy="4369525"/>
                <a:chOff x="3734850" y="-2845725"/>
                <a:chExt cx="465000" cy="10150200"/>
              </a:xfrm>
            </p:grpSpPr>
            <p:sp>
              <p:nvSpPr>
                <p:cNvPr id="430" name="Google Shape;430;p41"/>
                <p:cNvSpPr/>
                <p:nvPr/>
              </p:nvSpPr>
              <p:spPr>
                <a:xfrm>
                  <a:off x="3734850" y="-2845725"/>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39673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41"/>
              <p:cNvGrpSpPr/>
              <p:nvPr/>
            </p:nvGrpSpPr>
            <p:grpSpPr>
              <a:xfrm rot="-2700000" flipH="1">
                <a:off x="3228545" y="1773378"/>
                <a:ext cx="465013" cy="4365521"/>
                <a:chOff x="3734827" y="-2803130"/>
                <a:chExt cx="465017" cy="10107692"/>
              </a:xfrm>
            </p:grpSpPr>
            <p:sp>
              <p:nvSpPr>
                <p:cNvPr id="433" name="Google Shape;433;p41"/>
                <p:cNvSpPr/>
                <p:nvPr/>
              </p:nvSpPr>
              <p:spPr>
                <a:xfrm>
                  <a:off x="3734827" y="-1799238"/>
                  <a:ext cx="232500" cy="910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1"/>
                <p:cNvSpPr/>
                <p:nvPr/>
              </p:nvSpPr>
              <p:spPr>
                <a:xfrm>
                  <a:off x="3967344" y="-2803130"/>
                  <a:ext cx="232500" cy="1010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35" name="Google Shape;435;p41"/>
          <p:cNvSpPr txBox="1">
            <a:spLocks noGrp="1"/>
          </p:cNvSpPr>
          <p:nvPr>
            <p:ph type="title"/>
          </p:nvPr>
        </p:nvSpPr>
        <p:spPr>
          <a:xfrm>
            <a:off x="3772714" y="480536"/>
            <a:ext cx="5126100" cy="80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5100" dirty="0"/>
              <a:t>Sign and Submit</a:t>
            </a:r>
            <a:endParaRPr sz="5100" dirty="0"/>
          </a:p>
        </p:txBody>
      </p:sp>
      <p:sp>
        <p:nvSpPr>
          <p:cNvPr id="436" name="Google Shape;436;p41"/>
          <p:cNvSpPr txBox="1">
            <a:spLocks noGrp="1"/>
          </p:cNvSpPr>
          <p:nvPr>
            <p:ph type="subTitle" idx="1"/>
          </p:nvPr>
        </p:nvSpPr>
        <p:spPr>
          <a:xfrm>
            <a:off x="3287895" y="1746275"/>
            <a:ext cx="5848826" cy="2185887"/>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sz="2000" dirty="0"/>
              <a:t>Full Summary</a:t>
            </a:r>
          </a:p>
          <a:p>
            <a:pPr marL="0" lvl="0" indent="0" algn="l" rtl="0">
              <a:spcBef>
                <a:spcPts val="0"/>
              </a:spcBef>
              <a:spcAft>
                <a:spcPts val="1200"/>
              </a:spcAft>
              <a:buNone/>
            </a:pPr>
            <a:r>
              <a:rPr lang="en-US" sz="2000" dirty="0"/>
              <a:t>Review Disclosures</a:t>
            </a:r>
          </a:p>
          <a:p>
            <a:pPr marL="0" lvl="0" indent="0" algn="l" rtl="0">
              <a:spcBef>
                <a:spcPts val="0"/>
              </a:spcBef>
              <a:spcAft>
                <a:spcPts val="1200"/>
              </a:spcAft>
              <a:buNone/>
            </a:pPr>
            <a:r>
              <a:rPr lang="en-US" sz="2000" dirty="0"/>
              <a:t>Student Signs using FSA ID</a:t>
            </a:r>
          </a:p>
          <a:p>
            <a:pPr marL="0" lvl="0" indent="0" algn="l" rtl="0">
              <a:spcBef>
                <a:spcPts val="0"/>
              </a:spcBef>
              <a:spcAft>
                <a:spcPts val="1200"/>
              </a:spcAft>
              <a:buNone/>
            </a:pPr>
            <a:r>
              <a:rPr lang="en-US" sz="2000" dirty="0"/>
              <a:t>Parent Signs using FSA ID</a:t>
            </a:r>
          </a:p>
          <a:p>
            <a:pPr marL="0" lvl="0" indent="0" algn="l" rtl="0">
              <a:spcBef>
                <a:spcPts val="0"/>
              </a:spcBef>
              <a:spcAft>
                <a:spcPts val="1200"/>
              </a:spcAft>
              <a:buNone/>
            </a:pPr>
            <a:r>
              <a:rPr lang="en-US" sz="2000" dirty="0"/>
              <a:t>Click “Submit My FAFSA Form Now” to complete after signatures</a:t>
            </a:r>
          </a:p>
          <a:p>
            <a:pPr marL="0" lvl="0" indent="0" algn="r" rtl="0">
              <a:spcBef>
                <a:spcPts val="0"/>
              </a:spcBef>
              <a:spcAft>
                <a:spcPts val="0"/>
              </a:spcAft>
              <a:buNone/>
            </a:pPr>
            <a:endParaRPr lang="en-US" sz="2000" dirty="0"/>
          </a:p>
        </p:txBody>
      </p:sp>
      <p:sp>
        <p:nvSpPr>
          <p:cNvPr id="437" name="Google Shape;437;p41"/>
          <p:cNvSpPr/>
          <p:nvPr/>
        </p:nvSpPr>
        <p:spPr>
          <a:xfrm>
            <a:off x="2645250" y="1662263"/>
            <a:ext cx="659100" cy="6591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C097DA1-664E-2605-35DF-B8ADBB2534FA}"/>
              </a:ext>
            </a:extLst>
          </p:cNvPr>
          <p:cNvSpPr txBox="1"/>
          <p:nvPr/>
        </p:nvSpPr>
        <p:spPr>
          <a:xfrm>
            <a:off x="1749367" y="4783474"/>
            <a:ext cx="622947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29549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barn(inVertical)">
                                      <p:cBhvr>
                                        <p:cTn id="7" dur="500"/>
                                        <p:tgtEl>
                                          <p:spTgt spid="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6">
                                            <p:txEl>
                                              <p:pRg st="1" end="1"/>
                                            </p:txEl>
                                          </p:spTgt>
                                        </p:tgtEl>
                                        <p:attrNameLst>
                                          <p:attrName>style.visibility</p:attrName>
                                        </p:attrNameLst>
                                      </p:cBhvr>
                                      <p:to>
                                        <p:strVal val="visible"/>
                                      </p:to>
                                    </p:set>
                                    <p:animEffect transition="in" filter="barn(inVertical)">
                                      <p:cBhvr>
                                        <p:cTn id="12" dur="500"/>
                                        <p:tgtEl>
                                          <p:spTgt spid="4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6">
                                            <p:txEl>
                                              <p:pRg st="2" end="2"/>
                                            </p:txEl>
                                          </p:spTgt>
                                        </p:tgtEl>
                                        <p:attrNameLst>
                                          <p:attrName>style.visibility</p:attrName>
                                        </p:attrNameLst>
                                      </p:cBhvr>
                                      <p:to>
                                        <p:strVal val="visible"/>
                                      </p:to>
                                    </p:set>
                                    <p:animEffect transition="in" filter="barn(inVertical)">
                                      <p:cBhvr>
                                        <p:cTn id="17" dur="500"/>
                                        <p:tgtEl>
                                          <p:spTgt spid="4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36">
                                            <p:txEl>
                                              <p:pRg st="3" end="3"/>
                                            </p:txEl>
                                          </p:spTgt>
                                        </p:tgtEl>
                                        <p:attrNameLst>
                                          <p:attrName>style.visibility</p:attrName>
                                        </p:attrNameLst>
                                      </p:cBhvr>
                                      <p:to>
                                        <p:strVal val="visible"/>
                                      </p:to>
                                    </p:set>
                                    <p:animEffect transition="in" filter="barn(inVertical)">
                                      <p:cBhvr>
                                        <p:cTn id="22" dur="500"/>
                                        <p:tgtEl>
                                          <p:spTgt spid="4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36">
                                            <p:txEl>
                                              <p:pRg st="4" end="4"/>
                                            </p:txEl>
                                          </p:spTgt>
                                        </p:tgtEl>
                                        <p:attrNameLst>
                                          <p:attrName>style.visibility</p:attrName>
                                        </p:attrNameLst>
                                      </p:cBhvr>
                                      <p:to>
                                        <p:strVal val="visible"/>
                                      </p:to>
                                    </p:set>
                                    <p:animEffect transition="in" filter="barn(inVertical)">
                                      <p:cBhvr>
                                        <p:cTn id="27" dur="500"/>
                                        <p:tgtEl>
                                          <p:spTgt spid="4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66"/>
          <p:cNvSpPr txBox="1">
            <a:spLocks noGrp="1"/>
          </p:cNvSpPr>
          <p:nvPr>
            <p:ph type="title"/>
          </p:nvPr>
        </p:nvSpPr>
        <p:spPr>
          <a:xfrm>
            <a:off x="713099" y="307136"/>
            <a:ext cx="7717800" cy="572700"/>
          </a:xfrm>
          <a:prstGeom prst="rect">
            <a:avLst/>
          </a:prstGeom>
        </p:spPr>
        <p:txBody>
          <a:bodyPr spcFirstLastPara="1" wrap="square" lIns="91425" tIns="91425" rIns="91425" bIns="91425" anchor="t" anchorCtr="0">
            <a:noAutofit/>
          </a:bodyPr>
          <a:lstStyle/>
          <a:p>
            <a:pPr marL="0" lvl="0" indent="0" algn="ctr" rtl="0">
              <a:spcBef>
                <a:spcPts val="400"/>
              </a:spcBef>
              <a:spcAft>
                <a:spcPts val="0"/>
              </a:spcAft>
              <a:buNone/>
            </a:pPr>
            <a:r>
              <a:rPr lang="en-US" dirty="0"/>
              <a:t>FAFSA Disclosures</a:t>
            </a:r>
            <a:endParaRPr dirty="0"/>
          </a:p>
        </p:txBody>
      </p:sp>
      <p:graphicFrame>
        <p:nvGraphicFramePr>
          <p:cNvPr id="1103" name="Google Shape;1103;p66"/>
          <p:cNvGraphicFramePr/>
          <p:nvPr>
            <p:extLst>
              <p:ext uri="{D42A27DB-BD31-4B8C-83A1-F6EECF244321}">
                <p14:modId xmlns:p14="http://schemas.microsoft.com/office/powerpoint/2010/main" val="1955334309"/>
              </p:ext>
            </p:extLst>
          </p:nvPr>
        </p:nvGraphicFramePr>
        <p:xfrm>
          <a:off x="360076" y="1166186"/>
          <a:ext cx="8423847" cy="3097478"/>
        </p:xfrm>
        <a:graphic>
          <a:graphicData uri="http://schemas.openxmlformats.org/drawingml/2006/table">
            <a:tbl>
              <a:tblPr>
                <a:noFill/>
                <a:tableStyleId>{DBF3969D-6ABD-4547-B8BC-16076521C7A3}</a:tableStyleId>
              </a:tblPr>
              <a:tblGrid>
                <a:gridCol w="2783980">
                  <a:extLst>
                    <a:ext uri="{9D8B030D-6E8A-4147-A177-3AD203B41FA5}">
                      <a16:colId xmlns:a16="http://schemas.microsoft.com/office/drawing/2014/main" val="20000"/>
                    </a:ext>
                  </a:extLst>
                </a:gridCol>
                <a:gridCol w="2799687">
                  <a:extLst>
                    <a:ext uri="{9D8B030D-6E8A-4147-A177-3AD203B41FA5}">
                      <a16:colId xmlns:a16="http://schemas.microsoft.com/office/drawing/2014/main" val="20001"/>
                    </a:ext>
                  </a:extLst>
                </a:gridCol>
                <a:gridCol w="2840180">
                  <a:extLst>
                    <a:ext uri="{9D8B030D-6E8A-4147-A177-3AD203B41FA5}">
                      <a16:colId xmlns:a16="http://schemas.microsoft.com/office/drawing/2014/main" val="20002"/>
                    </a:ext>
                  </a:extLst>
                </a:gridCol>
              </a:tblGrid>
              <a:tr h="1085858">
                <a:tc>
                  <a:txBody>
                    <a:bodyPr/>
                    <a:lstStyle/>
                    <a:p>
                      <a:pPr marL="0" lvl="0" indent="0" algn="ctr" rtl="0">
                        <a:spcBef>
                          <a:spcPts val="0"/>
                        </a:spcBef>
                        <a:spcAft>
                          <a:spcPts val="0"/>
                        </a:spcAft>
                        <a:buNone/>
                      </a:pPr>
                      <a:r>
                        <a:rPr lang="en-US" sz="1800" b="1" dirty="0">
                          <a:solidFill>
                            <a:schemeClr val="lt2"/>
                          </a:solidFill>
                          <a:latin typeface="Poppins"/>
                          <a:ea typeface="Poppins"/>
                          <a:cs typeface="Poppins"/>
                          <a:sym typeface="Poppins"/>
                        </a:rPr>
                        <a:t>Agree to use aid only for educational purposes</a:t>
                      </a:r>
                      <a:endParaRPr sz="1800" b="1" dirty="0">
                        <a:solidFill>
                          <a:schemeClr val="lt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US" sz="1800" b="1" dirty="0">
                          <a:solidFill>
                            <a:schemeClr val="lt2"/>
                          </a:solidFill>
                          <a:latin typeface="Poppins"/>
                          <a:ea typeface="Poppins"/>
                          <a:cs typeface="Poppins"/>
                          <a:sym typeface="Poppins"/>
                        </a:rPr>
                        <a:t>Certify the information </a:t>
                      </a:r>
                    </a:p>
                    <a:p>
                      <a:pPr marL="0" lvl="0" indent="0" algn="ctr" rtl="0">
                        <a:spcBef>
                          <a:spcPts val="0"/>
                        </a:spcBef>
                        <a:spcAft>
                          <a:spcPts val="0"/>
                        </a:spcAft>
                        <a:buNone/>
                      </a:pPr>
                      <a:r>
                        <a:rPr lang="en-US" sz="1800" b="1" dirty="0">
                          <a:solidFill>
                            <a:schemeClr val="lt2"/>
                          </a:solidFill>
                          <a:latin typeface="Poppins"/>
                          <a:ea typeface="Poppins"/>
                          <a:cs typeface="Poppins"/>
                          <a:sym typeface="Poppins"/>
                        </a:rPr>
                        <a:t>is correct</a:t>
                      </a:r>
                      <a:endParaRPr sz="1800" b="1" dirty="0">
                        <a:solidFill>
                          <a:schemeClr val="lt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rtl="0">
                        <a:lnSpc>
                          <a:spcPct val="100000"/>
                        </a:lnSpc>
                        <a:spcBef>
                          <a:spcPts val="0"/>
                        </a:spcBef>
                        <a:spcAft>
                          <a:spcPts val="0"/>
                        </a:spcAft>
                        <a:buNone/>
                      </a:pPr>
                      <a:r>
                        <a:rPr lang="en-US" sz="1800" b="1" dirty="0">
                          <a:solidFill>
                            <a:schemeClr val="accent6"/>
                          </a:solidFill>
                          <a:latin typeface="Poppins"/>
                          <a:ea typeface="PT Sans"/>
                          <a:cs typeface="PT Sans"/>
                          <a:sym typeface="PT Sans"/>
                        </a:rPr>
                        <a:t>Give ED authority to verify information with other agencies</a:t>
                      </a:r>
                      <a:endParaRPr sz="1800" b="1" dirty="0">
                        <a:solidFill>
                          <a:schemeClr val="accent6"/>
                        </a:solidFill>
                        <a:latin typeface="Poppins"/>
                        <a:ea typeface="PT Sans"/>
                        <a:cs typeface="PT Sans"/>
                        <a:sym typeface="PT Sans"/>
                      </a:endParaRPr>
                    </a:p>
                  </a:txBody>
                  <a:tcPr marL="228600" marR="228600"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51291">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Agree to provide the school with requested documents</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Certify the student’s identity</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tc>
                  <a:txBody>
                    <a:bodyPr/>
                    <a:lstStyle/>
                    <a:p>
                      <a:pPr marL="0" lvl="0" indent="0" algn="ctr" rtl="0">
                        <a:lnSpc>
                          <a:spcPct val="100000"/>
                        </a:lnSpc>
                        <a:spcBef>
                          <a:spcPts val="0"/>
                        </a:spcBef>
                        <a:spcAft>
                          <a:spcPts val="0"/>
                        </a:spcAft>
                        <a:buNone/>
                      </a:pPr>
                      <a:r>
                        <a:rPr lang="en-US" sz="1800" b="1" dirty="0">
                          <a:solidFill>
                            <a:schemeClr val="dk2"/>
                          </a:solidFill>
                          <a:latin typeface="Poppins"/>
                          <a:ea typeface="PT Sans"/>
                          <a:cs typeface="PT Sans"/>
                          <a:sym typeface="PT Sans"/>
                        </a:rPr>
                        <a:t>Acknowledge consequences of false information</a:t>
                      </a:r>
                      <a:endParaRPr sz="1800" b="1" dirty="0">
                        <a:solidFill>
                          <a:schemeClr val="dk2"/>
                        </a:solidFill>
                        <a:latin typeface="Poppins"/>
                        <a:ea typeface="PT Sans"/>
                        <a:cs typeface="PT Sans"/>
                        <a:sym typeface="PT Sans"/>
                      </a:endParaRPr>
                    </a:p>
                  </a:txBody>
                  <a:tcPr marL="228600" marR="228600"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1"/>
                  </a:ext>
                </a:extLst>
              </a:tr>
              <a:tr h="951291">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Certify not in </a:t>
                      </a:r>
                    </a:p>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loan default</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Agree to only receive </a:t>
                      </a:r>
                    </a:p>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Pell from one institution per enrollment period</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rtl="0">
                        <a:lnSpc>
                          <a:spcPct val="100000"/>
                        </a:lnSpc>
                        <a:spcBef>
                          <a:spcPts val="0"/>
                        </a:spcBef>
                        <a:spcAft>
                          <a:spcPts val="0"/>
                        </a:spcAft>
                        <a:buNone/>
                      </a:pPr>
                      <a:r>
                        <a:rPr lang="en-US" sz="1800" b="1" dirty="0">
                          <a:solidFill>
                            <a:schemeClr val="accent6"/>
                          </a:solidFill>
                          <a:latin typeface="Poppins"/>
                          <a:ea typeface="PT Sans"/>
                          <a:cs typeface="PT Sans"/>
                          <a:sym typeface="PT Sans"/>
                        </a:rPr>
                        <a:t>Certify student does not owe for a grant overpayment</a:t>
                      </a:r>
                      <a:endParaRPr sz="1800" b="1" dirty="0">
                        <a:solidFill>
                          <a:schemeClr val="accent6"/>
                        </a:solidFill>
                        <a:latin typeface="Poppins"/>
                        <a:ea typeface="PT Sans"/>
                        <a:cs typeface="PT Sans"/>
                        <a:sym typeface="PT Sans"/>
                      </a:endParaRPr>
                    </a:p>
                  </a:txBody>
                  <a:tcPr marL="228600" marR="228600"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E56A76AF-7935-EFB4-044C-581E224EABDB}"/>
              </a:ext>
            </a:extLst>
          </p:cNvPr>
          <p:cNvSpPr txBox="1"/>
          <p:nvPr/>
        </p:nvSpPr>
        <p:spPr>
          <a:xfrm>
            <a:off x="1455014" y="4789557"/>
            <a:ext cx="623397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38194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animEffect transition="in" filter="wheel(1)">
                                      <p:cBhvr>
                                        <p:cTn id="7" dur="20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9"/>
          <p:cNvPicPr preferRelativeResize="0"/>
          <p:nvPr/>
        </p:nvPicPr>
        <p:blipFill rotWithShape="1">
          <a:blip r:embed="rId3">
            <a:alphaModFix/>
          </a:blip>
          <a:srcRect l="55961" t="3446" r="8223" b="5867"/>
          <a:stretch/>
        </p:blipFill>
        <p:spPr>
          <a:xfrm rot="10800000">
            <a:off x="6134103" y="-9526"/>
            <a:ext cx="3047997" cy="5143501"/>
          </a:xfrm>
          <a:prstGeom prst="rect">
            <a:avLst/>
          </a:prstGeom>
          <a:noFill/>
          <a:ln>
            <a:noFill/>
          </a:ln>
        </p:spPr>
      </p:pic>
      <p:pic>
        <p:nvPicPr>
          <p:cNvPr id="655" name="Google Shape;655;p49"/>
          <p:cNvPicPr preferRelativeResize="0"/>
          <p:nvPr/>
        </p:nvPicPr>
        <p:blipFill rotWithShape="1">
          <a:blip r:embed="rId3">
            <a:alphaModFix/>
          </a:blip>
          <a:srcRect l="51486" t="7308" r="10683" b="1674"/>
          <a:stretch/>
        </p:blipFill>
        <p:spPr>
          <a:xfrm rot="10800000">
            <a:off x="-19051" y="1"/>
            <a:ext cx="3219451" cy="5162549"/>
          </a:xfrm>
          <a:prstGeom prst="rect">
            <a:avLst/>
          </a:prstGeom>
          <a:noFill/>
          <a:ln>
            <a:noFill/>
          </a:ln>
        </p:spPr>
      </p:pic>
      <p:sp>
        <p:nvSpPr>
          <p:cNvPr id="656" name="Google Shape;656;p49"/>
          <p:cNvSpPr/>
          <p:nvPr/>
        </p:nvSpPr>
        <p:spPr>
          <a:xfrm>
            <a:off x="139311" y="-32550"/>
            <a:ext cx="9248775" cy="5162550"/>
          </a:xfrm>
          <a:custGeom>
            <a:avLst/>
            <a:gdLst/>
            <a:ahLst/>
            <a:cxnLst/>
            <a:rect l="l" t="t" r="r" b="b"/>
            <a:pathLst>
              <a:path w="369951" h="206502" extrusionOk="0">
                <a:moveTo>
                  <a:pt x="252222" y="0"/>
                </a:moveTo>
                <a:lnTo>
                  <a:pt x="369951" y="206502"/>
                </a:lnTo>
                <a:lnTo>
                  <a:pt x="119253" y="206502"/>
                </a:lnTo>
                <a:lnTo>
                  <a:pt x="0" y="381"/>
                </a:lnTo>
                <a:close/>
              </a:path>
            </a:pathLst>
          </a:custGeom>
          <a:solidFill>
            <a:schemeClr val="lt1"/>
          </a:solidFill>
          <a:ln>
            <a:noFill/>
          </a:ln>
        </p:spPr>
      </p:sp>
      <p:grpSp>
        <p:nvGrpSpPr>
          <p:cNvPr id="657" name="Google Shape;657;p49"/>
          <p:cNvGrpSpPr/>
          <p:nvPr/>
        </p:nvGrpSpPr>
        <p:grpSpPr>
          <a:xfrm>
            <a:off x="-970111" y="-2385447"/>
            <a:ext cx="11467617" cy="10461655"/>
            <a:chOff x="-1085608" y="-2406228"/>
            <a:chExt cx="11467617" cy="10461655"/>
          </a:xfrm>
        </p:grpSpPr>
        <p:sp>
          <p:nvSpPr>
            <p:cNvPr id="658" name="Google Shape;658;p49"/>
            <p:cNvSpPr/>
            <p:nvPr/>
          </p:nvSpPr>
          <p:spPr>
            <a:xfrm rot="-1800044" flipH="1">
              <a:off x="1775247" y="-2101896"/>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9"/>
            <p:cNvSpPr/>
            <p:nvPr/>
          </p:nvSpPr>
          <p:spPr>
            <a:xfrm rot="-1800044" flipH="1">
              <a:off x="1573902" y="-1985646"/>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9"/>
            <p:cNvSpPr/>
            <p:nvPr/>
          </p:nvSpPr>
          <p:spPr>
            <a:xfrm rot="8999956" flipH="1">
              <a:off x="7288658" y="-2948683"/>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9"/>
            <p:cNvSpPr/>
            <p:nvPr/>
          </p:nvSpPr>
          <p:spPr>
            <a:xfrm rot="8999956" flipH="1">
              <a:off x="7490003" y="-3064933"/>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49"/>
          <p:cNvSpPr/>
          <p:nvPr/>
        </p:nvSpPr>
        <p:spPr>
          <a:xfrm rot="2882628">
            <a:off x="377701" y="245193"/>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9"/>
          <p:cNvSpPr/>
          <p:nvPr/>
        </p:nvSpPr>
        <p:spPr>
          <a:xfrm rot="2881541">
            <a:off x="1156692" y="821194"/>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
          <p:cNvSpPr/>
          <p:nvPr/>
        </p:nvSpPr>
        <p:spPr>
          <a:xfrm rot="8087829">
            <a:off x="6190761" y="73655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9"/>
          <p:cNvSpPr/>
          <p:nvPr/>
        </p:nvSpPr>
        <p:spPr>
          <a:xfrm rot="8085288">
            <a:off x="6011026" y="1537097"/>
            <a:ext cx="297412" cy="29741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9"/>
          <p:cNvSpPr/>
          <p:nvPr/>
        </p:nvSpPr>
        <p:spPr>
          <a:xfrm rot="8087829">
            <a:off x="4095261" y="471350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A5039FC-7027-34D9-574C-DF947728B15D}"/>
              </a:ext>
            </a:extLst>
          </p:cNvPr>
          <p:cNvSpPr txBox="1"/>
          <p:nvPr/>
        </p:nvSpPr>
        <p:spPr>
          <a:xfrm>
            <a:off x="1708382" y="4775771"/>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15" name="Title 14">
            <a:extLst>
              <a:ext uri="{FF2B5EF4-FFF2-40B4-BE49-F238E27FC236}">
                <a16:creationId xmlns:a16="http://schemas.microsoft.com/office/drawing/2014/main" id="{4D8CC416-6883-434D-C3C1-ACF0B35CF43C}"/>
              </a:ext>
            </a:extLst>
          </p:cNvPr>
          <p:cNvSpPr>
            <a:spLocks noGrp="1"/>
          </p:cNvSpPr>
          <p:nvPr>
            <p:ph type="title"/>
          </p:nvPr>
        </p:nvSpPr>
        <p:spPr>
          <a:xfrm>
            <a:off x="241838" y="501380"/>
            <a:ext cx="6444313" cy="624756"/>
          </a:xfrm>
        </p:spPr>
        <p:txBody>
          <a:bodyPr/>
          <a:lstStyle/>
          <a:p>
            <a:r>
              <a:rPr lang="en-US" dirty="0"/>
              <a:t>Other Ways to Sign</a:t>
            </a:r>
          </a:p>
        </p:txBody>
      </p:sp>
      <p:sp>
        <p:nvSpPr>
          <p:cNvPr id="20" name="Google Shape;436;p41">
            <a:extLst>
              <a:ext uri="{FF2B5EF4-FFF2-40B4-BE49-F238E27FC236}">
                <a16:creationId xmlns:a16="http://schemas.microsoft.com/office/drawing/2014/main" id="{240AE12C-D395-490C-B8D8-E908EB33D1D8}"/>
              </a:ext>
            </a:extLst>
          </p:cNvPr>
          <p:cNvSpPr txBox="1">
            <a:spLocks/>
          </p:cNvSpPr>
          <p:nvPr/>
        </p:nvSpPr>
        <p:spPr>
          <a:xfrm>
            <a:off x="1261516" y="1372590"/>
            <a:ext cx="6253832" cy="13081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1"/>
              </a:buClr>
              <a:buSzPts val="2400"/>
              <a:buFont typeface="PT Sans"/>
              <a:buChar char="●"/>
              <a:defRPr sz="1200" b="0" i="0" u="none" strike="noStrike" cap="none">
                <a:solidFill>
                  <a:schemeClr val="dk2"/>
                </a:solidFill>
                <a:latin typeface="PT Sans"/>
                <a:ea typeface="PT Sans"/>
                <a:cs typeface="PT Sans"/>
                <a:sym typeface="PT Sans"/>
              </a:defRPr>
            </a:lvl1pPr>
            <a:lvl2pPr marL="914400" marR="0" lvl="1"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2pPr>
            <a:lvl3pPr marL="1371600" marR="0" lvl="2"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3pPr>
            <a:lvl4pPr marL="1828800" marR="0" lvl="3"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4pPr>
            <a:lvl5pPr marL="2286000" marR="0" lvl="4"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5pPr>
            <a:lvl6pPr marL="2743200" marR="0" lvl="5"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6pPr>
            <a:lvl7pPr marL="3200400" marR="0" lvl="6"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7pPr>
            <a:lvl8pPr marL="3657600" marR="0" lvl="7"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8pPr>
            <a:lvl9pPr marL="4114800" marR="0" lvl="8"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9pPr>
          </a:lstStyle>
          <a:p>
            <a:pPr marL="0" indent="0">
              <a:spcAft>
                <a:spcPts val="1200"/>
              </a:spcAft>
              <a:buFont typeface="PT Sans"/>
              <a:buNone/>
            </a:pPr>
            <a:r>
              <a:rPr lang="en-US" sz="2000" dirty="0"/>
              <a:t>Printed Signature Page:</a:t>
            </a:r>
          </a:p>
          <a:p>
            <a:pPr marL="0" indent="0">
              <a:buFont typeface="PT Sans"/>
              <a:buNone/>
            </a:pPr>
            <a:r>
              <a:rPr lang="en-US" sz="1800" dirty="0">
                <a:solidFill>
                  <a:schemeClr val="accent6"/>
                </a:solidFill>
              </a:rPr>
              <a:t>       School submits the signature through FAA Access</a:t>
            </a:r>
          </a:p>
          <a:p>
            <a:pPr marL="0" indent="0">
              <a:buFont typeface="PT Sans"/>
              <a:buNone/>
            </a:pPr>
            <a:r>
              <a:rPr lang="en-US" sz="1800" dirty="0">
                <a:solidFill>
                  <a:schemeClr val="accent6"/>
                </a:solidFill>
              </a:rPr>
              <a:t>       and keeps documentation in the student’s file.</a:t>
            </a:r>
          </a:p>
          <a:p>
            <a:pPr marL="0" indent="0" algn="r">
              <a:buFont typeface="PT Sans"/>
              <a:buNone/>
            </a:pPr>
            <a:endParaRPr lang="en-US" sz="2000" dirty="0"/>
          </a:p>
        </p:txBody>
      </p:sp>
      <p:sp>
        <p:nvSpPr>
          <p:cNvPr id="21" name="Google Shape;436;p41">
            <a:extLst>
              <a:ext uri="{FF2B5EF4-FFF2-40B4-BE49-F238E27FC236}">
                <a16:creationId xmlns:a16="http://schemas.microsoft.com/office/drawing/2014/main" id="{DC4749C3-1D91-47E6-B150-C90EA2AF0819}"/>
              </a:ext>
            </a:extLst>
          </p:cNvPr>
          <p:cNvSpPr txBox="1">
            <a:spLocks/>
          </p:cNvSpPr>
          <p:nvPr/>
        </p:nvSpPr>
        <p:spPr>
          <a:xfrm>
            <a:off x="2144869" y="2680771"/>
            <a:ext cx="6253832" cy="13081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1"/>
              </a:buClr>
              <a:buSzPts val="2400"/>
              <a:buFont typeface="PT Sans"/>
              <a:buChar char="●"/>
              <a:defRPr sz="1200" b="0" i="0" u="none" strike="noStrike" cap="none">
                <a:solidFill>
                  <a:schemeClr val="dk2"/>
                </a:solidFill>
                <a:latin typeface="PT Sans"/>
                <a:ea typeface="PT Sans"/>
                <a:cs typeface="PT Sans"/>
                <a:sym typeface="PT Sans"/>
              </a:defRPr>
            </a:lvl1pPr>
            <a:lvl2pPr marL="914400" marR="0" lvl="1"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2pPr>
            <a:lvl3pPr marL="1371600" marR="0" lvl="2"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3pPr>
            <a:lvl4pPr marL="1828800" marR="0" lvl="3"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4pPr>
            <a:lvl5pPr marL="2286000" marR="0" lvl="4"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5pPr>
            <a:lvl6pPr marL="2743200" marR="0" lvl="5"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6pPr>
            <a:lvl7pPr marL="3200400" marR="0" lvl="6"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7pPr>
            <a:lvl8pPr marL="3657600" marR="0" lvl="7"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8pPr>
            <a:lvl9pPr marL="4114800" marR="0" lvl="8" indent="-317500" algn="l" rtl="0">
              <a:lnSpc>
                <a:spcPct val="115000"/>
              </a:lnSpc>
              <a:spcBef>
                <a:spcPts val="0"/>
              </a:spcBef>
              <a:spcAft>
                <a:spcPts val="0"/>
              </a:spcAft>
              <a:buClr>
                <a:schemeClr val="dk2"/>
              </a:buClr>
              <a:buSzPts val="1400"/>
              <a:buFont typeface="PT Sans"/>
              <a:buChar char="■"/>
              <a:defRPr sz="1400" b="0" i="0" u="none" strike="noStrike" cap="none">
                <a:solidFill>
                  <a:schemeClr val="dk2"/>
                </a:solidFill>
                <a:latin typeface="PT Sans"/>
                <a:ea typeface="PT Sans"/>
                <a:cs typeface="PT Sans"/>
                <a:sym typeface="PT Sans"/>
              </a:defRPr>
            </a:lvl9pPr>
          </a:lstStyle>
          <a:p>
            <a:pPr marL="0" indent="0">
              <a:spcAft>
                <a:spcPts val="1200"/>
              </a:spcAft>
              <a:buFont typeface="PT Sans"/>
              <a:buNone/>
            </a:pPr>
            <a:r>
              <a:rPr lang="en-US" sz="2000" dirty="0"/>
              <a:t>Submit Without Signature:</a:t>
            </a:r>
          </a:p>
          <a:p>
            <a:pPr marL="0" indent="0">
              <a:buFont typeface="PT Sans"/>
              <a:buNone/>
            </a:pPr>
            <a:r>
              <a:rPr lang="en-US" sz="1800" dirty="0">
                <a:solidFill>
                  <a:schemeClr val="accent6"/>
                </a:solidFill>
              </a:rPr>
              <a:t>       Log back in later to add student/parent signature</a:t>
            </a:r>
          </a:p>
          <a:p>
            <a:pPr marL="0" indent="0" algn="r">
              <a:buFont typeface="PT Sans"/>
              <a:buNone/>
            </a:pPr>
            <a:endParaRPr lang="en-US" sz="2000" dirty="0"/>
          </a:p>
        </p:txBody>
      </p:sp>
    </p:spTree>
    <p:extLst>
      <p:ext uri="{BB962C8B-B14F-4D97-AF65-F5344CB8AC3E}">
        <p14:creationId xmlns:p14="http://schemas.microsoft.com/office/powerpoint/2010/main" val="39456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1"/>
          <p:cNvPicPr preferRelativeResize="0"/>
          <p:nvPr/>
        </p:nvPicPr>
        <p:blipFill rotWithShape="1">
          <a:blip r:embed="rId3">
            <a:alphaModFix/>
          </a:blip>
          <a:srcRect r="23312"/>
          <a:stretch/>
        </p:blipFill>
        <p:spPr>
          <a:xfrm rot="-8781658">
            <a:off x="3846811" y="-966582"/>
            <a:ext cx="6354460" cy="4661116"/>
          </a:xfrm>
          <a:prstGeom prst="rect">
            <a:avLst/>
          </a:prstGeom>
          <a:noFill/>
          <a:ln>
            <a:noFill/>
          </a:ln>
        </p:spPr>
      </p:pic>
      <p:grpSp>
        <p:nvGrpSpPr>
          <p:cNvPr id="696" name="Google Shape;696;p51"/>
          <p:cNvGrpSpPr/>
          <p:nvPr/>
        </p:nvGrpSpPr>
        <p:grpSpPr>
          <a:xfrm>
            <a:off x="2629715" y="-1677377"/>
            <a:ext cx="7872906" cy="8806152"/>
            <a:chOff x="2554087" y="-1601750"/>
            <a:chExt cx="7872906" cy="8806152"/>
          </a:xfrm>
        </p:grpSpPr>
        <p:sp>
          <p:nvSpPr>
            <p:cNvPr id="697" name="Google Shape;697;p51"/>
            <p:cNvSpPr/>
            <p:nvPr/>
          </p:nvSpPr>
          <p:spPr>
            <a:xfrm>
              <a:off x="2981325" y="-14275"/>
              <a:ext cx="4791075" cy="5195875"/>
            </a:xfrm>
            <a:custGeom>
              <a:avLst/>
              <a:gdLst/>
              <a:ahLst/>
              <a:cxnLst/>
              <a:rect l="l" t="t" r="r" b="b"/>
              <a:pathLst>
                <a:path w="191643" h="207835" extrusionOk="0">
                  <a:moveTo>
                    <a:pt x="0" y="190"/>
                  </a:moveTo>
                  <a:lnTo>
                    <a:pt x="35052" y="0"/>
                  </a:lnTo>
                  <a:lnTo>
                    <a:pt x="191643" y="206311"/>
                  </a:lnTo>
                  <a:lnTo>
                    <a:pt x="99632" y="207645"/>
                  </a:lnTo>
                  <a:lnTo>
                    <a:pt x="953" y="207835"/>
                  </a:lnTo>
                  <a:close/>
                </a:path>
              </a:pathLst>
            </a:custGeom>
            <a:solidFill>
              <a:schemeClr val="lt1"/>
            </a:solidFill>
            <a:ln>
              <a:noFill/>
            </a:ln>
          </p:spPr>
        </p:sp>
        <p:grpSp>
          <p:nvGrpSpPr>
            <p:cNvPr id="698" name="Google Shape;698;p51"/>
            <p:cNvGrpSpPr/>
            <p:nvPr/>
          </p:nvGrpSpPr>
          <p:grpSpPr>
            <a:xfrm rot="-2230827">
              <a:off x="5739669" y="-2548515"/>
              <a:ext cx="464979" cy="10699683"/>
              <a:chOff x="3734850" y="-2845725"/>
              <a:chExt cx="465000" cy="10150200"/>
            </a:xfrm>
          </p:grpSpPr>
          <p:sp>
            <p:nvSpPr>
              <p:cNvPr id="699" name="Google Shape;699;p51"/>
              <p:cNvSpPr/>
              <p:nvPr/>
            </p:nvSpPr>
            <p:spPr>
              <a:xfrm>
                <a:off x="3734850" y="-2845725"/>
                <a:ext cx="232500" cy="10150200"/>
              </a:xfrm>
              <a:prstGeom prst="rect">
                <a:avLst/>
              </a:prstGeom>
              <a:solidFill>
                <a:srgbClr val="FFF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1"/>
              <p:cNvSpPr/>
              <p:nvPr/>
            </p:nvSpPr>
            <p:spPr>
              <a:xfrm>
                <a:off x="3967350" y="-2845725"/>
                <a:ext cx="232500" cy="10150200"/>
              </a:xfrm>
              <a:prstGeom prst="rect">
                <a:avLst/>
              </a:prstGeom>
              <a:solidFill>
                <a:srgbClr val="B6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51"/>
            <p:cNvGrpSpPr/>
            <p:nvPr/>
          </p:nvGrpSpPr>
          <p:grpSpPr>
            <a:xfrm rot="3618504">
              <a:off x="7673514" y="2854607"/>
              <a:ext cx="1368458" cy="3982352"/>
              <a:chOff x="3303935" y="-4915108"/>
              <a:chExt cx="1367993" cy="13608576"/>
            </a:xfrm>
          </p:grpSpPr>
          <p:sp>
            <p:nvSpPr>
              <p:cNvPr id="702" name="Google Shape;702;p51"/>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1"/>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51"/>
          <p:cNvSpPr txBox="1">
            <a:spLocks noGrp="1"/>
          </p:cNvSpPr>
          <p:nvPr>
            <p:ph type="title"/>
          </p:nvPr>
        </p:nvSpPr>
        <p:spPr>
          <a:xfrm>
            <a:off x="270052" y="678963"/>
            <a:ext cx="3851684" cy="5604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E48B7F"/>
                </a:solidFill>
              </a:rPr>
              <a:t>Successfully Submitted</a:t>
            </a:r>
            <a:endParaRPr dirty="0">
              <a:solidFill>
                <a:srgbClr val="E48B7F"/>
              </a:solidFill>
            </a:endParaRPr>
          </a:p>
        </p:txBody>
      </p:sp>
      <p:sp>
        <p:nvSpPr>
          <p:cNvPr id="705" name="Google Shape;705;p51"/>
          <p:cNvSpPr txBox="1">
            <a:spLocks noGrp="1"/>
          </p:cNvSpPr>
          <p:nvPr>
            <p:ph type="subTitle" idx="1"/>
          </p:nvPr>
        </p:nvSpPr>
        <p:spPr>
          <a:xfrm>
            <a:off x="46732" y="1379927"/>
            <a:ext cx="5505128" cy="3292084"/>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dirty="0"/>
              <a:t>Student receives email confirmation of submission</a:t>
            </a:r>
          </a:p>
          <a:p>
            <a:pPr marL="0" lvl="0" indent="0" algn="l" rtl="0">
              <a:spcBef>
                <a:spcPts val="0"/>
              </a:spcBef>
              <a:buNone/>
            </a:pPr>
            <a:r>
              <a:rPr lang="en-US" dirty="0"/>
              <a:t>Student receives 2</a:t>
            </a:r>
            <a:r>
              <a:rPr lang="en-US" baseline="30000" dirty="0"/>
              <a:t>nd</a:t>
            </a:r>
            <a:r>
              <a:rPr lang="en-US" dirty="0"/>
              <a:t> email confirmation that FAFSA was processed</a:t>
            </a:r>
          </a:p>
          <a:p>
            <a:pPr marL="0" lvl="0" indent="0" algn="l" rtl="0">
              <a:spcBef>
                <a:spcPts val="0"/>
              </a:spcBef>
              <a:spcAft>
                <a:spcPts val="600"/>
              </a:spcAft>
              <a:buNone/>
            </a:pPr>
            <a:r>
              <a:rPr lang="en-US" dirty="0"/>
              <a:t>     Usually takes 3-5 business days</a:t>
            </a:r>
          </a:p>
          <a:p>
            <a:pPr marL="0" lvl="0" indent="0" algn="l" rtl="0">
              <a:spcBef>
                <a:spcPts val="0"/>
              </a:spcBef>
              <a:spcAft>
                <a:spcPts val="600"/>
              </a:spcAft>
              <a:buNone/>
            </a:pPr>
            <a:r>
              <a:rPr lang="en-US" dirty="0"/>
              <a:t>     Provides the Expected Family Contribution (EFC)</a:t>
            </a:r>
          </a:p>
          <a:p>
            <a:pPr marL="0" lvl="0" indent="0" algn="l" rtl="0">
              <a:spcBef>
                <a:spcPts val="0"/>
              </a:spcBef>
              <a:spcAft>
                <a:spcPts val="600"/>
              </a:spcAft>
              <a:buNone/>
            </a:pPr>
            <a:r>
              <a:rPr lang="en-US" dirty="0"/>
              <a:t>     Provides Estimated Eligibility Information</a:t>
            </a:r>
          </a:p>
          <a:p>
            <a:pPr marL="0" lvl="0" indent="0" algn="l" rtl="0">
              <a:spcBef>
                <a:spcPts val="0"/>
              </a:spcBef>
              <a:spcAft>
                <a:spcPts val="600"/>
              </a:spcAft>
              <a:buNone/>
            </a:pPr>
            <a:r>
              <a:rPr lang="en-US" dirty="0"/>
              <a:t>     	</a:t>
            </a:r>
            <a:r>
              <a:rPr lang="en-US" dirty="0">
                <a:solidFill>
                  <a:schemeClr val="accent6"/>
                </a:solidFill>
              </a:rPr>
              <a:t>Grants</a:t>
            </a:r>
          </a:p>
          <a:p>
            <a:pPr marL="0" lvl="0" indent="0" algn="l" rtl="0">
              <a:spcBef>
                <a:spcPts val="0"/>
              </a:spcBef>
              <a:spcAft>
                <a:spcPts val="600"/>
              </a:spcAft>
              <a:buNone/>
            </a:pPr>
            <a:r>
              <a:rPr lang="en-US" dirty="0">
                <a:solidFill>
                  <a:schemeClr val="accent6"/>
                </a:solidFill>
              </a:rPr>
              <a:t>	Loans</a:t>
            </a:r>
          </a:p>
          <a:p>
            <a:pPr marL="0" lvl="0" indent="0" algn="l" rtl="0">
              <a:spcBef>
                <a:spcPts val="0"/>
              </a:spcBef>
              <a:spcAft>
                <a:spcPts val="600"/>
              </a:spcAft>
              <a:buNone/>
            </a:pPr>
            <a:r>
              <a:rPr lang="en-US" dirty="0"/>
              <a:t>     Notifies student to contact school with questions</a:t>
            </a:r>
            <a:endParaRPr dirty="0"/>
          </a:p>
        </p:txBody>
      </p:sp>
      <p:sp>
        <p:nvSpPr>
          <p:cNvPr id="706" name="Google Shape;706;p51"/>
          <p:cNvSpPr/>
          <p:nvPr/>
        </p:nvSpPr>
        <p:spPr>
          <a:xfrm rot="1283007">
            <a:off x="8704765" y="1820370"/>
            <a:ext cx="542226" cy="54194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1"/>
          <p:cNvSpPr/>
          <p:nvPr/>
        </p:nvSpPr>
        <p:spPr>
          <a:xfrm rot="9565722">
            <a:off x="3388613" y="119887"/>
            <a:ext cx="659129" cy="65912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1"/>
          <p:cNvSpPr/>
          <p:nvPr/>
        </p:nvSpPr>
        <p:spPr>
          <a:xfrm rot="9563391">
            <a:off x="2983381" y="713642"/>
            <a:ext cx="297437" cy="29743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1"/>
          <p:cNvSpPr/>
          <p:nvPr/>
        </p:nvSpPr>
        <p:spPr>
          <a:xfrm rot="1282537">
            <a:off x="5623584" y="4034287"/>
            <a:ext cx="697157" cy="69687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B513AC8-CDC1-8C28-2DDD-9BBEAD652F0B}"/>
              </a:ext>
            </a:extLst>
          </p:cNvPr>
          <p:cNvSpPr txBox="1"/>
          <p:nvPr/>
        </p:nvSpPr>
        <p:spPr>
          <a:xfrm>
            <a:off x="1369129" y="4778385"/>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290946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5">
                                            <p:txEl>
                                              <p:pRg st="0" end="0"/>
                                            </p:txEl>
                                          </p:spTgt>
                                        </p:tgtEl>
                                        <p:attrNameLst>
                                          <p:attrName>style.visibility</p:attrName>
                                        </p:attrNameLst>
                                      </p:cBhvr>
                                      <p:to>
                                        <p:strVal val="visible"/>
                                      </p:to>
                                    </p:set>
                                    <p:anim calcmode="lin" valueType="num">
                                      <p:cBhvr additive="base">
                                        <p:cTn id="7" dur="500" fill="hold"/>
                                        <p:tgtEl>
                                          <p:spTgt spid="7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5">
                                            <p:txEl>
                                              <p:pRg st="1" end="1"/>
                                            </p:txEl>
                                          </p:spTgt>
                                        </p:tgtEl>
                                        <p:attrNameLst>
                                          <p:attrName>style.visibility</p:attrName>
                                        </p:attrNameLst>
                                      </p:cBhvr>
                                      <p:to>
                                        <p:strVal val="visible"/>
                                      </p:to>
                                    </p:set>
                                    <p:anim calcmode="lin" valueType="num">
                                      <p:cBhvr additive="base">
                                        <p:cTn id="13" dur="500" fill="hold"/>
                                        <p:tgtEl>
                                          <p:spTgt spid="7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05">
                                            <p:txEl>
                                              <p:pRg st="2" end="2"/>
                                            </p:txEl>
                                          </p:spTgt>
                                        </p:tgtEl>
                                        <p:attrNameLst>
                                          <p:attrName>style.visibility</p:attrName>
                                        </p:attrNameLst>
                                      </p:cBhvr>
                                      <p:to>
                                        <p:strVal val="visible"/>
                                      </p:to>
                                    </p:set>
                                    <p:anim calcmode="lin" valueType="num">
                                      <p:cBhvr additive="base">
                                        <p:cTn id="19" dur="500" fill="hold"/>
                                        <p:tgtEl>
                                          <p:spTgt spid="7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05">
                                            <p:txEl>
                                              <p:pRg st="3" end="3"/>
                                            </p:txEl>
                                          </p:spTgt>
                                        </p:tgtEl>
                                        <p:attrNameLst>
                                          <p:attrName>style.visibility</p:attrName>
                                        </p:attrNameLst>
                                      </p:cBhvr>
                                      <p:to>
                                        <p:strVal val="visible"/>
                                      </p:to>
                                    </p:set>
                                    <p:anim calcmode="lin" valueType="num">
                                      <p:cBhvr additive="base">
                                        <p:cTn id="25" dur="500" fill="hold"/>
                                        <p:tgtEl>
                                          <p:spTgt spid="70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05">
                                            <p:txEl>
                                              <p:pRg st="4" end="4"/>
                                            </p:txEl>
                                          </p:spTgt>
                                        </p:tgtEl>
                                        <p:attrNameLst>
                                          <p:attrName>style.visibility</p:attrName>
                                        </p:attrNameLst>
                                      </p:cBhvr>
                                      <p:to>
                                        <p:strVal val="visible"/>
                                      </p:to>
                                    </p:set>
                                    <p:anim calcmode="lin" valueType="num">
                                      <p:cBhvr additive="base">
                                        <p:cTn id="31" dur="500" fill="hold"/>
                                        <p:tgtEl>
                                          <p:spTgt spid="70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05">
                                            <p:txEl>
                                              <p:pRg st="5" end="5"/>
                                            </p:txEl>
                                          </p:spTgt>
                                        </p:tgtEl>
                                        <p:attrNameLst>
                                          <p:attrName>style.visibility</p:attrName>
                                        </p:attrNameLst>
                                      </p:cBhvr>
                                      <p:to>
                                        <p:strVal val="visible"/>
                                      </p:to>
                                    </p:set>
                                    <p:anim calcmode="lin" valueType="num">
                                      <p:cBhvr additive="base">
                                        <p:cTn id="35" dur="500" fill="hold"/>
                                        <p:tgtEl>
                                          <p:spTgt spid="70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5">
                                            <p:txEl>
                                              <p:pRg st="6" end="6"/>
                                            </p:txEl>
                                          </p:spTgt>
                                        </p:tgtEl>
                                        <p:attrNameLst>
                                          <p:attrName>style.visibility</p:attrName>
                                        </p:attrNameLst>
                                      </p:cBhvr>
                                      <p:to>
                                        <p:strVal val="visible"/>
                                      </p:to>
                                    </p:set>
                                    <p:anim calcmode="lin" valueType="num">
                                      <p:cBhvr additive="base">
                                        <p:cTn id="39" dur="500" fill="hold"/>
                                        <p:tgtEl>
                                          <p:spTgt spid="70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0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05">
                                            <p:txEl>
                                              <p:pRg st="7" end="7"/>
                                            </p:txEl>
                                          </p:spTgt>
                                        </p:tgtEl>
                                        <p:attrNameLst>
                                          <p:attrName>style.visibility</p:attrName>
                                        </p:attrNameLst>
                                      </p:cBhvr>
                                      <p:to>
                                        <p:strVal val="visible"/>
                                      </p:to>
                                    </p:set>
                                    <p:anim calcmode="lin" valueType="num">
                                      <p:cBhvr additive="base">
                                        <p:cTn id="45" dur="500" fill="hold"/>
                                        <p:tgtEl>
                                          <p:spTgt spid="705">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0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8"/>
        <p:cNvGrpSpPr/>
        <p:nvPr/>
      </p:nvGrpSpPr>
      <p:grpSpPr>
        <a:xfrm>
          <a:off x="0" y="0"/>
          <a:ext cx="0" cy="0"/>
          <a:chOff x="0" y="0"/>
          <a:chExt cx="0" cy="0"/>
        </a:xfrm>
      </p:grpSpPr>
      <p:sp>
        <p:nvSpPr>
          <p:cNvPr id="769" name="Google Shape;769;p54"/>
          <p:cNvSpPr txBox="1">
            <a:spLocks noGrp="1"/>
          </p:cNvSpPr>
          <p:nvPr>
            <p:ph type="title"/>
          </p:nvPr>
        </p:nvSpPr>
        <p:spPr>
          <a:xfrm>
            <a:off x="-51180" y="869192"/>
            <a:ext cx="8911988" cy="7207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True or False</a:t>
            </a:r>
            <a:endParaRPr sz="3200" dirty="0"/>
          </a:p>
        </p:txBody>
      </p:sp>
      <p:sp>
        <p:nvSpPr>
          <p:cNvPr id="2" name="TextBox 1">
            <a:extLst>
              <a:ext uri="{FF2B5EF4-FFF2-40B4-BE49-F238E27FC236}">
                <a16:creationId xmlns:a16="http://schemas.microsoft.com/office/drawing/2014/main" id="{79E2D811-C433-97C6-21B7-E0960D40B3E5}"/>
              </a:ext>
            </a:extLst>
          </p:cNvPr>
          <p:cNvSpPr txBox="1"/>
          <p:nvPr/>
        </p:nvSpPr>
        <p:spPr>
          <a:xfrm>
            <a:off x="1463440" y="4792115"/>
            <a:ext cx="621712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4" name="Google Shape;418;p40">
            <a:extLst>
              <a:ext uri="{FF2B5EF4-FFF2-40B4-BE49-F238E27FC236}">
                <a16:creationId xmlns:a16="http://schemas.microsoft.com/office/drawing/2014/main" id="{9A540279-DFF5-49E0-8967-8B9C68EC62E1}"/>
              </a:ext>
            </a:extLst>
          </p:cNvPr>
          <p:cNvSpPr txBox="1">
            <a:spLocks/>
          </p:cNvSpPr>
          <p:nvPr/>
        </p:nvSpPr>
        <p:spPr>
          <a:xfrm>
            <a:off x="2156345" y="1589964"/>
            <a:ext cx="4496937" cy="20964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r>
              <a:rPr lang="en-US" sz="2400" dirty="0">
                <a:solidFill>
                  <a:schemeClr val="bg2"/>
                </a:solidFill>
                <a:latin typeface="Poppins"/>
              </a:rPr>
              <a:t>With limited exceptions, students cannot be required to complete supplemental forms or applications to determine eligibility for Title IV aid.</a:t>
            </a:r>
          </a:p>
        </p:txBody>
      </p:sp>
      <p:sp>
        <p:nvSpPr>
          <p:cNvPr id="5" name="TextBox 4">
            <a:extLst>
              <a:ext uri="{FF2B5EF4-FFF2-40B4-BE49-F238E27FC236}">
                <a16:creationId xmlns:a16="http://schemas.microsoft.com/office/drawing/2014/main" id="{26B1461F-0862-4253-B8D2-54ECFB2FE022}"/>
              </a:ext>
            </a:extLst>
          </p:cNvPr>
          <p:cNvSpPr txBox="1"/>
          <p:nvPr/>
        </p:nvSpPr>
        <p:spPr>
          <a:xfrm rot="20783626">
            <a:off x="2985385" y="2319163"/>
            <a:ext cx="4898004" cy="2646878"/>
          </a:xfrm>
          <a:prstGeom prst="rect">
            <a:avLst/>
          </a:prstGeom>
          <a:noFill/>
        </p:spPr>
        <p:txBody>
          <a:bodyPr wrap="square" rtlCol="0">
            <a:spAutoFit/>
          </a:bodyPr>
          <a:lstStyle/>
          <a:p>
            <a:r>
              <a:rPr lang="en-US" sz="16600" dirty="0">
                <a:solidFill>
                  <a:schemeClr val="tx1"/>
                </a:solidFill>
                <a:latin typeface="Poppins"/>
              </a:rPr>
              <a:t>TRUE</a:t>
            </a:r>
          </a:p>
        </p:txBody>
      </p:sp>
    </p:spTree>
    <p:extLst>
      <p:ext uri="{BB962C8B-B14F-4D97-AF65-F5344CB8AC3E}">
        <p14:creationId xmlns:p14="http://schemas.microsoft.com/office/powerpoint/2010/main" val="24978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2" name="Google Shape;1152;p67"/>
          <p:cNvSpPr txBox="1">
            <a:spLocks noGrp="1"/>
          </p:cNvSpPr>
          <p:nvPr>
            <p:ph type="subTitle" idx="1"/>
          </p:nvPr>
        </p:nvSpPr>
        <p:spPr>
          <a:xfrm>
            <a:off x="394853" y="194894"/>
            <a:ext cx="6691200" cy="141892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tx1"/>
                </a:solidFill>
              </a:rPr>
              <a:t>Financial Aid Administrators may use FSA Access to CPS Online to:</a:t>
            </a:r>
          </a:p>
          <a:p>
            <a:pPr marL="0" lvl="0" indent="0" algn="l" rtl="0">
              <a:spcBef>
                <a:spcPts val="0"/>
              </a:spcBef>
              <a:spcAft>
                <a:spcPts val="0"/>
              </a:spcAft>
              <a:buNone/>
            </a:pPr>
            <a:endParaRPr dirty="0"/>
          </a:p>
        </p:txBody>
      </p:sp>
      <p:sp>
        <p:nvSpPr>
          <p:cNvPr id="1153" name="Google Shape;1153;p67"/>
          <p:cNvSpPr/>
          <p:nvPr/>
        </p:nvSpPr>
        <p:spPr>
          <a:xfrm rot="9508767">
            <a:off x="6627970" y="69817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7"/>
          <p:cNvSpPr/>
          <p:nvPr/>
        </p:nvSpPr>
        <p:spPr>
          <a:xfrm rot="9510599">
            <a:off x="6276604" y="127243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7"/>
          <p:cNvSpPr/>
          <p:nvPr/>
        </p:nvSpPr>
        <p:spPr>
          <a:xfrm rot="-7726430">
            <a:off x="5351142" y="3931470"/>
            <a:ext cx="659164" cy="659164"/>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37B11A5-ACAB-C8B2-9713-C39216330A70}"/>
              </a:ext>
            </a:extLst>
          </p:cNvPr>
          <p:cNvSpPr txBox="1"/>
          <p:nvPr/>
        </p:nvSpPr>
        <p:spPr>
          <a:xfrm>
            <a:off x="1458477" y="4762866"/>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8" name="TextBox 5">
            <a:extLst>
              <a:ext uri="{FF2B5EF4-FFF2-40B4-BE49-F238E27FC236}">
                <a16:creationId xmlns:a16="http://schemas.microsoft.com/office/drawing/2014/main" id="{0FDAD06D-7A2B-4732-A5AF-C9D61BA9CBD8}"/>
              </a:ext>
            </a:extLst>
          </p:cNvPr>
          <p:cNvSpPr txBox="1"/>
          <p:nvPr/>
        </p:nvSpPr>
        <p:spPr>
          <a:xfrm>
            <a:off x="394853" y="1214988"/>
            <a:ext cx="7488383" cy="3385542"/>
          </a:xfrm>
          <a:prstGeom prst="rect">
            <a:avLst/>
          </a:prstGeom>
        </p:spPr>
        <p:txBody>
          <a:bodyPr wrap="square" lIns="0" tIns="0" rIns="0" bIns="0" rtlCol="0" anchor="t">
            <a:spAutoFit/>
          </a:bodyPr>
          <a:lstStyle/>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Review the student’s national identification application status with the National Security Agency (NSA). </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Submit a signature flag for an application in a signature hold status.</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Amend the parent or student IRS tax return</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View a student’s SAR information</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Continue working on a saved FAFSA or correction </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Request ISIR data</a:t>
            </a:r>
          </a:p>
          <a:p>
            <a:pPr marL="685800" indent="-685800">
              <a:buClr>
                <a:schemeClr val="bg2"/>
              </a:buClr>
              <a:buSzPct val="90000"/>
              <a:buFont typeface="Wingdings" panose="05000000000000000000" pitchFamily="2" charset="2"/>
              <a:buChar char="q"/>
            </a:pPr>
            <a:r>
              <a:rPr lang="en-US" sz="2000" kern="1200" spc="-97" dirty="0">
                <a:solidFill>
                  <a:schemeClr val="bg2"/>
                </a:solidFill>
                <a:latin typeface="Poppins"/>
                <a:ea typeface="+mn-ea"/>
                <a:cs typeface="+mn-cs"/>
              </a:rPr>
              <a:t>Analyze ISIR data as a basis for improving their institutional verification process. </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Correct a processed FAFSA</a:t>
            </a:r>
          </a:p>
          <a:p>
            <a:pPr marL="685800" indent="-685800">
              <a:buClrTx/>
              <a:buSzPct val="90000"/>
              <a:buFont typeface="Wingdings" panose="05000000000000000000" pitchFamily="2" charset="2"/>
              <a:buChar char="q"/>
            </a:pPr>
            <a:r>
              <a:rPr lang="en-US" sz="2000" kern="1200" spc="-97" dirty="0">
                <a:solidFill>
                  <a:schemeClr val="bg2"/>
                </a:solidFill>
                <a:latin typeface="Poppins"/>
                <a:ea typeface="+mn-ea"/>
                <a:cs typeface="+mn-cs"/>
              </a:rPr>
              <a:t>Disburse Title IV Funds</a:t>
            </a:r>
          </a:p>
        </p:txBody>
      </p:sp>
      <p:sp>
        <p:nvSpPr>
          <p:cNvPr id="4" name="Star: 5 Points 3">
            <a:extLst>
              <a:ext uri="{FF2B5EF4-FFF2-40B4-BE49-F238E27FC236}">
                <a16:creationId xmlns:a16="http://schemas.microsoft.com/office/drawing/2014/main" id="{4A988730-584C-450B-AD45-7CF7D1631285}"/>
              </a:ext>
            </a:extLst>
          </p:cNvPr>
          <p:cNvSpPr/>
          <p:nvPr/>
        </p:nvSpPr>
        <p:spPr>
          <a:xfrm>
            <a:off x="341194" y="1794681"/>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F86840C3-856B-456A-B23E-1F12A138DEE0}"/>
              </a:ext>
            </a:extLst>
          </p:cNvPr>
          <p:cNvSpPr/>
          <p:nvPr/>
        </p:nvSpPr>
        <p:spPr>
          <a:xfrm>
            <a:off x="320722" y="2416241"/>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7E15752F-4439-49CE-9BAF-4896A344765F}"/>
              </a:ext>
            </a:extLst>
          </p:cNvPr>
          <p:cNvSpPr/>
          <p:nvPr/>
        </p:nvSpPr>
        <p:spPr>
          <a:xfrm>
            <a:off x="327546" y="2736700"/>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B0CB34D-E9EC-4E4B-A1C1-EED3E044C65E}"/>
              </a:ext>
            </a:extLst>
          </p:cNvPr>
          <p:cNvSpPr/>
          <p:nvPr/>
        </p:nvSpPr>
        <p:spPr>
          <a:xfrm>
            <a:off x="327546" y="3036950"/>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B31FAECA-1092-4EB6-8682-DB39870E29AF}"/>
              </a:ext>
            </a:extLst>
          </p:cNvPr>
          <p:cNvSpPr/>
          <p:nvPr/>
        </p:nvSpPr>
        <p:spPr>
          <a:xfrm>
            <a:off x="327546" y="3331225"/>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1B7C7F0C-13BB-47F0-8C87-1F6FDA9D8AAC}"/>
              </a:ext>
            </a:extLst>
          </p:cNvPr>
          <p:cNvSpPr/>
          <p:nvPr/>
        </p:nvSpPr>
        <p:spPr>
          <a:xfrm>
            <a:off x="320722" y="3925750"/>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General Eligibility Criteria</a:t>
            </a:r>
            <a:endParaRPr dirty="0"/>
          </a:p>
        </p:txBody>
      </p:sp>
      <p:sp>
        <p:nvSpPr>
          <p:cNvPr id="418" name="Google Shape;418;p40"/>
          <p:cNvSpPr txBox="1">
            <a:spLocks noGrp="1"/>
          </p:cNvSpPr>
          <p:nvPr>
            <p:ph type="body" idx="1"/>
          </p:nvPr>
        </p:nvSpPr>
        <p:spPr>
          <a:xfrm>
            <a:off x="979356" y="1317907"/>
            <a:ext cx="6021177" cy="335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dirty="0"/>
              <a:t>US Citizen or Eligible Non-Citizen</a:t>
            </a:r>
          </a:p>
          <a:p>
            <a:pPr marL="0" lvl="0" indent="0" algn="l" rtl="0">
              <a:spcBef>
                <a:spcPts val="0"/>
              </a:spcBef>
              <a:spcAft>
                <a:spcPts val="1200"/>
              </a:spcAft>
              <a:buNone/>
            </a:pPr>
            <a:r>
              <a:rPr lang="en-US" sz="2000" dirty="0"/>
              <a:t>Not in default on Title IV loan</a:t>
            </a:r>
          </a:p>
          <a:p>
            <a:pPr marL="0" lvl="0" indent="0" algn="l" rtl="0">
              <a:spcBef>
                <a:spcPts val="0"/>
              </a:spcBef>
              <a:spcAft>
                <a:spcPts val="1200"/>
              </a:spcAft>
              <a:buNone/>
            </a:pPr>
            <a:r>
              <a:rPr lang="en-US" sz="2000" dirty="0"/>
              <a:t>Do not owe Title IV Overpayment</a:t>
            </a:r>
          </a:p>
          <a:p>
            <a:pPr marL="0" lvl="0" indent="0" algn="l" rtl="0">
              <a:spcBef>
                <a:spcPts val="0"/>
              </a:spcBef>
              <a:spcAft>
                <a:spcPts val="1200"/>
              </a:spcAft>
              <a:buNone/>
            </a:pPr>
            <a:r>
              <a:rPr lang="en-US" sz="2000" dirty="0"/>
              <a:t>Aggregate loan limits not exceeded</a:t>
            </a:r>
          </a:p>
          <a:p>
            <a:pPr marL="0" lvl="0" indent="0" algn="l" rtl="0">
              <a:spcBef>
                <a:spcPts val="0"/>
              </a:spcBef>
              <a:spcAft>
                <a:spcPts val="1200"/>
              </a:spcAft>
              <a:buNone/>
            </a:pPr>
            <a:r>
              <a:rPr lang="en-US" sz="2000" dirty="0"/>
              <a:t>Maintain Satisfactory Academic Progress (SAP)</a:t>
            </a:r>
          </a:p>
          <a:p>
            <a:pPr marL="0" lvl="0" indent="0" algn="l" rtl="0">
              <a:spcBef>
                <a:spcPts val="0"/>
              </a:spcBef>
              <a:spcAft>
                <a:spcPts val="1200"/>
              </a:spcAft>
              <a:buNone/>
            </a:pPr>
            <a:r>
              <a:rPr lang="en-US" sz="2000" dirty="0"/>
              <a:t>*Drug convictions and Selective Service</a:t>
            </a:r>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3204" y="4818534"/>
            <a:ext cx="623759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18">
                                            <p:txEl>
                                              <p:pRg st="4" end="4"/>
                                            </p:txEl>
                                          </p:spTgt>
                                        </p:tgtEl>
                                        <p:attrNameLst>
                                          <p:attrName>style.visibility</p:attrName>
                                        </p:attrNameLst>
                                      </p:cBhvr>
                                      <p:to>
                                        <p:strVal val="visible"/>
                                      </p:to>
                                    </p:set>
                                    <p:anim calcmode="lin" valueType="num">
                                      <p:cBhvr additive="base">
                                        <p:cTn id="31" dur="500" fill="hold"/>
                                        <p:tgtEl>
                                          <p:spTgt spid="41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18">
                                            <p:txEl>
                                              <p:pRg st="5" end="5"/>
                                            </p:txEl>
                                          </p:spTgt>
                                        </p:tgtEl>
                                        <p:attrNameLst>
                                          <p:attrName>style.visibility</p:attrName>
                                        </p:attrNameLst>
                                      </p:cBhvr>
                                      <p:to>
                                        <p:strVal val="visible"/>
                                      </p:to>
                                    </p:set>
                                    <p:anim calcmode="lin" valueType="num">
                                      <p:cBhvr additive="base">
                                        <p:cTn id="37" dur="500" fill="hold"/>
                                        <p:tgtEl>
                                          <p:spTgt spid="418">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3"/>
        <p:cNvGrpSpPr/>
        <p:nvPr/>
      </p:nvGrpSpPr>
      <p:grpSpPr>
        <a:xfrm>
          <a:off x="0" y="0"/>
          <a:ext cx="0" cy="0"/>
          <a:chOff x="0" y="0"/>
          <a:chExt cx="0" cy="0"/>
        </a:xfrm>
      </p:grpSpPr>
      <p:pic>
        <p:nvPicPr>
          <p:cNvPr id="714" name="Google Shape;714;p52"/>
          <p:cNvPicPr preferRelativeResize="0"/>
          <p:nvPr/>
        </p:nvPicPr>
        <p:blipFill rotWithShape="1">
          <a:blip r:embed="rId3">
            <a:alphaModFix/>
          </a:blip>
          <a:srcRect l="2610" t="3815" b="2437"/>
          <a:stretch/>
        </p:blipFill>
        <p:spPr>
          <a:xfrm flipH="1">
            <a:off x="5581651" y="0"/>
            <a:ext cx="3562349" cy="5143502"/>
          </a:xfrm>
          <a:prstGeom prst="rect">
            <a:avLst/>
          </a:prstGeom>
          <a:noFill/>
          <a:ln>
            <a:noFill/>
          </a:ln>
        </p:spPr>
      </p:pic>
      <p:grpSp>
        <p:nvGrpSpPr>
          <p:cNvPr id="715" name="Google Shape;715;p52"/>
          <p:cNvGrpSpPr/>
          <p:nvPr/>
        </p:nvGrpSpPr>
        <p:grpSpPr>
          <a:xfrm>
            <a:off x="4010025" y="-387487"/>
            <a:ext cx="3343714" cy="5999787"/>
            <a:chOff x="4010025" y="-387487"/>
            <a:chExt cx="3343714" cy="5999787"/>
          </a:xfrm>
        </p:grpSpPr>
        <p:sp>
          <p:nvSpPr>
            <p:cNvPr id="716" name="Google Shape;716;p52"/>
            <p:cNvSpPr/>
            <p:nvPr/>
          </p:nvSpPr>
          <p:spPr>
            <a:xfrm>
              <a:off x="4010025" y="0"/>
              <a:ext cx="3076575" cy="5143500"/>
            </a:xfrm>
            <a:custGeom>
              <a:avLst/>
              <a:gdLst/>
              <a:ahLst/>
              <a:cxnLst/>
              <a:rect l="l" t="t" r="r" b="b"/>
              <a:pathLst>
                <a:path w="123063" h="205740" extrusionOk="0">
                  <a:moveTo>
                    <a:pt x="123063" y="0"/>
                  </a:moveTo>
                  <a:lnTo>
                    <a:pt x="57912" y="205740"/>
                  </a:lnTo>
                  <a:lnTo>
                    <a:pt x="1524" y="205740"/>
                  </a:lnTo>
                  <a:lnTo>
                    <a:pt x="0" y="0"/>
                  </a:lnTo>
                  <a:close/>
                </a:path>
              </a:pathLst>
            </a:custGeom>
            <a:solidFill>
              <a:schemeClr val="accent1"/>
            </a:solidFill>
            <a:ln>
              <a:noFill/>
            </a:ln>
          </p:spPr>
        </p:sp>
        <p:grpSp>
          <p:nvGrpSpPr>
            <p:cNvPr id="717" name="Google Shape;717;p52"/>
            <p:cNvGrpSpPr/>
            <p:nvPr/>
          </p:nvGrpSpPr>
          <p:grpSpPr>
            <a:xfrm rot="-5132446" flipH="1">
              <a:off x="3318579" y="1744701"/>
              <a:ext cx="5882770" cy="1735410"/>
              <a:chOff x="2431403" y="1790093"/>
              <a:chExt cx="7791899" cy="1735197"/>
            </a:xfrm>
          </p:grpSpPr>
          <p:sp>
            <p:nvSpPr>
              <p:cNvPr id="718" name="Google Shape;718;p52"/>
              <p:cNvSpPr/>
              <p:nvPr/>
            </p:nvSpPr>
            <p:spPr>
              <a:xfrm rot="4829342" flipH="1">
                <a:off x="6191055" y="-1362025"/>
                <a:ext cx="232394" cy="781983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2"/>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3" name="Google Shape;723;p52"/>
          <p:cNvSpPr/>
          <p:nvPr/>
        </p:nvSpPr>
        <p:spPr>
          <a:xfrm rot="9508767">
            <a:off x="6123145" y="79342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2"/>
          <p:cNvSpPr/>
          <p:nvPr/>
        </p:nvSpPr>
        <p:spPr>
          <a:xfrm rot="9510599">
            <a:off x="5514604" y="125338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EBB9742-7628-C743-EABC-49049650CEA9}"/>
              </a:ext>
            </a:extLst>
          </p:cNvPr>
          <p:cNvSpPr txBox="1"/>
          <p:nvPr/>
        </p:nvSpPr>
        <p:spPr>
          <a:xfrm>
            <a:off x="1450589" y="4805195"/>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377232D0-969F-10EC-1856-2E5D48B58F65}"/>
              </a:ext>
            </a:extLst>
          </p:cNvPr>
          <p:cNvSpPr>
            <a:spLocks noGrp="1"/>
          </p:cNvSpPr>
          <p:nvPr>
            <p:ph type="title"/>
          </p:nvPr>
        </p:nvSpPr>
        <p:spPr>
          <a:xfrm>
            <a:off x="358507" y="359936"/>
            <a:ext cx="4743600" cy="807645"/>
          </a:xfrm>
        </p:spPr>
        <p:txBody>
          <a:bodyPr/>
          <a:lstStyle/>
          <a:p>
            <a:r>
              <a:rPr lang="en-US" dirty="0"/>
              <a:t>True or False</a:t>
            </a:r>
          </a:p>
        </p:txBody>
      </p:sp>
      <p:sp>
        <p:nvSpPr>
          <p:cNvPr id="13" name="Google Shape;722;p52">
            <a:extLst>
              <a:ext uri="{FF2B5EF4-FFF2-40B4-BE49-F238E27FC236}">
                <a16:creationId xmlns:a16="http://schemas.microsoft.com/office/drawing/2014/main" id="{5CF76EF6-B69F-4825-A788-2DFDEFB53332}"/>
              </a:ext>
            </a:extLst>
          </p:cNvPr>
          <p:cNvSpPr txBox="1">
            <a:spLocks/>
          </p:cNvSpPr>
          <p:nvPr/>
        </p:nvSpPr>
        <p:spPr>
          <a:xfrm>
            <a:off x="494325" y="1964790"/>
            <a:ext cx="5067600" cy="1839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spcAft>
                <a:spcPts val="1200"/>
              </a:spcAft>
            </a:pPr>
            <a:endParaRPr lang="en-US" dirty="0">
              <a:solidFill>
                <a:schemeClr val="accent6"/>
              </a:solidFill>
            </a:endParaRPr>
          </a:p>
        </p:txBody>
      </p:sp>
      <p:sp>
        <p:nvSpPr>
          <p:cNvPr id="4" name="Subtitle 3">
            <a:extLst>
              <a:ext uri="{FF2B5EF4-FFF2-40B4-BE49-F238E27FC236}">
                <a16:creationId xmlns:a16="http://schemas.microsoft.com/office/drawing/2014/main" id="{8F7BA72C-6F0B-492C-AE19-EC93FD8A5A7D}"/>
              </a:ext>
            </a:extLst>
          </p:cNvPr>
          <p:cNvSpPr>
            <a:spLocks noGrp="1"/>
          </p:cNvSpPr>
          <p:nvPr>
            <p:ph type="subTitle" idx="1"/>
          </p:nvPr>
        </p:nvSpPr>
        <p:spPr>
          <a:xfrm>
            <a:off x="137526" y="1101182"/>
            <a:ext cx="5451052" cy="3185889"/>
          </a:xfrm>
        </p:spPr>
        <p:txBody>
          <a:bodyPr/>
          <a:lstStyle/>
          <a:p>
            <a:r>
              <a:rPr lang="en-US" sz="2800" dirty="0"/>
              <a:t>    If an applicant or parent agrees to transfer data to the FAFSA using the IRS DRT, the applicant or parent will not be able to view the transferred income and tax information on the FAFSA on the Web.</a:t>
            </a:r>
          </a:p>
        </p:txBody>
      </p:sp>
      <p:sp>
        <p:nvSpPr>
          <p:cNvPr id="15" name="TextBox 14">
            <a:extLst>
              <a:ext uri="{FF2B5EF4-FFF2-40B4-BE49-F238E27FC236}">
                <a16:creationId xmlns:a16="http://schemas.microsoft.com/office/drawing/2014/main" id="{0B9EBAAF-379A-4695-A205-EE66249C29F1}"/>
              </a:ext>
            </a:extLst>
          </p:cNvPr>
          <p:cNvSpPr txBox="1"/>
          <p:nvPr/>
        </p:nvSpPr>
        <p:spPr>
          <a:xfrm rot="20783626">
            <a:off x="2122996" y="2241832"/>
            <a:ext cx="4898004" cy="2646878"/>
          </a:xfrm>
          <a:prstGeom prst="rect">
            <a:avLst/>
          </a:prstGeom>
          <a:noFill/>
        </p:spPr>
        <p:txBody>
          <a:bodyPr wrap="square" rtlCol="0">
            <a:spAutoFit/>
          </a:bodyPr>
          <a:lstStyle/>
          <a:p>
            <a:r>
              <a:rPr lang="en-US" sz="16600" dirty="0">
                <a:solidFill>
                  <a:schemeClr val="tx1"/>
                </a:solidFill>
                <a:latin typeface="Poppins"/>
              </a:rPr>
              <a:t>TRUE</a:t>
            </a:r>
          </a:p>
        </p:txBody>
      </p:sp>
    </p:spTree>
    <p:extLst>
      <p:ext uri="{BB962C8B-B14F-4D97-AF65-F5344CB8AC3E}">
        <p14:creationId xmlns:p14="http://schemas.microsoft.com/office/powerpoint/2010/main" val="24634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FD9"/>
        </a:solidFill>
        <a:effectLst/>
      </p:bgPr>
    </p:bg>
    <p:spTree>
      <p:nvGrpSpPr>
        <p:cNvPr id="1" name="Shape 971"/>
        <p:cNvGrpSpPr/>
        <p:nvPr/>
      </p:nvGrpSpPr>
      <p:grpSpPr>
        <a:xfrm>
          <a:off x="0" y="0"/>
          <a:ext cx="0" cy="0"/>
          <a:chOff x="0" y="0"/>
          <a:chExt cx="0" cy="0"/>
        </a:xfrm>
      </p:grpSpPr>
      <p:pic>
        <p:nvPicPr>
          <p:cNvPr id="972" name="Google Shape;972;p62"/>
          <p:cNvPicPr preferRelativeResize="0"/>
          <p:nvPr/>
        </p:nvPicPr>
        <p:blipFill rotWithShape="1">
          <a:blip r:embed="rId3">
            <a:alphaModFix/>
          </a:blip>
          <a:srcRect l="16450" t="13532" r="9911" b="48119"/>
          <a:stretch/>
        </p:blipFill>
        <p:spPr>
          <a:xfrm rot="5400000" flipH="1">
            <a:off x="5036652" y="1021877"/>
            <a:ext cx="4633299" cy="3619498"/>
          </a:xfrm>
          <a:prstGeom prst="rect">
            <a:avLst/>
          </a:prstGeom>
          <a:noFill/>
          <a:ln>
            <a:noFill/>
          </a:ln>
        </p:spPr>
      </p:pic>
      <p:pic>
        <p:nvPicPr>
          <p:cNvPr id="973" name="Google Shape;973;p62"/>
          <p:cNvPicPr preferRelativeResize="0"/>
          <p:nvPr/>
        </p:nvPicPr>
        <p:blipFill rotWithShape="1">
          <a:blip r:embed="rId3">
            <a:alphaModFix/>
          </a:blip>
          <a:srcRect l="5600" t="55396" r="10682" b="7052"/>
          <a:stretch/>
        </p:blipFill>
        <p:spPr>
          <a:xfrm rot="5400000">
            <a:off x="-838201" y="838200"/>
            <a:ext cx="5124451" cy="3448051"/>
          </a:xfrm>
          <a:prstGeom prst="rect">
            <a:avLst/>
          </a:prstGeom>
          <a:noFill/>
          <a:ln>
            <a:noFill/>
          </a:ln>
        </p:spPr>
      </p:pic>
      <p:grpSp>
        <p:nvGrpSpPr>
          <p:cNvPr id="974" name="Google Shape;974;p62"/>
          <p:cNvGrpSpPr/>
          <p:nvPr/>
        </p:nvGrpSpPr>
        <p:grpSpPr>
          <a:xfrm>
            <a:off x="-1175558" y="-1815714"/>
            <a:ext cx="11315217" cy="10233055"/>
            <a:chOff x="-1161808" y="-2177628"/>
            <a:chExt cx="11315217" cy="10233055"/>
          </a:xfrm>
        </p:grpSpPr>
        <p:sp>
          <p:nvSpPr>
            <p:cNvPr id="975" name="Google Shape;975;p62"/>
            <p:cNvSpPr/>
            <p:nvPr/>
          </p:nvSpPr>
          <p:spPr>
            <a:xfrm>
              <a:off x="457200" y="-19050"/>
              <a:ext cx="8705850" cy="5181600"/>
            </a:xfrm>
            <a:custGeom>
              <a:avLst/>
              <a:gdLst/>
              <a:ahLst/>
              <a:cxnLst/>
              <a:rect l="l" t="t" r="r" b="b"/>
              <a:pathLst>
                <a:path w="348234" h="207264" extrusionOk="0">
                  <a:moveTo>
                    <a:pt x="108585" y="762"/>
                  </a:moveTo>
                  <a:lnTo>
                    <a:pt x="0" y="207264"/>
                  </a:lnTo>
                  <a:lnTo>
                    <a:pt x="230505" y="206502"/>
                  </a:lnTo>
                  <a:lnTo>
                    <a:pt x="348234" y="0"/>
                  </a:lnTo>
                  <a:close/>
                </a:path>
              </a:pathLst>
            </a:custGeom>
            <a:solidFill>
              <a:schemeClr val="lt1"/>
            </a:solidFill>
            <a:ln>
              <a:noFill/>
            </a:ln>
          </p:spPr>
        </p:sp>
        <p:grpSp>
          <p:nvGrpSpPr>
            <p:cNvPr id="976" name="Google Shape;976;p62"/>
            <p:cNvGrpSpPr/>
            <p:nvPr/>
          </p:nvGrpSpPr>
          <p:grpSpPr>
            <a:xfrm rot="1800044">
              <a:off x="7044483" y="-2043771"/>
              <a:ext cx="464990" cy="10699778"/>
              <a:chOff x="3734850" y="-2845725"/>
              <a:chExt cx="465000" cy="10150200"/>
            </a:xfrm>
          </p:grpSpPr>
          <p:sp>
            <p:nvSpPr>
              <p:cNvPr id="977" name="Google Shape;977;p62"/>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2"/>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62"/>
            <p:cNvGrpSpPr/>
            <p:nvPr/>
          </p:nvGrpSpPr>
          <p:grpSpPr>
            <a:xfrm rot="-8999956">
              <a:off x="1482127" y="-2778208"/>
              <a:ext cx="464990" cy="10699778"/>
              <a:chOff x="3734850" y="-2845725"/>
              <a:chExt cx="465000" cy="10150200"/>
            </a:xfrm>
          </p:grpSpPr>
          <p:sp>
            <p:nvSpPr>
              <p:cNvPr id="980" name="Google Shape;980;p62"/>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2"/>
              <p:cNvSpPr/>
              <p:nvPr/>
            </p:nvSpPr>
            <p:spPr>
              <a:xfrm>
                <a:off x="3967350" y="-2845725"/>
                <a:ext cx="232500" cy="1015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6" name="Google Shape;986;p62"/>
          <p:cNvSpPr/>
          <p:nvPr/>
        </p:nvSpPr>
        <p:spPr>
          <a:xfrm rot="9508767">
            <a:off x="6523195" y="306052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2"/>
          <p:cNvSpPr/>
          <p:nvPr/>
        </p:nvSpPr>
        <p:spPr>
          <a:xfrm rot="9510599">
            <a:off x="6125279" y="366403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2"/>
          <p:cNvSpPr/>
          <p:nvPr/>
        </p:nvSpPr>
        <p:spPr>
          <a:xfrm>
            <a:off x="7364125" y="209938"/>
            <a:ext cx="659100" cy="659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2"/>
          <p:cNvSpPr/>
          <p:nvPr/>
        </p:nvSpPr>
        <p:spPr>
          <a:xfrm rot="-365208">
            <a:off x="2284812" y="1638017"/>
            <a:ext cx="659216" cy="65921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2"/>
          <p:cNvSpPr/>
          <p:nvPr/>
        </p:nvSpPr>
        <p:spPr>
          <a:xfrm rot="-361630">
            <a:off x="3136121" y="1565812"/>
            <a:ext cx="297143" cy="297143"/>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2"/>
          <p:cNvSpPr/>
          <p:nvPr/>
        </p:nvSpPr>
        <p:spPr>
          <a:xfrm rot="4838948">
            <a:off x="1301962" y="4360686"/>
            <a:ext cx="659159" cy="65915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9F50085A-8EFE-3AD9-571B-3BE26EC69C7A}"/>
              </a:ext>
            </a:extLst>
          </p:cNvPr>
          <p:cNvSpPr txBox="1"/>
          <p:nvPr/>
        </p:nvSpPr>
        <p:spPr>
          <a:xfrm>
            <a:off x="1661349" y="4778329"/>
            <a:ext cx="627005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4" name="Title 3">
            <a:extLst>
              <a:ext uri="{FF2B5EF4-FFF2-40B4-BE49-F238E27FC236}">
                <a16:creationId xmlns:a16="http://schemas.microsoft.com/office/drawing/2014/main" id="{A8C3675C-C153-DD2F-9254-3F2FC2584938}"/>
              </a:ext>
            </a:extLst>
          </p:cNvPr>
          <p:cNvSpPr>
            <a:spLocks noGrp="1"/>
          </p:cNvSpPr>
          <p:nvPr>
            <p:ph type="title"/>
          </p:nvPr>
        </p:nvSpPr>
        <p:spPr>
          <a:xfrm>
            <a:off x="2873211" y="106597"/>
            <a:ext cx="5522644" cy="558900"/>
          </a:xfrm>
        </p:spPr>
        <p:txBody>
          <a:bodyPr/>
          <a:lstStyle/>
          <a:p>
            <a:r>
              <a:rPr lang="en-US" dirty="0"/>
              <a:t>In which of the following situations would a dependent student report information for two parents?</a:t>
            </a:r>
          </a:p>
        </p:txBody>
      </p:sp>
      <p:sp>
        <p:nvSpPr>
          <p:cNvPr id="23" name="TextBox 5">
            <a:extLst>
              <a:ext uri="{FF2B5EF4-FFF2-40B4-BE49-F238E27FC236}">
                <a16:creationId xmlns:a16="http://schemas.microsoft.com/office/drawing/2014/main" id="{43048EDB-601E-46AD-9EC1-4CF6FB16EA11}"/>
              </a:ext>
            </a:extLst>
          </p:cNvPr>
          <p:cNvSpPr txBox="1"/>
          <p:nvPr/>
        </p:nvSpPr>
        <p:spPr>
          <a:xfrm>
            <a:off x="2859777" y="1376642"/>
            <a:ext cx="6270052" cy="369332"/>
          </a:xfrm>
          <a:prstGeom prst="rect">
            <a:avLst/>
          </a:prstGeom>
        </p:spPr>
        <p:txBody>
          <a:bodyPr wrap="square" lIns="0" tIns="0" rIns="0" bIns="0" rtlCol="0" anchor="t">
            <a:spAutoFit/>
          </a:bodyPr>
          <a:lstStyle/>
          <a:p>
            <a:pPr marL="685800" indent="-685800">
              <a:buClr>
                <a:schemeClr val="bg2"/>
              </a:buClr>
              <a:buFont typeface="Wingdings" panose="05000000000000000000" pitchFamily="2" charset="2"/>
              <a:buChar char="q"/>
            </a:pPr>
            <a:r>
              <a:rPr lang="en-US" sz="2400" spc="-97" dirty="0">
                <a:solidFill>
                  <a:schemeClr val="bg2"/>
                </a:solidFill>
                <a:latin typeface="Poppins"/>
              </a:rPr>
              <a:t>The student’s legal parents are married.</a:t>
            </a:r>
          </a:p>
        </p:txBody>
      </p:sp>
      <p:sp>
        <p:nvSpPr>
          <p:cNvPr id="24" name="TextBox 5">
            <a:extLst>
              <a:ext uri="{FF2B5EF4-FFF2-40B4-BE49-F238E27FC236}">
                <a16:creationId xmlns:a16="http://schemas.microsoft.com/office/drawing/2014/main" id="{B600A905-7FEA-4545-8877-CA70A5B31F4D}"/>
              </a:ext>
            </a:extLst>
          </p:cNvPr>
          <p:cNvSpPr txBox="1"/>
          <p:nvPr/>
        </p:nvSpPr>
        <p:spPr>
          <a:xfrm>
            <a:off x="2510851" y="1904126"/>
            <a:ext cx="5431894" cy="738664"/>
          </a:xfrm>
          <a:prstGeom prst="rect">
            <a:avLst/>
          </a:prstGeom>
        </p:spPr>
        <p:txBody>
          <a:bodyPr wrap="square" lIns="0" tIns="0" rIns="0" bIns="0" rtlCol="0" anchor="t">
            <a:spAutoFit/>
          </a:bodyPr>
          <a:lstStyle/>
          <a:p>
            <a:pPr marL="685800" indent="-685800">
              <a:buClr>
                <a:schemeClr val="bg2"/>
              </a:buClr>
              <a:buFont typeface="Wingdings" panose="05000000000000000000" pitchFamily="2" charset="2"/>
              <a:buChar char="q"/>
            </a:pPr>
            <a:r>
              <a:rPr lang="en-US" sz="2400" spc="-97" dirty="0">
                <a:solidFill>
                  <a:schemeClr val="bg2"/>
                </a:solidFill>
                <a:latin typeface="Poppins"/>
              </a:rPr>
              <a:t>The student’s legal parents are not married but live together.</a:t>
            </a:r>
          </a:p>
        </p:txBody>
      </p:sp>
      <p:sp>
        <p:nvSpPr>
          <p:cNvPr id="25" name="TextBox 5">
            <a:extLst>
              <a:ext uri="{FF2B5EF4-FFF2-40B4-BE49-F238E27FC236}">
                <a16:creationId xmlns:a16="http://schemas.microsoft.com/office/drawing/2014/main" id="{947E59FC-C28A-431D-84A0-01BF326D159D}"/>
              </a:ext>
            </a:extLst>
          </p:cNvPr>
          <p:cNvSpPr txBox="1"/>
          <p:nvPr/>
        </p:nvSpPr>
        <p:spPr>
          <a:xfrm>
            <a:off x="2010292" y="2736092"/>
            <a:ext cx="6270052" cy="1107996"/>
          </a:xfrm>
          <a:prstGeom prst="rect">
            <a:avLst/>
          </a:prstGeom>
        </p:spPr>
        <p:txBody>
          <a:bodyPr wrap="square" lIns="0" tIns="0" rIns="0" bIns="0" rtlCol="0" anchor="t">
            <a:spAutoFit/>
          </a:bodyPr>
          <a:lstStyle/>
          <a:p>
            <a:pPr marL="685800" indent="-685800">
              <a:buClr>
                <a:schemeClr val="bg2"/>
              </a:buClr>
              <a:buFont typeface="Wingdings" panose="05000000000000000000" pitchFamily="2" charset="2"/>
              <a:buChar char="q"/>
            </a:pPr>
            <a:r>
              <a:rPr lang="en-US" sz="2400" spc="-97" dirty="0">
                <a:solidFill>
                  <a:schemeClr val="bg2"/>
                </a:solidFill>
                <a:latin typeface="Poppins"/>
              </a:rPr>
              <a:t>The student’s biological parent lives with someone who is not the student’s </a:t>
            </a:r>
          </a:p>
          <a:p>
            <a:pPr>
              <a:buClr>
                <a:schemeClr val="bg2"/>
              </a:buClr>
            </a:pPr>
            <a:r>
              <a:rPr lang="en-US" sz="2400" spc="-97" dirty="0">
                <a:solidFill>
                  <a:schemeClr val="bg2"/>
                </a:solidFill>
                <a:latin typeface="Poppins"/>
              </a:rPr>
              <a:t>            legal parent.</a:t>
            </a:r>
          </a:p>
        </p:txBody>
      </p:sp>
      <p:sp>
        <p:nvSpPr>
          <p:cNvPr id="26" name="TextBox 5">
            <a:extLst>
              <a:ext uri="{FF2B5EF4-FFF2-40B4-BE49-F238E27FC236}">
                <a16:creationId xmlns:a16="http://schemas.microsoft.com/office/drawing/2014/main" id="{51341068-C9E1-409A-8C09-BD22FFA06F48}"/>
              </a:ext>
            </a:extLst>
          </p:cNvPr>
          <p:cNvSpPr txBox="1"/>
          <p:nvPr/>
        </p:nvSpPr>
        <p:spPr>
          <a:xfrm>
            <a:off x="1352526" y="3933854"/>
            <a:ext cx="6270052" cy="738664"/>
          </a:xfrm>
          <a:prstGeom prst="rect">
            <a:avLst/>
          </a:prstGeom>
        </p:spPr>
        <p:txBody>
          <a:bodyPr wrap="square" lIns="0" tIns="0" rIns="0" bIns="0" rtlCol="0" anchor="t">
            <a:spAutoFit/>
          </a:bodyPr>
          <a:lstStyle/>
          <a:p>
            <a:pPr marL="685800" indent="-685800">
              <a:buClr>
                <a:schemeClr val="bg2"/>
              </a:buClr>
              <a:buFont typeface="Wingdings" panose="05000000000000000000" pitchFamily="2" charset="2"/>
              <a:buChar char="q"/>
            </a:pPr>
            <a:r>
              <a:rPr lang="en-US" sz="2400" spc="-97" dirty="0">
                <a:solidFill>
                  <a:schemeClr val="bg2"/>
                </a:solidFill>
                <a:latin typeface="Poppins"/>
              </a:rPr>
              <a:t>The student’s only biological parent has remarried.</a:t>
            </a:r>
          </a:p>
        </p:txBody>
      </p:sp>
      <p:sp>
        <p:nvSpPr>
          <p:cNvPr id="27" name="Star: 5 Points 26">
            <a:extLst>
              <a:ext uri="{FF2B5EF4-FFF2-40B4-BE49-F238E27FC236}">
                <a16:creationId xmlns:a16="http://schemas.microsoft.com/office/drawing/2014/main" id="{E784EC0F-A9AF-4D02-B577-8B9E9844707E}"/>
              </a:ext>
            </a:extLst>
          </p:cNvPr>
          <p:cNvSpPr/>
          <p:nvPr/>
        </p:nvSpPr>
        <p:spPr>
          <a:xfrm>
            <a:off x="2823375" y="1365034"/>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009A2FA4-DF0F-4176-AD11-735B78BF595E}"/>
              </a:ext>
            </a:extLst>
          </p:cNvPr>
          <p:cNvSpPr/>
          <p:nvPr/>
        </p:nvSpPr>
        <p:spPr>
          <a:xfrm>
            <a:off x="2477065" y="1893200"/>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841391D7-CF5D-44CE-BC3B-C1B47CCFEB77}"/>
              </a:ext>
            </a:extLst>
          </p:cNvPr>
          <p:cNvSpPr/>
          <p:nvPr/>
        </p:nvSpPr>
        <p:spPr>
          <a:xfrm>
            <a:off x="1303991" y="3914843"/>
            <a:ext cx="334370" cy="30025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43"/>
          <p:cNvPicPr preferRelativeResize="0"/>
          <p:nvPr/>
        </p:nvPicPr>
        <p:blipFill rotWithShape="1">
          <a:blip r:embed="rId3">
            <a:alphaModFix/>
          </a:blip>
          <a:srcRect l="52876" t="29143"/>
          <a:stretch/>
        </p:blipFill>
        <p:spPr>
          <a:xfrm>
            <a:off x="5286375" y="2"/>
            <a:ext cx="3876677" cy="3886122"/>
          </a:xfrm>
          <a:prstGeom prst="rect">
            <a:avLst/>
          </a:prstGeom>
          <a:noFill/>
          <a:ln>
            <a:noFill/>
          </a:ln>
        </p:spPr>
      </p:pic>
      <p:sp>
        <p:nvSpPr>
          <p:cNvPr id="464" name="Google Shape;464;p43"/>
          <p:cNvSpPr txBox="1">
            <a:spLocks noGrp="1"/>
          </p:cNvSpPr>
          <p:nvPr>
            <p:ph type="ctrTitle"/>
          </p:nvPr>
        </p:nvSpPr>
        <p:spPr>
          <a:xfrm>
            <a:off x="1163066" y="618870"/>
            <a:ext cx="2868304" cy="58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a:t>EFC</a:t>
            </a:r>
            <a:endParaRPr sz="2800" dirty="0"/>
          </a:p>
        </p:txBody>
      </p:sp>
      <p:sp>
        <p:nvSpPr>
          <p:cNvPr id="463" name="Google Shape;463;p43"/>
          <p:cNvSpPr txBox="1">
            <a:spLocks noGrp="1"/>
          </p:cNvSpPr>
          <p:nvPr>
            <p:ph type="subTitle" idx="1"/>
          </p:nvPr>
        </p:nvSpPr>
        <p:spPr>
          <a:xfrm>
            <a:off x="397084" y="1323504"/>
            <a:ext cx="4889291" cy="2620626"/>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dirty="0"/>
              <a:t>Expected Family Contribution</a:t>
            </a:r>
          </a:p>
          <a:p>
            <a:pPr marL="0" lvl="0" indent="0" algn="l" rtl="0">
              <a:spcBef>
                <a:spcPts val="0"/>
              </a:spcBef>
              <a:spcAft>
                <a:spcPts val="1200"/>
              </a:spcAft>
              <a:buNone/>
            </a:pPr>
            <a:r>
              <a:rPr lang="en-US" sz="2000" dirty="0"/>
              <a:t>An index number used to determine a student’s eligibility for federal student aid</a:t>
            </a:r>
          </a:p>
          <a:p>
            <a:pPr marL="0" lvl="0" indent="0" algn="l" rtl="0">
              <a:spcBef>
                <a:spcPts val="0"/>
              </a:spcBef>
              <a:spcAft>
                <a:spcPts val="1200"/>
              </a:spcAft>
              <a:buNone/>
            </a:pPr>
            <a:r>
              <a:rPr lang="en-US" sz="2000" dirty="0"/>
              <a:t>Calculated according to a formula established by law</a:t>
            </a:r>
          </a:p>
          <a:p>
            <a:pPr marL="0" lvl="0" indent="0" algn="l" rtl="0">
              <a:spcBef>
                <a:spcPts val="0"/>
              </a:spcBef>
              <a:spcAft>
                <a:spcPts val="1200"/>
              </a:spcAft>
              <a:buNone/>
            </a:pPr>
            <a:r>
              <a:rPr lang="en-US" sz="2000" dirty="0"/>
              <a:t>The same at all schools</a:t>
            </a:r>
          </a:p>
          <a:p>
            <a:pPr marL="742950" lvl="1" indent="-285750">
              <a:buFont typeface="Arial" panose="020B0604020202020204" pitchFamily="34" charset="0"/>
              <a:buChar char="•"/>
            </a:pPr>
            <a:endParaRPr sz="1600" b="1" dirty="0">
              <a:solidFill>
                <a:schemeClr val="tx1"/>
              </a:solidFill>
            </a:endParaRPr>
          </a:p>
        </p:txBody>
      </p:sp>
      <p:sp>
        <p:nvSpPr>
          <p:cNvPr id="478" name="Google Shape;478;p43"/>
          <p:cNvSpPr/>
          <p:nvPr/>
        </p:nvSpPr>
        <p:spPr>
          <a:xfrm rot="9508767">
            <a:off x="6446995" y="168892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rot="9510599">
            <a:off x="6049079" y="229243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14748E2-6B37-1671-322F-3A5ACC0B2554}"/>
              </a:ext>
            </a:extLst>
          </p:cNvPr>
          <p:cNvSpPr txBox="1"/>
          <p:nvPr/>
        </p:nvSpPr>
        <p:spPr>
          <a:xfrm>
            <a:off x="1460601" y="4789555"/>
            <a:ext cx="6222798"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32272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Effect transition="in" filter="barn(inVertical)">
                                      <p:cBhvr>
                                        <p:cTn id="7" dur="500"/>
                                        <p:tgtEl>
                                          <p:spTgt spid="4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3">
                                            <p:txEl>
                                              <p:pRg st="1" end="1"/>
                                            </p:txEl>
                                          </p:spTgt>
                                        </p:tgtEl>
                                        <p:attrNameLst>
                                          <p:attrName>style.visibility</p:attrName>
                                        </p:attrNameLst>
                                      </p:cBhvr>
                                      <p:to>
                                        <p:strVal val="visible"/>
                                      </p:to>
                                    </p:set>
                                    <p:animEffect transition="in" filter="barn(inVertical)">
                                      <p:cBhvr>
                                        <p:cTn id="12" dur="500"/>
                                        <p:tgtEl>
                                          <p:spTgt spid="4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3">
                                            <p:txEl>
                                              <p:pRg st="2" end="2"/>
                                            </p:txEl>
                                          </p:spTgt>
                                        </p:tgtEl>
                                        <p:attrNameLst>
                                          <p:attrName>style.visibility</p:attrName>
                                        </p:attrNameLst>
                                      </p:cBhvr>
                                      <p:to>
                                        <p:strVal val="visible"/>
                                      </p:to>
                                    </p:set>
                                    <p:animEffect transition="in" filter="barn(inVertical)">
                                      <p:cBhvr>
                                        <p:cTn id="17" dur="500"/>
                                        <p:tgtEl>
                                          <p:spTgt spid="4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3">
                                            <p:txEl>
                                              <p:pRg st="3" end="3"/>
                                            </p:txEl>
                                          </p:spTgt>
                                        </p:tgtEl>
                                        <p:attrNameLst>
                                          <p:attrName>style.visibility</p:attrName>
                                        </p:attrNameLst>
                                      </p:cBhvr>
                                      <p:to>
                                        <p:strVal val="visible"/>
                                      </p:to>
                                    </p:set>
                                    <p:animEffect transition="in" filter="barn(inVertical)">
                                      <p:cBhvr>
                                        <p:cTn id="22" dur="500"/>
                                        <p:tgtEl>
                                          <p:spTgt spid="4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4"/>
        <p:cNvGrpSpPr/>
        <p:nvPr/>
      </p:nvGrpSpPr>
      <p:grpSpPr>
        <a:xfrm>
          <a:off x="0" y="0"/>
          <a:ext cx="0" cy="0"/>
          <a:chOff x="0" y="0"/>
          <a:chExt cx="0" cy="0"/>
        </a:xfrm>
      </p:grpSpPr>
      <p:grpSp>
        <p:nvGrpSpPr>
          <p:cNvPr id="935" name="Google Shape;935;p60"/>
          <p:cNvGrpSpPr/>
          <p:nvPr/>
        </p:nvGrpSpPr>
        <p:grpSpPr>
          <a:xfrm>
            <a:off x="1808739" y="-506378"/>
            <a:ext cx="7737920" cy="8043804"/>
            <a:chOff x="1808739" y="-506378"/>
            <a:chExt cx="7737920" cy="8043804"/>
          </a:xfrm>
        </p:grpSpPr>
        <p:sp>
          <p:nvSpPr>
            <p:cNvPr id="936" name="Google Shape;936;p60"/>
            <p:cNvSpPr/>
            <p:nvPr/>
          </p:nvSpPr>
          <p:spPr>
            <a:xfrm>
              <a:off x="4114800" y="0"/>
              <a:ext cx="5048250" cy="5172075"/>
            </a:xfrm>
            <a:custGeom>
              <a:avLst/>
              <a:gdLst/>
              <a:ahLst/>
              <a:cxnLst/>
              <a:rect l="l" t="t" r="r" b="b"/>
              <a:pathLst>
                <a:path w="201930" h="206883" extrusionOk="0">
                  <a:moveTo>
                    <a:pt x="201930" y="381"/>
                  </a:moveTo>
                  <a:lnTo>
                    <a:pt x="191262" y="0"/>
                  </a:lnTo>
                  <a:lnTo>
                    <a:pt x="0" y="206121"/>
                  </a:lnTo>
                  <a:lnTo>
                    <a:pt x="93726" y="206883"/>
                  </a:lnTo>
                  <a:lnTo>
                    <a:pt x="201930" y="205359"/>
                  </a:lnTo>
                  <a:close/>
                </a:path>
              </a:pathLst>
            </a:custGeom>
            <a:solidFill>
              <a:schemeClr val="accent1"/>
            </a:solidFill>
            <a:ln>
              <a:noFill/>
            </a:ln>
          </p:spPr>
        </p:sp>
        <p:grpSp>
          <p:nvGrpSpPr>
            <p:cNvPr id="937" name="Google Shape;937;p60"/>
            <p:cNvGrpSpPr/>
            <p:nvPr/>
          </p:nvGrpSpPr>
          <p:grpSpPr>
            <a:xfrm rot="-8172926" flipH="1">
              <a:off x="5446865" y="-1834570"/>
              <a:ext cx="461668" cy="10700189"/>
              <a:chOff x="3734850" y="-2845725"/>
              <a:chExt cx="461633" cy="10150268"/>
            </a:xfrm>
          </p:grpSpPr>
          <p:sp>
            <p:nvSpPr>
              <p:cNvPr id="938" name="Google Shape;938;p60"/>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0"/>
              <p:cNvSpPr/>
              <p:nvPr/>
            </p:nvSpPr>
            <p:spPr>
              <a:xfrm>
                <a:off x="3963983" y="-2845657"/>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0" name="Google Shape;940;p60"/>
          <p:cNvSpPr txBox="1">
            <a:spLocks noGrp="1"/>
          </p:cNvSpPr>
          <p:nvPr>
            <p:ph type="title"/>
          </p:nvPr>
        </p:nvSpPr>
        <p:spPr>
          <a:xfrm>
            <a:off x="4114800" y="469083"/>
            <a:ext cx="4235877" cy="674662"/>
          </a:xfrm>
          <a:prstGeom prst="rect">
            <a:avLst/>
          </a:prstGeom>
          <a:solidFill>
            <a:schemeClr val="accent6"/>
          </a:solidFill>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chemeClr val="tx1"/>
                </a:solidFill>
              </a:rPr>
              <a:t>Common FAFSA Mistakes</a:t>
            </a:r>
            <a:endParaRPr dirty="0">
              <a:solidFill>
                <a:schemeClr val="tx1"/>
              </a:solidFill>
            </a:endParaRPr>
          </a:p>
        </p:txBody>
      </p:sp>
      <p:sp>
        <p:nvSpPr>
          <p:cNvPr id="941" name="Google Shape;941;p60"/>
          <p:cNvSpPr/>
          <p:nvPr/>
        </p:nvSpPr>
        <p:spPr>
          <a:xfrm rot="3207524">
            <a:off x="7518147" y="1355593"/>
            <a:ext cx="659051" cy="659051"/>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0"/>
          <p:cNvSpPr/>
          <p:nvPr/>
        </p:nvSpPr>
        <p:spPr>
          <a:xfrm rot="-3887266">
            <a:off x="5349299" y="4375292"/>
            <a:ext cx="659198" cy="659198"/>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928BEA9-E523-2E87-73DD-88F10ED6F791}"/>
              </a:ext>
            </a:extLst>
          </p:cNvPr>
          <p:cNvSpPr txBox="1"/>
          <p:nvPr/>
        </p:nvSpPr>
        <p:spPr>
          <a:xfrm>
            <a:off x="1437695" y="4497445"/>
            <a:ext cx="626861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graphicFrame>
        <p:nvGraphicFramePr>
          <p:cNvPr id="11" name="Google Shape;1103;p66">
            <a:extLst>
              <a:ext uri="{FF2B5EF4-FFF2-40B4-BE49-F238E27FC236}">
                <a16:creationId xmlns:a16="http://schemas.microsoft.com/office/drawing/2014/main" id="{99AFDDBD-150C-4A42-A324-DE86B75E7EEA}"/>
              </a:ext>
            </a:extLst>
          </p:cNvPr>
          <p:cNvGraphicFramePr/>
          <p:nvPr>
            <p:extLst>
              <p:ext uri="{D42A27DB-BD31-4B8C-83A1-F6EECF244321}">
                <p14:modId xmlns:p14="http://schemas.microsoft.com/office/powerpoint/2010/main" val="4226036864"/>
              </p:ext>
            </p:extLst>
          </p:nvPr>
        </p:nvGraphicFramePr>
        <p:xfrm>
          <a:off x="3505200" y="1288628"/>
          <a:ext cx="5239763" cy="2816815"/>
        </p:xfrm>
        <a:graphic>
          <a:graphicData uri="http://schemas.openxmlformats.org/drawingml/2006/table">
            <a:tbl>
              <a:tblPr>
                <a:noFill/>
                <a:tableStyleId>{DBF3969D-6ABD-4547-B8BC-16076521C7A3}</a:tableStyleId>
              </a:tblPr>
              <a:tblGrid>
                <a:gridCol w="5239763">
                  <a:extLst>
                    <a:ext uri="{9D8B030D-6E8A-4147-A177-3AD203B41FA5}">
                      <a16:colId xmlns:a16="http://schemas.microsoft.com/office/drawing/2014/main" val="20000"/>
                    </a:ext>
                  </a:extLst>
                </a:gridCol>
              </a:tblGrid>
              <a:tr h="540172">
                <a:tc>
                  <a:txBody>
                    <a:bodyPr/>
                    <a:lstStyle/>
                    <a:p>
                      <a:pPr marL="0" lvl="0" indent="0" algn="ctr" rtl="0">
                        <a:spcBef>
                          <a:spcPts val="0"/>
                        </a:spcBef>
                        <a:spcAft>
                          <a:spcPts val="0"/>
                        </a:spcAft>
                        <a:buNone/>
                      </a:pPr>
                      <a:r>
                        <a:rPr lang="en-US" sz="1800" b="1" dirty="0">
                          <a:solidFill>
                            <a:schemeClr val="lt2"/>
                          </a:solidFill>
                          <a:latin typeface="Poppins"/>
                          <a:ea typeface="Poppins"/>
                          <a:cs typeface="Poppins"/>
                          <a:sym typeface="Poppins"/>
                        </a:rPr>
                        <a:t>Missing Signature(s)</a:t>
                      </a:r>
                      <a:endParaRPr sz="1800" b="1" dirty="0">
                        <a:solidFill>
                          <a:schemeClr val="lt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24366">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Wrong SSN</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1"/>
                  </a:ext>
                </a:extLst>
              </a:tr>
              <a:tr h="570143">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Wrong Name</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553024">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Wrong DOB</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09436076"/>
                  </a:ext>
                </a:extLst>
              </a:tr>
              <a:tr h="629110">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Parent Income under Student’s Financial Info</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93647831"/>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100" y="436066"/>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Eligibility Criteria Checks</a:t>
            </a:r>
            <a:endParaRPr dirty="0"/>
          </a:p>
        </p:txBody>
      </p:sp>
      <p:sp>
        <p:nvSpPr>
          <p:cNvPr id="418" name="Google Shape;418;p40"/>
          <p:cNvSpPr txBox="1">
            <a:spLocks noGrp="1"/>
          </p:cNvSpPr>
          <p:nvPr>
            <p:ph type="body" idx="1"/>
          </p:nvPr>
        </p:nvSpPr>
        <p:spPr>
          <a:xfrm>
            <a:off x="712975" y="1085408"/>
            <a:ext cx="7717800" cy="9741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Checked through the application process</a:t>
            </a:r>
          </a:p>
          <a:p>
            <a:pPr marL="0" lvl="0" indent="0" algn="l" rtl="0">
              <a:spcBef>
                <a:spcPts val="0"/>
              </a:spcBef>
              <a:spcAft>
                <a:spcPts val="0"/>
              </a:spcAft>
              <a:buNone/>
            </a:pPr>
            <a:r>
              <a:rPr lang="en-US" sz="1800" dirty="0"/>
              <a:t>Checked/monitored by the school</a:t>
            </a:r>
          </a:p>
          <a:p>
            <a:pPr marL="0" lvl="0" indent="0" algn="l" rtl="0">
              <a:spcBef>
                <a:spcPts val="0"/>
              </a:spcBef>
              <a:spcAft>
                <a:spcPts val="0"/>
              </a:spcAft>
              <a:buNone/>
            </a:pPr>
            <a:r>
              <a:rPr lang="en-US" sz="1800" dirty="0"/>
              <a:t>Not specifically checked but reviewed if conflicting information exists</a:t>
            </a:r>
            <a:endParaRPr sz="18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44497" y="4789557"/>
            <a:ext cx="625475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7" name="Google Shape;417;p40">
            <a:extLst>
              <a:ext uri="{FF2B5EF4-FFF2-40B4-BE49-F238E27FC236}">
                <a16:creationId xmlns:a16="http://schemas.microsoft.com/office/drawing/2014/main" id="{A7EE276E-2E77-4F32-BFB0-B7101608D9B8}"/>
              </a:ext>
            </a:extLst>
          </p:cNvPr>
          <p:cNvSpPr txBox="1">
            <a:spLocks/>
          </p:cNvSpPr>
          <p:nvPr/>
        </p:nvSpPr>
        <p:spPr>
          <a:xfrm>
            <a:off x="629530" y="2276141"/>
            <a:ext cx="7717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Checks throughout the Application Process</a:t>
            </a:r>
          </a:p>
        </p:txBody>
      </p:sp>
      <p:sp>
        <p:nvSpPr>
          <p:cNvPr id="9" name="Google Shape;418;p40">
            <a:extLst>
              <a:ext uri="{FF2B5EF4-FFF2-40B4-BE49-F238E27FC236}">
                <a16:creationId xmlns:a16="http://schemas.microsoft.com/office/drawing/2014/main" id="{40EB7A57-994E-447D-B51E-E8B87328F789}"/>
              </a:ext>
            </a:extLst>
          </p:cNvPr>
          <p:cNvSpPr txBox="1">
            <a:spLocks/>
          </p:cNvSpPr>
          <p:nvPr/>
        </p:nvSpPr>
        <p:spPr>
          <a:xfrm>
            <a:off x="712975" y="2839882"/>
            <a:ext cx="7717800" cy="18675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PT Sans"/>
              <a:buAutoNum type="arabicPeriod"/>
              <a:defRPr sz="1200" b="0" i="0" u="none" strike="noStrike" cap="none">
                <a:solidFill>
                  <a:schemeClr val="dk2"/>
                </a:solidFill>
                <a:latin typeface="PT Sans"/>
                <a:ea typeface="PT Sans"/>
                <a:cs typeface="PT Sans"/>
                <a:sym typeface="PT Sans"/>
              </a:defRPr>
            </a:lvl1pPr>
            <a:lvl2pPr marL="914400" marR="0" lvl="1" indent="-317500" algn="l" rtl="0">
              <a:lnSpc>
                <a:spcPct val="115000"/>
              </a:lnSpc>
              <a:spcBef>
                <a:spcPts val="0"/>
              </a:spcBef>
              <a:spcAft>
                <a:spcPts val="0"/>
              </a:spcAft>
              <a:buClr>
                <a:schemeClr val="dk2"/>
              </a:buClr>
              <a:buSzPts val="1400"/>
              <a:buFont typeface="PT Sans"/>
              <a:buAutoNum type="alphaLcPeriod"/>
              <a:defRPr sz="1400" b="0" i="0" u="none" strike="noStrike" cap="none">
                <a:solidFill>
                  <a:schemeClr val="dk2"/>
                </a:solidFill>
                <a:latin typeface="PT Sans"/>
                <a:ea typeface="PT Sans"/>
                <a:cs typeface="PT Sans"/>
                <a:sym typeface="PT Sans"/>
              </a:defRPr>
            </a:lvl2pPr>
            <a:lvl3pPr marL="1371600" marR="0" lvl="2" indent="-317500" algn="l" rtl="0">
              <a:lnSpc>
                <a:spcPct val="115000"/>
              </a:lnSpc>
              <a:spcBef>
                <a:spcPts val="0"/>
              </a:spcBef>
              <a:spcAft>
                <a:spcPts val="0"/>
              </a:spcAft>
              <a:buClr>
                <a:schemeClr val="dk2"/>
              </a:buClr>
              <a:buSzPts val="1400"/>
              <a:buFont typeface="PT Sans"/>
              <a:buAutoNum type="romanLcPeriod"/>
              <a:defRPr sz="1400" b="0" i="0" u="none" strike="noStrike" cap="none">
                <a:solidFill>
                  <a:schemeClr val="dk2"/>
                </a:solidFill>
                <a:latin typeface="PT Sans"/>
                <a:ea typeface="PT Sans"/>
                <a:cs typeface="PT Sans"/>
                <a:sym typeface="PT Sans"/>
              </a:defRPr>
            </a:lvl3pPr>
            <a:lvl4pPr marL="1828800" marR="0" lvl="3" indent="-317500" algn="l" rtl="0">
              <a:lnSpc>
                <a:spcPct val="115000"/>
              </a:lnSpc>
              <a:spcBef>
                <a:spcPts val="0"/>
              </a:spcBef>
              <a:spcAft>
                <a:spcPts val="0"/>
              </a:spcAft>
              <a:buClr>
                <a:schemeClr val="dk2"/>
              </a:buClr>
              <a:buSzPts val="1400"/>
              <a:buFont typeface="PT Sans"/>
              <a:buAutoNum type="arabicPeriod"/>
              <a:defRPr sz="1400" b="0" i="0" u="none" strike="noStrike" cap="none">
                <a:solidFill>
                  <a:schemeClr val="dk2"/>
                </a:solidFill>
                <a:latin typeface="PT Sans"/>
                <a:ea typeface="PT Sans"/>
                <a:cs typeface="PT Sans"/>
                <a:sym typeface="PT Sans"/>
              </a:defRPr>
            </a:lvl4pPr>
            <a:lvl5pPr marL="2286000" marR="0" lvl="4" indent="-317500" algn="l" rtl="0">
              <a:lnSpc>
                <a:spcPct val="115000"/>
              </a:lnSpc>
              <a:spcBef>
                <a:spcPts val="0"/>
              </a:spcBef>
              <a:spcAft>
                <a:spcPts val="0"/>
              </a:spcAft>
              <a:buClr>
                <a:schemeClr val="dk2"/>
              </a:buClr>
              <a:buSzPts val="1400"/>
              <a:buFont typeface="PT Sans"/>
              <a:buAutoNum type="alphaLcPeriod"/>
              <a:defRPr sz="1400" b="0" i="0" u="none" strike="noStrike" cap="none">
                <a:solidFill>
                  <a:schemeClr val="dk2"/>
                </a:solidFill>
                <a:latin typeface="PT Sans"/>
                <a:ea typeface="PT Sans"/>
                <a:cs typeface="PT Sans"/>
                <a:sym typeface="PT Sans"/>
              </a:defRPr>
            </a:lvl5pPr>
            <a:lvl6pPr marL="2743200" marR="0" lvl="5" indent="-317500" algn="l" rtl="0">
              <a:lnSpc>
                <a:spcPct val="115000"/>
              </a:lnSpc>
              <a:spcBef>
                <a:spcPts val="0"/>
              </a:spcBef>
              <a:spcAft>
                <a:spcPts val="0"/>
              </a:spcAft>
              <a:buClr>
                <a:schemeClr val="dk2"/>
              </a:buClr>
              <a:buSzPts val="1400"/>
              <a:buFont typeface="PT Sans"/>
              <a:buAutoNum type="romanLcPeriod"/>
              <a:defRPr sz="1400" b="0" i="0" u="none" strike="noStrike" cap="none">
                <a:solidFill>
                  <a:schemeClr val="dk2"/>
                </a:solidFill>
                <a:latin typeface="PT Sans"/>
                <a:ea typeface="PT Sans"/>
                <a:cs typeface="PT Sans"/>
                <a:sym typeface="PT Sans"/>
              </a:defRPr>
            </a:lvl6pPr>
            <a:lvl7pPr marL="3200400" marR="0" lvl="6" indent="-317500" algn="l" rtl="0">
              <a:lnSpc>
                <a:spcPct val="115000"/>
              </a:lnSpc>
              <a:spcBef>
                <a:spcPts val="0"/>
              </a:spcBef>
              <a:spcAft>
                <a:spcPts val="0"/>
              </a:spcAft>
              <a:buClr>
                <a:schemeClr val="dk2"/>
              </a:buClr>
              <a:buSzPts val="1400"/>
              <a:buFont typeface="PT Sans"/>
              <a:buAutoNum type="arabicPeriod"/>
              <a:defRPr sz="1400" b="0" i="0" u="none" strike="noStrike" cap="none">
                <a:solidFill>
                  <a:schemeClr val="dk2"/>
                </a:solidFill>
                <a:latin typeface="PT Sans"/>
                <a:ea typeface="PT Sans"/>
                <a:cs typeface="PT Sans"/>
                <a:sym typeface="PT Sans"/>
              </a:defRPr>
            </a:lvl7pPr>
            <a:lvl8pPr marL="3657600" marR="0" lvl="7" indent="-317500" algn="l" rtl="0">
              <a:lnSpc>
                <a:spcPct val="115000"/>
              </a:lnSpc>
              <a:spcBef>
                <a:spcPts val="0"/>
              </a:spcBef>
              <a:spcAft>
                <a:spcPts val="0"/>
              </a:spcAft>
              <a:buClr>
                <a:schemeClr val="dk2"/>
              </a:buClr>
              <a:buSzPts val="1400"/>
              <a:buFont typeface="PT Sans"/>
              <a:buAutoNum type="alphaLcPeriod"/>
              <a:defRPr sz="1400" b="0" i="0" u="none" strike="noStrike" cap="none">
                <a:solidFill>
                  <a:schemeClr val="dk2"/>
                </a:solidFill>
                <a:latin typeface="PT Sans"/>
                <a:ea typeface="PT Sans"/>
                <a:cs typeface="PT Sans"/>
                <a:sym typeface="PT Sans"/>
              </a:defRPr>
            </a:lvl8pPr>
            <a:lvl9pPr marL="4114800" marR="0" lvl="8" indent="-317500" algn="l" rtl="0">
              <a:lnSpc>
                <a:spcPct val="115000"/>
              </a:lnSpc>
              <a:spcBef>
                <a:spcPts val="0"/>
              </a:spcBef>
              <a:spcAft>
                <a:spcPts val="0"/>
              </a:spcAft>
              <a:buClr>
                <a:schemeClr val="dk2"/>
              </a:buClr>
              <a:buSzPts val="1400"/>
              <a:buFont typeface="PT Sans"/>
              <a:buAutoNum type="romanLcPeriod"/>
              <a:defRPr sz="1400" b="0" i="0" u="none" strike="noStrike" cap="none">
                <a:solidFill>
                  <a:schemeClr val="dk2"/>
                </a:solidFill>
                <a:latin typeface="PT Sans"/>
                <a:ea typeface="PT Sans"/>
                <a:cs typeface="PT Sans"/>
                <a:sym typeface="PT Sans"/>
              </a:defRPr>
            </a:lvl9pPr>
          </a:lstStyle>
          <a:p>
            <a:pPr marL="0" indent="0">
              <a:buFont typeface="PT Sans"/>
              <a:buNone/>
            </a:pPr>
            <a:r>
              <a:rPr lang="en-US" sz="1800" dirty="0"/>
              <a:t>Database Matches</a:t>
            </a:r>
          </a:p>
          <a:p>
            <a:pPr marL="0" indent="0">
              <a:buFont typeface="PT Sans"/>
              <a:buNone/>
            </a:pPr>
            <a:r>
              <a:rPr lang="en-US" sz="1800" dirty="0"/>
              <a:t>Central Processing System (CPS)</a:t>
            </a:r>
          </a:p>
          <a:p>
            <a:pPr marL="0" indent="0">
              <a:buFont typeface="PT Sans"/>
              <a:buNone/>
            </a:pPr>
            <a:r>
              <a:rPr lang="en-US" sz="1800" dirty="0"/>
              <a:t>Student Aid Report</a:t>
            </a:r>
          </a:p>
          <a:p>
            <a:pPr marL="0" indent="0">
              <a:buFont typeface="PT Sans"/>
              <a:buNone/>
            </a:pPr>
            <a:r>
              <a:rPr lang="en-US" sz="1800" dirty="0"/>
              <a:t>Institutional Student Information Record (ISIR)</a:t>
            </a:r>
          </a:p>
          <a:p>
            <a:pPr marL="0" indent="0">
              <a:buFont typeface="PT Sans"/>
              <a:buNone/>
            </a:pPr>
            <a:r>
              <a:rPr lang="en-US" sz="1800" dirty="0"/>
              <a:t>FAFSA Rejects</a:t>
            </a:r>
          </a:p>
          <a:p>
            <a:pPr marL="0" indent="0">
              <a:buFont typeface="PT Sans"/>
              <a:buNone/>
            </a:pPr>
            <a:r>
              <a:rPr lang="en-US" sz="1800" dirty="0"/>
              <a:t>C-codes or C-flags </a:t>
            </a:r>
          </a:p>
        </p:txBody>
      </p:sp>
    </p:spTree>
    <p:extLst>
      <p:ext uri="{BB962C8B-B14F-4D97-AF65-F5344CB8AC3E}">
        <p14:creationId xmlns:p14="http://schemas.microsoft.com/office/powerpoint/2010/main" val="32491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p:cTn id="7" dur="1000" fill="hold"/>
                                        <p:tgtEl>
                                          <p:spTgt spid="4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18">
                                            <p:txEl>
                                              <p:pRg st="1" end="1"/>
                                            </p:txEl>
                                          </p:spTgt>
                                        </p:tgtEl>
                                        <p:attrNameLst>
                                          <p:attrName>style.visibility</p:attrName>
                                        </p:attrNameLst>
                                      </p:cBhvr>
                                      <p:to>
                                        <p:strVal val="visible"/>
                                      </p:to>
                                    </p:set>
                                    <p:anim calcmode="lin" valueType="num">
                                      <p:cBhvr>
                                        <p:cTn id="15" dur="1000" fill="hold"/>
                                        <p:tgtEl>
                                          <p:spTgt spid="41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1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1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18">
                                            <p:txEl>
                                              <p:pRg st="2" end="2"/>
                                            </p:txEl>
                                          </p:spTgt>
                                        </p:tgtEl>
                                        <p:attrNameLst>
                                          <p:attrName>style.visibility</p:attrName>
                                        </p:attrNameLst>
                                      </p:cBhvr>
                                      <p:to>
                                        <p:strVal val="visible"/>
                                      </p:to>
                                    </p:set>
                                    <p:anim calcmode="lin" valueType="num">
                                      <p:cBhvr>
                                        <p:cTn id="23" dur="1000" fill="hold"/>
                                        <p:tgtEl>
                                          <p:spTgt spid="41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1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1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 calcmode="lin" valueType="num">
                                      <p:cBhvr>
                                        <p:cTn id="47"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9">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anim calcmode="lin" valueType="num">
                                      <p:cBhvr>
                                        <p:cTn id="55"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56" dur="1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57" dur="1000" fill="hold"/>
                                        <p:tgtEl>
                                          <p:spTgt spid="9">
                                            <p:txEl>
                                              <p:pRg st="3" end="3"/>
                                            </p:txEl>
                                          </p:spTgt>
                                        </p:tgtEl>
                                        <p:attrNameLst>
                                          <p:attrName>style.rotation</p:attrName>
                                        </p:attrNameLst>
                                      </p:cBhvr>
                                      <p:tavLst>
                                        <p:tav tm="0">
                                          <p:val>
                                            <p:fltVal val="90"/>
                                          </p:val>
                                        </p:tav>
                                        <p:tav tm="100000">
                                          <p:val>
                                            <p:fltVal val="0"/>
                                          </p:val>
                                        </p:tav>
                                      </p:tavLst>
                                    </p:anim>
                                    <p:animEffect transition="in" filter="fade">
                                      <p:cBhvr>
                                        <p:cTn id="58" dur="10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anim calcmode="lin" valueType="num">
                                      <p:cBhvr>
                                        <p:cTn id="63"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64"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65"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66" dur="1000"/>
                                        <p:tgtEl>
                                          <p:spTgt spid="9">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9">
                                            <p:txEl>
                                              <p:pRg st="5" end="5"/>
                                            </p:txEl>
                                          </p:spTgt>
                                        </p:tgtEl>
                                        <p:attrNameLst>
                                          <p:attrName>style.visibility</p:attrName>
                                        </p:attrNameLst>
                                      </p:cBhvr>
                                      <p:to>
                                        <p:strVal val="visible"/>
                                      </p:to>
                                    </p:set>
                                    <p:anim calcmode="lin" valueType="num">
                                      <p:cBhvr>
                                        <p:cTn id="71" dur="1000" fill="hold"/>
                                        <p:tgtEl>
                                          <p:spTgt spid="9">
                                            <p:txEl>
                                              <p:pRg st="5" end="5"/>
                                            </p:txEl>
                                          </p:spTgt>
                                        </p:tgtEl>
                                        <p:attrNameLst>
                                          <p:attrName>ppt_w</p:attrName>
                                        </p:attrNameLst>
                                      </p:cBhvr>
                                      <p:tavLst>
                                        <p:tav tm="0">
                                          <p:val>
                                            <p:fltVal val="0"/>
                                          </p:val>
                                        </p:tav>
                                        <p:tav tm="100000">
                                          <p:val>
                                            <p:strVal val="#ppt_w"/>
                                          </p:val>
                                        </p:tav>
                                      </p:tavLst>
                                    </p:anim>
                                    <p:anim calcmode="lin" valueType="num">
                                      <p:cBhvr>
                                        <p:cTn id="72" dur="1000" fill="hold"/>
                                        <p:tgtEl>
                                          <p:spTgt spid="9">
                                            <p:txEl>
                                              <p:pRg st="5" end="5"/>
                                            </p:txEl>
                                          </p:spTgt>
                                        </p:tgtEl>
                                        <p:attrNameLst>
                                          <p:attrName>ppt_h</p:attrName>
                                        </p:attrNameLst>
                                      </p:cBhvr>
                                      <p:tavLst>
                                        <p:tav tm="0">
                                          <p:val>
                                            <p:fltVal val="0"/>
                                          </p:val>
                                        </p:tav>
                                        <p:tav tm="100000">
                                          <p:val>
                                            <p:strVal val="#ppt_h"/>
                                          </p:val>
                                        </p:tav>
                                      </p:tavLst>
                                    </p:anim>
                                    <p:anim calcmode="lin" valueType="num">
                                      <p:cBhvr>
                                        <p:cTn id="73" dur="1000" fill="hold"/>
                                        <p:tgtEl>
                                          <p:spTgt spid="9">
                                            <p:txEl>
                                              <p:pRg st="5" end="5"/>
                                            </p:txEl>
                                          </p:spTgt>
                                        </p:tgtEl>
                                        <p:attrNameLst>
                                          <p:attrName>style.rotation</p:attrName>
                                        </p:attrNameLst>
                                      </p:cBhvr>
                                      <p:tavLst>
                                        <p:tav tm="0">
                                          <p:val>
                                            <p:fltVal val="90"/>
                                          </p:val>
                                        </p:tav>
                                        <p:tav tm="100000">
                                          <p:val>
                                            <p:fltVal val="0"/>
                                          </p:val>
                                        </p:tav>
                                      </p:tavLst>
                                    </p:anim>
                                    <p:animEffect transition="in" filter="fade">
                                      <p:cBhvr>
                                        <p:cTn id="74"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6"/>
          <p:cNvPicPr preferRelativeResize="0"/>
          <p:nvPr/>
        </p:nvPicPr>
        <p:blipFill rotWithShape="1">
          <a:blip r:embed="rId3">
            <a:alphaModFix/>
          </a:blip>
          <a:srcRect t="941" b="5870"/>
          <a:stretch/>
        </p:blipFill>
        <p:spPr>
          <a:xfrm>
            <a:off x="5505550" y="0"/>
            <a:ext cx="3679699" cy="5143500"/>
          </a:xfrm>
          <a:prstGeom prst="rect">
            <a:avLst/>
          </a:prstGeom>
          <a:noFill/>
          <a:ln>
            <a:noFill/>
          </a:ln>
        </p:spPr>
      </p:pic>
      <p:sp>
        <p:nvSpPr>
          <p:cNvPr id="510" name="Google Shape;510;p46"/>
          <p:cNvSpPr/>
          <p:nvPr/>
        </p:nvSpPr>
        <p:spPr>
          <a:xfrm>
            <a:off x="3876550" y="0"/>
            <a:ext cx="4248150" cy="5162550"/>
          </a:xfrm>
          <a:custGeom>
            <a:avLst/>
            <a:gdLst/>
            <a:ahLst/>
            <a:cxnLst/>
            <a:rect l="l" t="t" r="r" b="b"/>
            <a:pathLst>
              <a:path w="169926" h="206502" extrusionOk="0">
                <a:moveTo>
                  <a:pt x="169926" y="0"/>
                </a:moveTo>
                <a:lnTo>
                  <a:pt x="60584" y="206121"/>
                </a:lnTo>
                <a:lnTo>
                  <a:pt x="5" y="206502"/>
                </a:lnTo>
                <a:lnTo>
                  <a:pt x="0" y="0"/>
                </a:lnTo>
                <a:close/>
              </a:path>
            </a:pathLst>
          </a:custGeom>
          <a:solidFill>
            <a:schemeClr val="lt1"/>
          </a:solidFill>
          <a:ln>
            <a:noFill/>
          </a:ln>
        </p:spPr>
      </p:sp>
      <p:sp>
        <p:nvSpPr>
          <p:cNvPr id="2" name="TextBox 1">
            <a:extLst>
              <a:ext uri="{FF2B5EF4-FFF2-40B4-BE49-F238E27FC236}">
                <a16:creationId xmlns:a16="http://schemas.microsoft.com/office/drawing/2014/main" id="{BEC031B1-987B-B938-2558-6772FF820A5C}"/>
              </a:ext>
            </a:extLst>
          </p:cNvPr>
          <p:cNvSpPr txBox="1"/>
          <p:nvPr/>
        </p:nvSpPr>
        <p:spPr>
          <a:xfrm>
            <a:off x="1434232" y="4789557"/>
            <a:ext cx="6275536"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3" name="Google Shape;418;p40">
            <a:extLst>
              <a:ext uri="{FF2B5EF4-FFF2-40B4-BE49-F238E27FC236}">
                <a16:creationId xmlns:a16="http://schemas.microsoft.com/office/drawing/2014/main" id="{9F6B0E83-1B29-6150-CD6A-E916DB484AB7}"/>
              </a:ext>
            </a:extLst>
          </p:cNvPr>
          <p:cNvSpPr txBox="1">
            <a:spLocks/>
          </p:cNvSpPr>
          <p:nvPr/>
        </p:nvSpPr>
        <p:spPr>
          <a:xfrm>
            <a:off x="713225" y="1228675"/>
            <a:ext cx="5637654" cy="335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graphicFrame>
        <p:nvGraphicFramePr>
          <p:cNvPr id="9" name="Google Shape;1103;p66">
            <a:extLst>
              <a:ext uri="{FF2B5EF4-FFF2-40B4-BE49-F238E27FC236}">
                <a16:creationId xmlns:a16="http://schemas.microsoft.com/office/drawing/2014/main" id="{328FCFF8-D0FE-4369-B56C-BB45DDEDAF79}"/>
              </a:ext>
            </a:extLst>
          </p:cNvPr>
          <p:cNvGraphicFramePr/>
          <p:nvPr>
            <p:extLst>
              <p:ext uri="{D42A27DB-BD31-4B8C-83A1-F6EECF244321}">
                <p14:modId xmlns:p14="http://schemas.microsoft.com/office/powerpoint/2010/main" val="2130574319"/>
              </p:ext>
            </p:extLst>
          </p:nvPr>
        </p:nvGraphicFramePr>
        <p:xfrm>
          <a:off x="505887" y="548158"/>
          <a:ext cx="5112327" cy="3693241"/>
        </p:xfrm>
        <a:graphic>
          <a:graphicData uri="http://schemas.openxmlformats.org/drawingml/2006/table">
            <a:tbl>
              <a:tblPr>
                <a:noFill/>
                <a:tableStyleId>{DBF3969D-6ABD-4547-B8BC-16076521C7A3}</a:tableStyleId>
              </a:tblPr>
              <a:tblGrid>
                <a:gridCol w="5112327">
                  <a:extLst>
                    <a:ext uri="{9D8B030D-6E8A-4147-A177-3AD203B41FA5}">
                      <a16:colId xmlns:a16="http://schemas.microsoft.com/office/drawing/2014/main" val="20000"/>
                    </a:ext>
                  </a:extLst>
                </a:gridCol>
              </a:tblGrid>
              <a:tr h="692599">
                <a:tc>
                  <a:txBody>
                    <a:bodyPr/>
                    <a:lstStyle/>
                    <a:p>
                      <a:pPr marL="0" lvl="0" indent="0" algn="ctr" rtl="0">
                        <a:spcBef>
                          <a:spcPts val="0"/>
                        </a:spcBef>
                        <a:spcAft>
                          <a:spcPts val="0"/>
                        </a:spcAft>
                        <a:buNone/>
                      </a:pPr>
                      <a:r>
                        <a:rPr lang="en-US" sz="1800" b="1" dirty="0">
                          <a:solidFill>
                            <a:schemeClr val="lt2"/>
                          </a:solidFill>
                          <a:latin typeface="Poppins"/>
                          <a:ea typeface="Poppins"/>
                          <a:cs typeface="Poppins"/>
                          <a:sym typeface="Poppins"/>
                        </a:rPr>
                        <a:t>Student submits FAFSA</a:t>
                      </a:r>
                      <a:endParaRPr sz="1800" b="1" dirty="0">
                        <a:solidFill>
                          <a:schemeClr val="lt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72333">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CPS sends information to federal databases to be reviewed (Database Matches)</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2"/>
                    </a:solidFill>
                  </a:tcPr>
                </a:tc>
                <a:extLst>
                  <a:ext uri="{0D108BD9-81ED-4DB2-BD59-A6C34878D82A}">
                    <a16:rowId xmlns:a16="http://schemas.microsoft.com/office/drawing/2014/main" val="10001"/>
                  </a:ext>
                </a:extLst>
              </a:tr>
              <a:tr h="731028">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Federal databases send match data back to CPS</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709078">
                <a:tc>
                  <a:txBody>
                    <a:bodyPr/>
                    <a:lstStyle/>
                    <a:p>
                      <a:pPr marL="0" lvl="0" indent="0" algn="ctr" rtl="0">
                        <a:spcBef>
                          <a:spcPts val="0"/>
                        </a:spcBef>
                        <a:spcAft>
                          <a:spcPts val="0"/>
                        </a:spcAft>
                        <a:buNone/>
                      </a:pPr>
                      <a:r>
                        <a:rPr lang="en-US" sz="1800" b="1" dirty="0">
                          <a:solidFill>
                            <a:schemeClr val="bg2"/>
                          </a:solidFill>
                          <a:latin typeface="Poppins"/>
                          <a:ea typeface="Poppins"/>
                          <a:cs typeface="Poppins"/>
                          <a:sym typeface="Poppins"/>
                        </a:rPr>
                        <a:t>CPS adds database match results and reject codes to ISIR</a:t>
                      </a:r>
                      <a:endParaRPr sz="1800" b="1" dirty="0">
                        <a:solidFill>
                          <a:schemeClr val="bg2"/>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09436076"/>
                  </a:ext>
                </a:extLst>
              </a:tr>
              <a:tr h="806634">
                <a:tc>
                  <a:txBody>
                    <a:bodyPr/>
                    <a:lstStyle/>
                    <a:p>
                      <a:pPr marL="0" lvl="0" indent="0" algn="ctr" rtl="0">
                        <a:spcBef>
                          <a:spcPts val="0"/>
                        </a:spcBef>
                        <a:spcAft>
                          <a:spcPts val="0"/>
                        </a:spcAft>
                        <a:buNone/>
                      </a:pPr>
                      <a:r>
                        <a:rPr lang="en-US" sz="1800" b="1" dirty="0">
                          <a:solidFill>
                            <a:schemeClr val="accent6"/>
                          </a:solidFill>
                          <a:latin typeface="Poppins"/>
                          <a:ea typeface="Poppins"/>
                          <a:cs typeface="Poppins"/>
                          <a:sym typeface="Poppins"/>
                        </a:rPr>
                        <a:t>CPS sends ISIR to School</a:t>
                      </a:r>
                      <a:endParaRPr sz="1800" b="1" dirty="0">
                        <a:solidFill>
                          <a:schemeClr val="accent6"/>
                        </a:solidFill>
                        <a:latin typeface="Poppins"/>
                        <a:ea typeface="Poppins"/>
                        <a:cs typeface="Poppins"/>
                        <a:sym typeface="Poppi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93647831"/>
                  </a:ext>
                </a:extLst>
              </a:tr>
            </a:tbl>
          </a:graphicData>
        </a:graphic>
      </p:graphicFrame>
    </p:spTree>
    <p:extLst>
      <p:ext uri="{BB962C8B-B14F-4D97-AF65-F5344CB8AC3E}">
        <p14:creationId xmlns:p14="http://schemas.microsoft.com/office/powerpoint/2010/main" val="279610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55"/>
          <p:cNvPicPr preferRelativeResize="0"/>
          <p:nvPr/>
        </p:nvPicPr>
        <p:blipFill rotWithShape="1">
          <a:blip r:embed="rId3">
            <a:alphaModFix/>
          </a:blip>
          <a:srcRect l="8723" r="49696"/>
          <a:stretch/>
        </p:blipFill>
        <p:spPr>
          <a:xfrm>
            <a:off x="0" y="0"/>
            <a:ext cx="3223951" cy="5167651"/>
          </a:xfrm>
          <a:prstGeom prst="rect">
            <a:avLst/>
          </a:prstGeom>
          <a:noFill/>
          <a:ln>
            <a:noFill/>
          </a:ln>
        </p:spPr>
      </p:pic>
      <p:grpSp>
        <p:nvGrpSpPr>
          <p:cNvPr id="775" name="Google Shape;775;p55"/>
          <p:cNvGrpSpPr/>
          <p:nvPr/>
        </p:nvGrpSpPr>
        <p:grpSpPr>
          <a:xfrm>
            <a:off x="1143000" y="-501787"/>
            <a:ext cx="3333750" cy="5999787"/>
            <a:chOff x="1143000" y="-501787"/>
            <a:chExt cx="3333750" cy="5999787"/>
          </a:xfrm>
        </p:grpSpPr>
        <p:sp>
          <p:nvSpPr>
            <p:cNvPr id="776" name="Google Shape;776;p55"/>
            <p:cNvSpPr/>
            <p:nvPr/>
          </p:nvSpPr>
          <p:spPr>
            <a:xfrm>
              <a:off x="1419225" y="0"/>
              <a:ext cx="3057525" cy="5181600"/>
            </a:xfrm>
            <a:custGeom>
              <a:avLst/>
              <a:gdLst/>
              <a:ahLst/>
              <a:cxnLst/>
              <a:rect l="l" t="t" r="r" b="b"/>
              <a:pathLst>
                <a:path w="122301" h="207264" extrusionOk="0">
                  <a:moveTo>
                    <a:pt x="0" y="207264"/>
                  </a:moveTo>
                  <a:lnTo>
                    <a:pt x="62484" y="0"/>
                  </a:lnTo>
                  <a:lnTo>
                    <a:pt x="122301" y="0"/>
                  </a:lnTo>
                  <a:lnTo>
                    <a:pt x="121920" y="207264"/>
                  </a:lnTo>
                  <a:close/>
                </a:path>
              </a:pathLst>
            </a:custGeom>
            <a:solidFill>
              <a:schemeClr val="lt1"/>
            </a:solidFill>
            <a:ln>
              <a:noFill/>
            </a:ln>
          </p:spPr>
        </p:sp>
        <p:grpSp>
          <p:nvGrpSpPr>
            <p:cNvPr id="777" name="Google Shape;777;p55"/>
            <p:cNvGrpSpPr/>
            <p:nvPr/>
          </p:nvGrpSpPr>
          <p:grpSpPr>
            <a:xfrm rot="5667554" flipH="1">
              <a:off x="-704610" y="1630401"/>
              <a:ext cx="5882770" cy="1735410"/>
              <a:chOff x="2431403" y="1790093"/>
              <a:chExt cx="7791899" cy="1735197"/>
            </a:xfrm>
          </p:grpSpPr>
          <p:sp>
            <p:nvSpPr>
              <p:cNvPr id="778" name="Google Shape;778;p55"/>
              <p:cNvSpPr/>
              <p:nvPr/>
            </p:nvSpPr>
            <p:spPr>
              <a:xfrm rot="4829342" flipH="1">
                <a:off x="6191055" y="-1362025"/>
                <a:ext cx="232394" cy="781983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5"/>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3" name="Google Shape;783;p55"/>
          <p:cNvSpPr/>
          <p:nvPr/>
        </p:nvSpPr>
        <p:spPr>
          <a:xfrm rot="2882628">
            <a:off x="2912397" y="657139"/>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5"/>
          <p:cNvSpPr/>
          <p:nvPr/>
        </p:nvSpPr>
        <p:spPr>
          <a:xfrm rot="2881541">
            <a:off x="3777912" y="2170219"/>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5"/>
          <p:cNvSpPr/>
          <p:nvPr/>
        </p:nvSpPr>
        <p:spPr>
          <a:xfrm>
            <a:off x="2452638" y="4168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A7C2462-71F9-9DEC-2B37-B4BE10FC355C}"/>
              </a:ext>
            </a:extLst>
          </p:cNvPr>
          <p:cNvSpPr txBox="1"/>
          <p:nvPr/>
        </p:nvSpPr>
        <p:spPr>
          <a:xfrm>
            <a:off x="1450589" y="4813708"/>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B0D3C9CD-5DC2-94B3-7115-99B8C872140C}"/>
              </a:ext>
            </a:extLst>
          </p:cNvPr>
          <p:cNvSpPr>
            <a:spLocks noGrp="1"/>
          </p:cNvSpPr>
          <p:nvPr>
            <p:ph type="title"/>
          </p:nvPr>
        </p:nvSpPr>
        <p:spPr>
          <a:xfrm>
            <a:off x="3223951" y="183224"/>
            <a:ext cx="5610300" cy="597961"/>
          </a:xfrm>
        </p:spPr>
        <p:txBody>
          <a:bodyPr/>
          <a:lstStyle/>
          <a:p>
            <a:r>
              <a:rPr lang="en-US" sz="3000" dirty="0"/>
              <a:t>Database Matches</a:t>
            </a:r>
          </a:p>
        </p:txBody>
      </p:sp>
      <p:sp>
        <p:nvSpPr>
          <p:cNvPr id="15" name="Google Shape;782;p55">
            <a:extLst>
              <a:ext uri="{FF2B5EF4-FFF2-40B4-BE49-F238E27FC236}">
                <a16:creationId xmlns:a16="http://schemas.microsoft.com/office/drawing/2014/main" id="{51A628DA-4B88-4CE0-9F29-4B9FB86DE3F4}"/>
              </a:ext>
            </a:extLst>
          </p:cNvPr>
          <p:cNvSpPr txBox="1">
            <a:spLocks/>
          </p:cNvSpPr>
          <p:nvPr/>
        </p:nvSpPr>
        <p:spPr>
          <a:xfrm>
            <a:off x="4028282" y="1705517"/>
            <a:ext cx="4956256" cy="1335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r>
              <a:rPr lang="en-US" b="1" dirty="0"/>
              <a:t>Department of Homeland Security</a:t>
            </a:r>
          </a:p>
          <a:p>
            <a:pPr marL="0" indent="0"/>
            <a:r>
              <a:rPr lang="en-US" sz="1600" b="1" dirty="0">
                <a:solidFill>
                  <a:schemeClr val="accent6"/>
                </a:solidFill>
              </a:rPr>
              <a:t>Eligible Non-Citizen Status</a:t>
            </a:r>
          </a:p>
          <a:p>
            <a:pPr marL="0" indent="0"/>
            <a:r>
              <a:rPr lang="en-US" sz="1600" b="1" dirty="0">
                <a:solidFill>
                  <a:schemeClr val="accent6"/>
                </a:solidFill>
              </a:rPr>
              <a:t>Alien Registration Number Sent for Match</a:t>
            </a:r>
          </a:p>
          <a:p>
            <a:pPr marL="0" indent="0"/>
            <a:r>
              <a:rPr lang="en-US" sz="1600" b="1" dirty="0">
                <a:solidFill>
                  <a:schemeClr val="accent6"/>
                </a:solidFill>
              </a:rPr>
              <a:t>Primary and Secondary* Confirmation Process</a:t>
            </a:r>
          </a:p>
        </p:txBody>
      </p:sp>
      <p:sp>
        <p:nvSpPr>
          <p:cNvPr id="16" name="Google Shape;782;p55">
            <a:extLst>
              <a:ext uri="{FF2B5EF4-FFF2-40B4-BE49-F238E27FC236}">
                <a16:creationId xmlns:a16="http://schemas.microsoft.com/office/drawing/2014/main" id="{2A633C31-400E-42AE-AF38-293A03AFFA93}"/>
              </a:ext>
            </a:extLst>
          </p:cNvPr>
          <p:cNvSpPr txBox="1">
            <a:spLocks/>
          </p:cNvSpPr>
          <p:nvPr/>
        </p:nvSpPr>
        <p:spPr>
          <a:xfrm>
            <a:off x="2377439" y="2770409"/>
            <a:ext cx="6607099" cy="2029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l"/>
            <a:r>
              <a:rPr lang="en-US" b="1" dirty="0"/>
              <a:t>National Student Loan Data System</a:t>
            </a:r>
          </a:p>
          <a:p>
            <a:pPr marL="0" indent="0" algn="l"/>
            <a:r>
              <a:rPr lang="en-US" sz="1600" b="1" dirty="0">
                <a:solidFill>
                  <a:schemeClr val="accent6"/>
                </a:solidFill>
              </a:rPr>
              <a:t>Verifies Default/Overpayment Status</a:t>
            </a:r>
          </a:p>
          <a:p>
            <a:pPr marL="0" indent="0" algn="l"/>
            <a:r>
              <a:rPr lang="en-US" sz="1600" b="1" dirty="0">
                <a:solidFill>
                  <a:schemeClr val="accent6"/>
                </a:solidFill>
              </a:rPr>
              <a:t>Reports Unpaid Title IV Fraud</a:t>
            </a:r>
          </a:p>
          <a:p>
            <a:pPr marL="0" indent="0" algn="l"/>
            <a:r>
              <a:rPr lang="en-US" sz="1600" b="1" dirty="0">
                <a:solidFill>
                  <a:schemeClr val="accent6"/>
                </a:solidFill>
              </a:rPr>
              <a:t>Ensures Annual and Aggregate Limits are not Exceeded</a:t>
            </a:r>
          </a:p>
          <a:p>
            <a:pPr marL="0" indent="0" algn="l"/>
            <a:r>
              <a:rPr lang="en-US" sz="1600" b="1" dirty="0">
                <a:solidFill>
                  <a:schemeClr val="accent6"/>
                </a:solidFill>
              </a:rPr>
              <a:t>Informs School if Student Subsequently Becomes Ineligible Based on New Data in NSLDS</a:t>
            </a:r>
          </a:p>
          <a:p>
            <a:pPr marL="0" indent="0" algn="l"/>
            <a:r>
              <a:rPr lang="en-US" sz="1600" b="1" dirty="0">
                <a:solidFill>
                  <a:schemeClr val="accent6"/>
                </a:solidFill>
              </a:rPr>
              <a:t>Identifies Unusual Enrollment History</a:t>
            </a:r>
          </a:p>
        </p:txBody>
      </p:sp>
      <p:sp>
        <p:nvSpPr>
          <p:cNvPr id="782" name="Google Shape;782;p55"/>
          <p:cNvSpPr txBox="1">
            <a:spLocks noGrp="1"/>
          </p:cNvSpPr>
          <p:nvPr>
            <p:ph type="subTitle" idx="1"/>
          </p:nvPr>
        </p:nvSpPr>
        <p:spPr>
          <a:xfrm>
            <a:off x="3105743" y="734136"/>
            <a:ext cx="3576888" cy="1302138"/>
          </a:xfrm>
          <a:prstGeom prst="rect">
            <a:avLst/>
          </a:prstGeom>
        </p:spPr>
        <p:txBody>
          <a:bodyPr spcFirstLastPara="1" wrap="square" lIns="91425" tIns="91425" rIns="91425" bIns="91425" anchor="t" anchorCtr="0">
            <a:noAutofit/>
          </a:bodyPr>
          <a:lstStyle/>
          <a:p>
            <a:pPr marL="0" lvl="0" indent="0" algn="l" rtl="0">
              <a:spcBef>
                <a:spcPts val="0"/>
              </a:spcBef>
              <a:buNone/>
            </a:pPr>
            <a:r>
              <a:rPr lang="en-US" b="1" dirty="0"/>
              <a:t>Social Security Administration</a:t>
            </a:r>
          </a:p>
          <a:p>
            <a:pPr marL="0" lvl="0" indent="0" algn="l" rtl="0">
              <a:spcBef>
                <a:spcPts val="0"/>
              </a:spcBef>
              <a:buNone/>
            </a:pPr>
            <a:r>
              <a:rPr lang="en-US" sz="1600" b="1" dirty="0">
                <a:solidFill>
                  <a:schemeClr val="accent6"/>
                </a:solidFill>
              </a:rPr>
              <a:t>Citizenship</a:t>
            </a:r>
            <a:br>
              <a:rPr lang="en-US" sz="1600" b="1" dirty="0">
                <a:solidFill>
                  <a:schemeClr val="accent6"/>
                </a:solidFill>
              </a:rPr>
            </a:br>
            <a:r>
              <a:rPr lang="en-US" sz="1600" b="1" dirty="0">
                <a:solidFill>
                  <a:schemeClr val="accent6"/>
                </a:solidFill>
              </a:rPr>
              <a:t>SSN</a:t>
            </a:r>
          </a:p>
          <a:p>
            <a:pPr marL="0" lvl="0" indent="0" algn="l" rtl="0">
              <a:spcBef>
                <a:spcPts val="0"/>
              </a:spcBef>
              <a:spcAft>
                <a:spcPts val="1200"/>
              </a:spcAft>
              <a:buNone/>
            </a:pPr>
            <a:r>
              <a:rPr lang="en-US" sz="1600" b="1" dirty="0">
                <a:solidFill>
                  <a:schemeClr val="accent6"/>
                </a:solidFill>
              </a:rPr>
              <a:t>Deceased Persons</a:t>
            </a:r>
            <a:endParaRPr lang="en-US" b="1" dirty="0">
              <a:solidFill>
                <a:schemeClr val="accent6"/>
              </a:solidFill>
            </a:endParaRPr>
          </a:p>
        </p:txBody>
      </p:sp>
    </p:spTree>
    <p:extLst>
      <p:ext uri="{BB962C8B-B14F-4D97-AF65-F5344CB8AC3E}">
        <p14:creationId xmlns:p14="http://schemas.microsoft.com/office/powerpoint/2010/main" val="281970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82">
                                            <p:txEl>
                                              <p:pRg st="1" end="1"/>
                                            </p:txEl>
                                          </p:spTgt>
                                        </p:tgtEl>
                                        <p:attrNameLst>
                                          <p:attrName>style.visibility</p:attrName>
                                        </p:attrNameLst>
                                      </p:cBhvr>
                                      <p:to>
                                        <p:strVal val="visible"/>
                                      </p:to>
                                    </p:set>
                                    <p:animEffect transition="in" filter="randombar(horizontal)">
                                      <p:cBhvr>
                                        <p:cTn id="7" dur="500"/>
                                        <p:tgtEl>
                                          <p:spTgt spid="78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82">
                                            <p:txEl>
                                              <p:pRg st="2" end="2"/>
                                            </p:txEl>
                                          </p:spTgt>
                                        </p:tgtEl>
                                        <p:attrNameLst>
                                          <p:attrName>style.visibility</p:attrName>
                                        </p:attrNameLst>
                                      </p:cBhvr>
                                      <p:to>
                                        <p:strVal val="visible"/>
                                      </p:to>
                                    </p:set>
                                    <p:animEffect transition="in" filter="randombar(horizontal)">
                                      <p:cBhvr>
                                        <p:cTn id="10" dur="500"/>
                                        <p:tgtEl>
                                          <p:spTgt spid="78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5" dur="500"/>
                                        <p:tgtEl>
                                          <p:spTgt spid="1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8" dur="500"/>
                                        <p:tgtEl>
                                          <p:spTgt spid="15">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1" dur="500"/>
                                        <p:tgtEl>
                                          <p:spTgt spid="1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6" dur="500"/>
                                        <p:tgtEl>
                                          <p:spTgt spid="16">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9" dur="500"/>
                                        <p:tgtEl>
                                          <p:spTgt spid="16">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32" dur="500"/>
                                        <p:tgtEl>
                                          <p:spTgt spid="1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35" dur="500"/>
                                        <p:tgtEl>
                                          <p:spTgt spid="16">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3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9"/>
          <p:cNvPicPr preferRelativeResize="0"/>
          <p:nvPr/>
        </p:nvPicPr>
        <p:blipFill rotWithShape="1">
          <a:blip r:embed="rId3">
            <a:alphaModFix/>
          </a:blip>
          <a:srcRect l="55961" t="3446" r="8223" b="5867"/>
          <a:stretch/>
        </p:blipFill>
        <p:spPr>
          <a:xfrm rot="10800000">
            <a:off x="6134103" y="-9526"/>
            <a:ext cx="3047997" cy="5143501"/>
          </a:xfrm>
          <a:prstGeom prst="rect">
            <a:avLst/>
          </a:prstGeom>
          <a:noFill/>
          <a:ln>
            <a:noFill/>
          </a:ln>
        </p:spPr>
      </p:pic>
      <p:pic>
        <p:nvPicPr>
          <p:cNvPr id="655" name="Google Shape;655;p49"/>
          <p:cNvPicPr preferRelativeResize="0"/>
          <p:nvPr/>
        </p:nvPicPr>
        <p:blipFill rotWithShape="1">
          <a:blip r:embed="rId3">
            <a:alphaModFix/>
          </a:blip>
          <a:srcRect l="51486" t="7308" r="10683" b="1674"/>
          <a:stretch/>
        </p:blipFill>
        <p:spPr>
          <a:xfrm rot="10800000">
            <a:off x="-19051" y="1"/>
            <a:ext cx="3219451" cy="5162549"/>
          </a:xfrm>
          <a:prstGeom prst="rect">
            <a:avLst/>
          </a:prstGeom>
          <a:noFill/>
          <a:ln>
            <a:noFill/>
          </a:ln>
        </p:spPr>
      </p:pic>
      <p:sp>
        <p:nvSpPr>
          <p:cNvPr id="656" name="Google Shape;656;p49"/>
          <p:cNvSpPr/>
          <p:nvPr/>
        </p:nvSpPr>
        <p:spPr>
          <a:xfrm>
            <a:off x="139311" y="-32550"/>
            <a:ext cx="9248775" cy="5162550"/>
          </a:xfrm>
          <a:custGeom>
            <a:avLst/>
            <a:gdLst/>
            <a:ahLst/>
            <a:cxnLst/>
            <a:rect l="l" t="t" r="r" b="b"/>
            <a:pathLst>
              <a:path w="369951" h="206502" extrusionOk="0">
                <a:moveTo>
                  <a:pt x="252222" y="0"/>
                </a:moveTo>
                <a:lnTo>
                  <a:pt x="369951" y="206502"/>
                </a:lnTo>
                <a:lnTo>
                  <a:pt x="119253" y="206502"/>
                </a:lnTo>
                <a:lnTo>
                  <a:pt x="0" y="381"/>
                </a:lnTo>
                <a:close/>
              </a:path>
            </a:pathLst>
          </a:custGeom>
          <a:solidFill>
            <a:schemeClr val="lt1"/>
          </a:solidFill>
          <a:ln>
            <a:noFill/>
          </a:ln>
        </p:spPr>
      </p:sp>
      <p:grpSp>
        <p:nvGrpSpPr>
          <p:cNvPr id="657" name="Google Shape;657;p49"/>
          <p:cNvGrpSpPr/>
          <p:nvPr/>
        </p:nvGrpSpPr>
        <p:grpSpPr>
          <a:xfrm>
            <a:off x="-970111" y="-2385447"/>
            <a:ext cx="11467617" cy="10461655"/>
            <a:chOff x="-1085608" y="-2406228"/>
            <a:chExt cx="11467617" cy="10461655"/>
          </a:xfrm>
        </p:grpSpPr>
        <p:sp>
          <p:nvSpPr>
            <p:cNvPr id="658" name="Google Shape;658;p49"/>
            <p:cNvSpPr/>
            <p:nvPr/>
          </p:nvSpPr>
          <p:spPr>
            <a:xfrm rot="-1800044" flipH="1">
              <a:off x="1775247" y="-2101896"/>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9"/>
            <p:cNvSpPr/>
            <p:nvPr/>
          </p:nvSpPr>
          <p:spPr>
            <a:xfrm rot="-1800044" flipH="1">
              <a:off x="1573902" y="-1985646"/>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9"/>
            <p:cNvSpPr/>
            <p:nvPr/>
          </p:nvSpPr>
          <p:spPr>
            <a:xfrm rot="8999956" flipH="1">
              <a:off x="7288658" y="-2948683"/>
              <a:ext cx="232495" cy="1069977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9"/>
            <p:cNvSpPr/>
            <p:nvPr/>
          </p:nvSpPr>
          <p:spPr>
            <a:xfrm rot="8999956" flipH="1">
              <a:off x="7490003" y="-3064933"/>
              <a:ext cx="232495" cy="1069977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49"/>
          <p:cNvSpPr/>
          <p:nvPr/>
        </p:nvSpPr>
        <p:spPr>
          <a:xfrm rot="2882628">
            <a:off x="377701" y="245193"/>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9"/>
          <p:cNvSpPr/>
          <p:nvPr/>
        </p:nvSpPr>
        <p:spPr>
          <a:xfrm rot="2881541">
            <a:off x="1156692" y="821194"/>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
          <p:cNvSpPr/>
          <p:nvPr/>
        </p:nvSpPr>
        <p:spPr>
          <a:xfrm rot="8087829">
            <a:off x="6190761" y="73655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9"/>
          <p:cNvSpPr/>
          <p:nvPr/>
        </p:nvSpPr>
        <p:spPr>
          <a:xfrm rot="8085288">
            <a:off x="6011026" y="1537097"/>
            <a:ext cx="297412" cy="29741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9"/>
          <p:cNvSpPr/>
          <p:nvPr/>
        </p:nvSpPr>
        <p:spPr>
          <a:xfrm rot="8087829">
            <a:off x="4095261" y="4713505"/>
            <a:ext cx="659098" cy="659098"/>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A5039FC-7027-34D9-574C-DF947728B15D}"/>
              </a:ext>
            </a:extLst>
          </p:cNvPr>
          <p:cNvSpPr txBox="1"/>
          <p:nvPr/>
        </p:nvSpPr>
        <p:spPr>
          <a:xfrm>
            <a:off x="1708382" y="4775771"/>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22" name="Google Shape;782;p55">
            <a:extLst>
              <a:ext uri="{FF2B5EF4-FFF2-40B4-BE49-F238E27FC236}">
                <a16:creationId xmlns:a16="http://schemas.microsoft.com/office/drawing/2014/main" id="{BAC0F11D-9B4F-415F-B87A-1B7893285EEC}"/>
              </a:ext>
            </a:extLst>
          </p:cNvPr>
          <p:cNvSpPr txBox="1">
            <a:spLocks/>
          </p:cNvSpPr>
          <p:nvPr/>
        </p:nvSpPr>
        <p:spPr>
          <a:xfrm>
            <a:off x="1227952" y="51429"/>
            <a:ext cx="5373146" cy="2029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l"/>
            <a:r>
              <a:rPr lang="en-US" b="1" dirty="0"/>
              <a:t>Department of Defense</a:t>
            </a:r>
          </a:p>
          <a:p>
            <a:pPr marL="0" indent="0" algn="l"/>
            <a:r>
              <a:rPr lang="en-US" sz="1600" b="1" dirty="0">
                <a:solidFill>
                  <a:schemeClr val="accent6"/>
                </a:solidFill>
              </a:rPr>
              <a:t>Identifies students with a parent or guardian who died as a result of military service in Iraq or Afghanistan after 9/11/2001</a:t>
            </a:r>
          </a:p>
          <a:p>
            <a:pPr marL="0" indent="0" algn="l"/>
            <a:r>
              <a:rPr lang="en-US" sz="1600" b="1" dirty="0">
                <a:solidFill>
                  <a:schemeClr val="accent6"/>
                </a:solidFill>
              </a:rPr>
              <a:t>Date of Death listed on FAFSA</a:t>
            </a:r>
          </a:p>
          <a:p>
            <a:pPr marL="0" indent="0" algn="l"/>
            <a:r>
              <a:rPr lang="en-US" sz="1600" b="1" dirty="0">
                <a:solidFill>
                  <a:schemeClr val="accent6"/>
                </a:solidFill>
              </a:rPr>
              <a:t>Possibility for increased Pell eligibility or eligibility for Iraq/Afghanistan Grant</a:t>
            </a:r>
          </a:p>
        </p:txBody>
      </p:sp>
      <p:sp>
        <p:nvSpPr>
          <p:cNvPr id="23" name="Google Shape;782;p55">
            <a:extLst>
              <a:ext uri="{FF2B5EF4-FFF2-40B4-BE49-F238E27FC236}">
                <a16:creationId xmlns:a16="http://schemas.microsoft.com/office/drawing/2014/main" id="{79EF9E21-9363-4EE3-B6CC-79B93FE55D71}"/>
              </a:ext>
            </a:extLst>
          </p:cNvPr>
          <p:cNvSpPr txBox="1">
            <a:spLocks/>
          </p:cNvSpPr>
          <p:nvPr/>
        </p:nvSpPr>
        <p:spPr>
          <a:xfrm>
            <a:off x="1891583" y="2289889"/>
            <a:ext cx="5373146" cy="727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l"/>
            <a:r>
              <a:rPr lang="en-US" b="1" dirty="0"/>
              <a:t>Selective Service System</a:t>
            </a:r>
          </a:p>
          <a:p>
            <a:pPr marL="0" indent="0" algn="l"/>
            <a:r>
              <a:rPr lang="en-US" sz="1600" b="1" dirty="0">
                <a:solidFill>
                  <a:schemeClr val="accent6"/>
                </a:solidFill>
              </a:rPr>
              <a:t>Registration status of eligible males</a:t>
            </a:r>
          </a:p>
        </p:txBody>
      </p:sp>
      <p:sp>
        <p:nvSpPr>
          <p:cNvPr id="24" name="Title 5">
            <a:extLst>
              <a:ext uri="{FF2B5EF4-FFF2-40B4-BE49-F238E27FC236}">
                <a16:creationId xmlns:a16="http://schemas.microsoft.com/office/drawing/2014/main" id="{E034E686-77BC-4421-A1D1-313FDB9112DB}"/>
              </a:ext>
            </a:extLst>
          </p:cNvPr>
          <p:cNvSpPr>
            <a:spLocks noGrp="1"/>
          </p:cNvSpPr>
          <p:nvPr>
            <p:ph type="title"/>
          </p:nvPr>
        </p:nvSpPr>
        <p:spPr>
          <a:xfrm>
            <a:off x="1619660" y="1766752"/>
            <a:ext cx="5610300" cy="597961"/>
          </a:xfrm>
        </p:spPr>
        <p:txBody>
          <a:bodyPr/>
          <a:lstStyle/>
          <a:p>
            <a:r>
              <a:rPr lang="en-US" sz="3000" dirty="0"/>
              <a:t>Removed for 23-24 FAFSA</a:t>
            </a:r>
          </a:p>
        </p:txBody>
      </p:sp>
      <p:sp>
        <p:nvSpPr>
          <p:cNvPr id="25" name="Google Shape;782;p55">
            <a:extLst>
              <a:ext uri="{FF2B5EF4-FFF2-40B4-BE49-F238E27FC236}">
                <a16:creationId xmlns:a16="http://schemas.microsoft.com/office/drawing/2014/main" id="{7554B4C7-5606-4006-9284-10C5704999E2}"/>
              </a:ext>
            </a:extLst>
          </p:cNvPr>
          <p:cNvSpPr txBox="1">
            <a:spLocks/>
          </p:cNvSpPr>
          <p:nvPr/>
        </p:nvSpPr>
        <p:spPr>
          <a:xfrm>
            <a:off x="2469804" y="3016561"/>
            <a:ext cx="5373146" cy="727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l"/>
            <a:r>
              <a:rPr lang="en-US" b="1" dirty="0"/>
              <a:t>Department of Justice (</a:t>
            </a:r>
            <a:r>
              <a:rPr lang="en-US" b="1" dirty="0" err="1"/>
              <a:t>DoJ</a:t>
            </a:r>
            <a:r>
              <a:rPr lang="en-US" b="1" dirty="0"/>
              <a:t>)</a:t>
            </a:r>
          </a:p>
          <a:p>
            <a:pPr marL="0" indent="0" algn="l"/>
            <a:r>
              <a:rPr lang="en-US" sz="1600" b="1" dirty="0">
                <a:solidFill>
                  <a:schemeClr val="accent6"/>
                </a:solidFill>
              </a:rPr>
              <a:t>Identifies students with certain drug convictions</a:t>
            </a:r>
          </a:p>
        </p:txBody>
      </p:sp>
      <p:sp>
        <p:nvSpPr>
          <p:cNvPr id="26" name="Title 5">
            <a:extLst>
              <a:ext uri="{FF2B5EF4-FFF2-40B4-BE49-F238E27FC236}">
                <a16:creationId xmlns:a16="http://schemas.microsoft.com/office/drawing/2014/main" id="{FDEE1B0B-1F20-43FB-81F7-44BD8C6B10E1}"/>
              </a:ext>
            </a:extLst>
          </p:cNvPr>
          <p:cNvSpPr txBox="1">
            <a:spLocks/>
          </p:cNvSpPr>
          <p:nvPr/>
        </p:nvSpPr>
        <p:spPr>
          <a:xfrm>
            <a:off x="2667980" y="3594529"/>
            <a:ext cx="5610300" cy="5979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For 24-25 FAFSA</a:t>
            </a:r>
          </a:p>
        </p:txBody>
      </p:sp>
      <p:sp>
        <p:nvSpPr>
          <p:cNvPr id="27" name="Google Shape;782;p55">
            <a:extLst>
              <a:ext uri="{FF2B5EF4-FFF2-40B4-BE49-F238E27FC236}">
                <a16:creationId xmlns:a16="http://schemas.microsoft.com/office/drawing/2014/main" id="{81423B48-C1E4-4DCA-87D4-7BFD1355D75D}"/>
              </a:ext>
            </a:extLst>
          </p:cNvPr>
          <p:cNvSpPr txBox="1">
            <a:spLocks/>
          </p:cNvSpPr>
          <p:nvPr/>
        </p:nvSpPr>
        <p:spPr>
          <a:xfrm>
            <a:off x="3063038" y="4054195"/>
            <a:ext cx="5373146" cy="727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l"/>
            <a:r>
              <a:rPr lang="en-US" b="1" dirty="0"/>
              <a:t>Department of Homeland Security</a:t>
            </a:r>
          </a:p>
          <a:p>
            <a:pPr marL="0" indent="0" algn="l"/>
            <a:r>
              <a:rPr lang="en-US" sz="1600" b="1" dirty="0">
                <a:solidFill>
                  <a:schemeClr val="accent6"/>
                </a:solidFill>
              </a:rPr>
              <a:t>No Longer Perform Secondary Confirmation Process</a:t>
            </a:r>
          </a:p>
        </p:txBody>
      </p:sp>
    </p:spTree>
    <p:extLst>
      <p:ext uri="{BB962C8B-B14F-4D97-AF65-F5344CB8AC3E}">
        <p14:creationId xmlns:p14="http://schemas.microsoft.com/office/powerpoint/2010/main" val="20929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7" dur="500"/>
                                        <p:tgtEl>
                                          <p:spTgt spid="2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0" dur="500"/>
                                        <p:tgtEl>
                                          <p:spTgt spid="22">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13" dur="500"/>
                                        <p:tgtEl>
                                          <p:spTgt spid="2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8" dur="5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3" dur="500"/>
                                        <p:tgtEl>
                                          <p:spTgt spid="2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3"/>
        <p:cNvGrpSpPr/>
        <p:nvPr/>
      </p:nvGrpSpPr>
      <p:grpSpPr>
        <a:xfrm>
          <a:off x="0" y="0"/>
          <a:ext cx="0" cy="0"/>
          <a:chOff x="0" y="0"/>
          <a:chExt cx="0" cy="0"/>
        </a:xfrm>
      </p:grpSpPr>
      <p:pic>
        <p:nvPicPr>
          <p:cNvPr id="714" name="Google Shape;714;p52"/>
          <p:cNvPicPr preferRelativeResize="0"/>
          <p:nvPr/>
        </p:nvPicPr>
        <p:blipFill rotWithShape="1">
          <a:blip r:embed="rId3">
            <a:alphaModFix/>
          </a:blip>
          <a:srcRect l="2610" t="3815" b="2437"/>
          <a:stretch/>
        </p:blipFill>
        <p:spPr>
          <a:xfrm flipH="1">
            <a:off x="5581651" y="0"/>
            <a:ext cx="3562349" cy="5143502"/>
          </a:xfrm>
          <a:prstGeom prst="rect">
            <a:avLst/>
          </a:prstGeom>
          <a:noFill/>
          <a:ln>
            <a:noFill/>
          </a:ln>
        </p:spPr>
      </p:pic>
      <p:grpSp>
        <p:nvGrpSpPr>
          <p:cNvPr id="715" name="Google Shape;715;p52"/>
          <p:cNvGrpSpPr/>
          <p:nvPr/>
        </p:nvGrpSpPr>
        <p:grpSpPr>
          <a:xfrm>
            <a:off x="4010025" y="-387487"/>
            <a:ext cx="3343714" cy="5999787"/>
            <a:chOff x="4010025" y="-387487"/>
            <a:chExt cx="3343714" cy="5999787"/>
          </a:xfrm>
        </p:grpSpPr>
        <p:sp>
          <p:nvSpPr>
            <p:cNvPr id="716" name="Google Shape;716;p52"/>
            <p:cNvSpPr/>
            <p:nvPr/>
          </p:nvSpPr>
          <p:spPr>
            <a:xfrm>
              <a:off x="4010025" y="0"/>
              <a:ext cx="3076575" cy="5143500"/>
            </a:xfrm>
            <a:custGeom>
              <a:avLst/>
              <a:gdLst/>
              <a:ahLst/>
              <a:cxnLst/>
              <a:rect l="l" t="t" r="r" b="b"/>
              <a:pathLst>
                <a:path w="123063" h="205740" extrusionOk="0">
                  <a:moveTo>
                    <a:pt x="123063" y="0"/>
                  </a:moveTo>
                  <a:lnTo>
                    <a:pt x="57912" y="205740"/>
                  </a:lnTo>
                  <a:lnTo>
                    <a:pt x="1524" y="205740"/>
                  </a:lnTo>
                  <a:lnTo>
                    <a:pt x="0" y="0"/>
                  </a:lnTo>
                  <a:close/>
                </a:path>
              </a:pathLst>
            </a:custGeom>
            <a:solidFill>
              <a:schemeClr val="accent1"/>
            </a:solidFill>
            <a:ln>
              <a:noFill/>
            </a:ln>
          </p:spPr>
        </p:sp>
        <p:grpSp>
          <p:nvGrpSpPr>
            <p:cNvPr id="717" name="Google Shape;717;p52"/>
            <p:cNvGrpSpPr/>
            <p:nvPr/>
          </p:nvGrpSpPr>
          <p:grpSpPr>
            <a:xfrm rot="-5132446" flipH="1">
              <a:off x="3318579" y="1744701"/>
              <a:ext cx="5882770" cy="1735410"/>
              <a:chOff x="2431403" y="1790093"/>
              <a:chExt cx="7791899" cy="1735197"/>
            </a:xfrm>
          </p:grpSpPr>
          <p:sp>
            <p:nvSpPr>
              <p:cNvPr id="718" name="Google Shape;718;p52"/>
              <p:cNvSpPr/>
              <p:nvPr/>
            </p:nvSpPr>
            <p:spPr>
              <a:xfrm rot="4829342" flipH="1">
                <a:off x="6191055" y="-1362025"/>
                <a:ext cx="232394" cy="781983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2"/>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3" name="Google Shape;723;p52"/>
          <p:cNvSpPr/>
          <p:nvPr/>
        </p:nvSpPr>
        <p:spPr>
          <a:xfrm rot="9508767">
            <a:off x="6123145" y="79342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2"/>
          <p:cNvSpPr/>
          <p:nvPr/>
        </p:nvSpPr>
        <p:spPr>
          <a:xfrm rot="9510599">
            <a:off x="5514604" y="125338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EBB9742-7628-C743-EABC-49049650CEA9}"/>
              </a:ext>
            </a:extLst>
          </p:cNvPr>
          <p:cNvSpPr txBox="1"/>
          <p:nvPr/>
        </p:nvSpPr>
        <p:spPr>
          <a:xfrm>
            <a:off x="1450589" y="4805195"/>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377232D0-969F-10EC-1856-2E5D48B58F65}"/>
              </a:ext>
            </a:extLst>
          </p:cNvPr>
          <p:cNvSpPr>
            <a:spLocks noGrp="1"/>
          </p:cNvSpPr>
          <p:nvPr>
            <p:ph type="title"/>
          </p:nvPr>
        </p:nvSpPr>
        <p:spPr>
          <a:xfrm>
            <a:off x="358507" y="359936"/>
            <a:ext cx="6242820" cy="807645"/>
          </a:xfrm>
        </p:spPr>
        <p:txBody>
          <a:bodyPr/>
          <a:lstStyle/>
          <a:p>
            <a:r>
              <a:rPr lang="en-US" sz="4000" dirty="0"/>
              <a:t>CPS Review and Processing</a:t>
            </a:r>
          </a:p>
        </p:txBody>
      </p:sp>
      <p:sp>
        <p:nvSpPr>
          <p:cNvPr id="13" name="Google Shape;722;p52">
            <a:extLst>
              <a:ext uri="{FF2B5EF4-FFF2-40B4-BE49-F238E27FC236}">
                <a16:creationId xmlns:a16="http://schemas.microsoft.com/office/drawing/2014/main" id="{5CF76EF6-B69F-4825-A788-2DFDEFB53332}"/>
              </a:ext>
            </a:extLst>
          </p:cNvPr>
          <p:cNvSpPr txBox="1">
            <a:spLocks/>
          </p:cNvSpPr>
          <p:nvPr/>
        </p:nvSpPr>
        <p:spPr>
          <a:xfrm>
            <a:off x="494325" y="1964790"/>
            <a:ext cx="5067600" cy="1839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spcAft>
                <a:spcPts val="1200"/>
              </a:spcAft>
            </a:pPr>
            <a:endParaRPr lang="en-US" dirty="0">
              <a:solidFill>
                <a:schemeClr val="accent6"/>
              </a:solidFill>
            </a:endParaRPr>
          </a:p>
        </p:txBody>
      </p:sp>
      <p:sp>
        <p:nvSpPr>
          <p:cNvPr id="4" name="Subtitle 3">
            <a:extLst>
              <a:ext uri="{FF2B5EF4-FFF2-40B4-BE49-F238E27FC236}">
                <a16:creationId xmlns:a16="http://schemas.microsoft.com/office/drawing/2014/main" id="{8F7BA72C-6F0B-492C-AE19-EC93FD8A5A7D}"/>
              </a:ext>
            </a:extLst>
          </p:cNvPr>
          <p:cNvSpPr>
            <a:spLocks noGrp="1"/>
          </p:cNvSpPr>
          <p:nvPr>
            <p:ph type="subTitle" idx="1"/>
          </p:nvPr>
        </p:nvSpPr>
        <p:spPr>
          <a:xfrm>
            <a:off x="137525" y="1101182"/>
            <a:ext cx="5778181" cy="3185889"/>
          </a:xfrm>
        </p:spPr>
        <p:txBody>
          <a:bodyPr/>
          <a:lstStyle/>
          <a:p>
            <a:pPr marL="571500" indent="-457200">
              <a:buSzPct val="100000"/>
              <a:buFont typeface="Arial" panose="020B0604020202020204" pitchFamily="34" charset="0"/>
              <a:buChar char="•"/>
            </a:pPr>
            <a:r>
              <a:rPr lang="en-US" sz="2400" dirty="0"/>
              <a:t>Adds data match results to the FAFSA</a:t>
            </a:r>
          </a:p>
          <a:p>
            <a:pPr marL="571500" indent="-457200">
              <a:buSzPct val="100000"/>
              <a:buFont typeface="Arial" panose="020B0604020202020204" pitchFamily="34" charset="0"/>
              <a:buChar char="•"/>
            </a:pPr>
            <a:r>
              <a:rPr lang="en-US" sz="2400" dirty="0"/>
              <a:t>Reviews FAFSA data for completion and errors</a:t>
            </a:r>
          </a:p>
          <a:p>
            <a:pPr marL="571500" indent="-457200">
              <a:buSzPct val="100000"/>
              <a:buFont typeface="Arial" panose="020B0604020202020204" pitchFamily="34" charset="0"/>
              <a:buChar char="•"/>
            </a:pPr>
            <a:r>
              <a:rPr lang="en-US" sz="2400" dirty="0"/>
              <a:t>Adds reject codes and c-codes which identify problems</a:t>
            </a:r>
          </a:p>
          <a:p>
            <a:pPr marL="571500" indent="-457200">
              <a:buSzPct val="100000"/>
              <a:buFont typeface="Arial" panose="020B0604020202020204" pitchFamily="34" charset="0"/>
              <a:buChar char="•"/>
            </a:pPr>
            <a:r>
              <a:rPr lang="en-US" sz="2400" dirty="0"/>
              <a:t>Sends the ISIR to the School</a:t>
            </a:r>
          </a:p>
          <a:p>
            <a:pPr marL="571500" indent="-457200">
              <a:buSzPct val="100000"/>
              <a:buFont typeface="Arial" panose="020B0604020202020204" pitchFamily="34" charset="0"/>
              <a:buChar char="•"/>
            </a:pPr>
            <a:r>
              <a:rPr lang="en-US" sz="2400" dirty="0"/>
              <a:t>Usually occurs within 3-5 business days of FAFSA submission</a:t>
            </a:r>
          </a:p>
        </p:txBody>
      </p:sp>
    </p:spTree>
    <p:extLst>
      <p:ext uri="{BB962C8B-B14F-4D97-AF65-F5344CB8AC3E}">
        <p14:creationId xmlns:p14="http://schemas.microsoft.com/office/powerpoint/2010/main" val="332382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66"/>
          <p:cNvSpPr txBox="1">
            <a:spLocks noGrp="1"/>
          </p:cNvSpPr>
          <p:nvPr>
            <p:ph type="title"/>
          </p:nvPr>
        </p:nvSpPr>
        <p:spPr>
          <a:xfrm>
            <a:off x="713099" y="598236"/>
            <a:ext cx="7717800" cy="572700"/>
          </a:xfrm>
          <a:prstGeom prst="rect">
            <a:avLst/>
          </a:prstGeom>
        </p:spPr>
        <p:txBody>
          <a:bodyPr spcFirstLastPara="1" wrap="square" lIns="91425" tIns="91425" rIns="91425" bIns="91425" anchor="t" anchorCtr="0">
            <a:noAutofit/>
          </a:bodyPr>
          <a:lstStyle/>
          <a:p>
            <a:pPr marL="0" lvl="0" indent="0" algn="ctr" rtl="0">
              <a:spcBef>
                <a:spcPts val="400"/>
              </a:spcBef>
              <a:spcAft>
                <a:spcPts val="0"/>
              </a:spcAft>
              <a:buNone/>
            </a:pPr>
            <a:r>
              <a:rPr lang="en-US" dirty="0"/>
              <a:t>Resolving Rejects</a:t>
            </a:r>
            <a:endParaRPr dirty="0"/>
          </a:p>
        </p:txBody>
      </p:sp>
      <p:graphicFrame>
        <p:nvGraphicFramePr>
          <p:cNvPr id="1103" name="Google Shape;1103;p66"/>
          <p:cNvGraphicFramePr/>
          <p:nvPr>
            <p:extLst>
              <p:ext uri="{D42A27DB-BD31-4B8C-83A1-F6EECF244321}">
                <p14:modId xmlns:p14="http://schemas.microsoft.com/office/powerpoint/2010/main" val="1634361365"/>
              </p:ext>
            </p:extLst>
          </p:nvPr>
        </p:nvGraphicFramePr>
        <p:xfrm>
          <a:off x="573223" y="1675575"/>
          <a:ext cx="7997552" cy="1532004"/>
        </p:xfrm>
        <a:graphic>
          <a:graphicData uri="http://schemas.openxmlformats.org/drawingml/2006/table">
            <a:tbl>
              <a:tblPr>
                <a:noFill/>
                <a:tableStyleId>{DBF3969D-6ABD-4547-B8BC-16076521C7A3}</a:tableStyleId>
              </a:tblPr>
              <a:tblGrid>
                <a:gridCol w="7997552">
                  <a:extLst>
                    <a:ext uri="{9D8B030D-6E8A-4147-A177-3AD203B41FA5}">
                      <a16:colId xmlns:a16="http://schemas.microsoft.com/office/drawing/2014/main" val="20000"/>
                    </a:ext>
                  </a:extLst>
                </a:gridCol>
              </a:tblGrid>
              <a:tr h="512753">
                <a:tc>
                  <a:txBody>
                    <a:bodyPr/>
                    <a:lstStyle/>
                    <a:p>
                      <a:pPr marL="0" lvl="0" indent="0" algn="ctr" rtl="0">
                        <a:spcBef>
                          <a:spcPts val="0"/>
                        </a:spcBef>
                        <a:spcAft>
                          <a:spcPts val="0"/>
                        </a:spcAft>
                        <a:buNone/>
                      </a:pPr>
                      <a:r>
                        <a:rPr lang="en-US" sz="2000" b="1" dirty="0">
                          <a:solidFill>
                            <a:schemeClr val="lt2"/>
                          </a:solidFill>
                          <a:latin typeface="Poppins"/>
                          <a:ea typeface="Poppins"/>
                          <a:cs typeface="Poppins"/>
                          <a:sym typeface="Poppins"/>
                        </a:rPr>
                        <a:t>Reject reason will be present in FAA information section</a:t>
                      </a: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71533">
                <a:tc>
                  <a:txBody>
                    <a:bodyPr/>
                    <a:lstStyle/>
                    <a:p>
                      <a:pPr marL="0" lvl="0" indent="0" algn="ctr" rtl="0">
                        <a:spcBef>
                          <a:spcPts val="0"/>
                        </a:spcBef>
                        <a:spcAft>
                          <a:spcPts val="0"/>
                        </a:spcAft>
                        <a:buNone/>
                      </a:pPr>
                      <a:r>
                        <a:rPr lang="en-US" sz="2000" b="1" dirty="0">
                          <a:solidFill>
                            <a:schemeClr val="dk1"/>
                          </a:solidFill>
                          <a:latin typeface="Poppins"/>
                          <a:ea typeface="Poppins"/>
                          <a:cs typeface="Poppins"/>
                          <a:sym typeface="Poppins"/>
                        </a:rPr>
                        <a:t>Follow instructions for resolution</a:t>
                      </a:r>
                      <a:endParaRPr sz="2000" b="1" dirty="0">
                        <a:solidFill>
                          <a:schemeClr val="tx1"/>
                        </a:solidFill>
                        <a:latin typeface="Poppi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531601">
                <a:tc>
                  <a:txBody>
                    <a:bodyPr/>
                    <a:lstStyle/>
                    <a:p>
                      <a:pPr marL="0" lvl="0" indent="0" algn="ctr" rtl="0">
                        <a:spcBef>
                          <a:spcPts val="0"/>
                        </a:spcBef>
                        <a:spcAft>
                          <a:spcPts val="0"/>
                        </a:spcAft>
                        <a:buNone/>
                      </a:pPr>
                      <a:r>
                        <a:rPr lang="en-US" sz="2000" b="1" dirty="0">
                          <a:solidFill>
                            <a:schemeClr val="lt2"/>
                          </a:solidFill>
                          <a:latin typeface="Poppins"/>
                          <a:ea typeface="Poppins"/>
                          <a:cs typeface="Poppins"/>
                          <a:sym typeface="Poppins"/>
                        </a:rPr>
                        <a:t>No EFC will be calculated on rejected ISIRS</a:t>
                      </a:r>
                      <a:endParaRPr sz="2000" b="1" dirty="0">
                        <a:solidFill>
                          <a:schemeClr val="accent6"/>
                        </a:solidFill>
                        <a:latin typeface="Poppi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E56A76AF-7935-EFB4-044C-581E224EABDB}"/>
              </a:ext>
            </a:extLst>
          </p:cNvPr>
          <p:cNvSpPr txBox="1"/>
          <p:nvPr/>
        </p:nvSpPr>
        <p:spPr>
          <a:xfrm>
            <a:off x="1463938" y="4789557"/>
            <a:ext cx="6216123"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5" name="Google Shape;1153;p67">
            <a:extLst>
              <a:ext uri="{FF2B5EF4-FFF2-40B4-BE49-F238E27FC236}">
                <a16:creationId xmlns:a16="http://schemas.microsoft.com/office/drawing/2014/main" id="{874CB4E6-0FB7-4CB1-8A6A-4FE3EC06182A}"/>
              </a:ext>
            </a:extLst>
          </p:cNvPr>
          <p:cNvSpPr/>
          <p:nvPr/>
        </p:nvSpPr>
        <p:spPr>
          <a:xfrm rot="9508767">
            <a:off x="901290" y="3701682"/>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4;p67">
            <a:extLst>
              <a:ext uri="{FF2B5EF4-FFF2-40B4-BE49-F238E27FC236}">
                <a16:creationId xmlns:a16="http://schemas.microsoft.com/office/drawing/2014/main" id="{E8C6329E-674B-4F99-9E55-301EB7FAD815}"/>
              </a:ext>
            </a:extLst>
          </p:cNvPr>
          <p:cNvSpPr/>
          <p:nvPr/>
        </p:nvSpPr>
        <p:spPr>
          <a:xfrm rot="9510599">
            <a:off x="549924" y="4275938"/>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2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2"/>
          <p:cNvPicPr preferRelativeResize="0"/>
          <p:nvPr/>
        </p:nvPicPr>
        <p:blipFill rotWithShape="1">
          <a:blip r:embed="rId3">
            <a:alphaModFix/>
          </a:blip>
          <a:srcRect t="36405" b="2440"/>
          <a:stretch/>
        </p:blipFill>
        <p:spPr>
          <a:xfrm>
            <a:off x="4343400" y="0"/>
            <a:ext cx="5606800" cy="5143502"/>
          </a:xfrm>
          <a:prstGeom prst="rect">
            <a:avLst/>
          </a:prstGeom>
          <a:noFill/>
          <a:ln>
            <a:noFill/>
          </a:ln>
        </p:spPr>
      </p:pic>
      <p:grpSp>
        <p:nvGrpSpPr>
          <p:cNvPr id="443" name="Google Shape;443;p42"/>
          <p:cNvGrpSpPr/>
          <p:nvPr/>
        </p:nvGrpSpPr>
        <p:grpSpPr>
          <a:xfrm>
            <a:off x="1805498" y="-795078"/>
            <a:ext cx="8796619" cy="7699893"/>
            <a:chOff x="1805498" y="-795078"/>
            <a:chExt cx="8796619" cy="7699893"/>
          </a:xfrm>
        </p:grpSpPr>
        <p:sp>
          <p:nvSpPr>
            <p:cNvPr id="444" name="Google Shape;444;p42"/>
            <p:cNvSpPr/>
            <p:nvPr/>
          </p:nvSpPr>
          <p:spPr>
            <a:xfrm>
              <a:off x="4029075" y="0"/>
              <a:ext cx="4862525" cy="5334000"/>
            </a:xfrm>
            <a:custGeom>
              <a:avLst/>
              <a:gdLst/>
              <a:ahLst/>
              <a:cxnLst/>
              <a:rect l="l" t="t" r="r" b="b"/>
              <a:pathLst>
                <a:path w="194501" h="213360" extrusionOk="0">
                  <a:moveTo>
                    <a:pt x="3429" y="191"/>
                  </a:moveTo>
                  <a:lnTo>
                    <a:pt x="0" y="213360"/>
                  </a:lnTo>
                  <a:lnTo>
                    <a:pt x="5715" y="213360"/>
                  </a:lnTo>
                  <a:lnTo>
                    <a:pt x="194501" y="0"/>
                  </a:lnTo>
                  <a:close/>
                </a:path>
              </a:pathLst>
            </a:custGeom>
            <a:solidFill>
              <a:schemeClr val="lt1"/>
            </a:solidFill>
            <a:ln>
              <a:noFill/>
            </a:ln>
          </p:spPr>
        </p:sp>
        <p:grpSp>
          <p:nvGrpSpPr>
            <p:cNvPr id="445" name="Google Shape;445;p42"/>
            <p:cNvGrpSpPr/>
            <p:nvPr/>
          </p:nvGrpSpPr>
          <p:grpSpPr>
            <a:xfrm rot="-2351318">
              <a:off x="1357795" y="2038354"/>
              <a:ext cx="9692026" cy="2033029"/>
              <a:chOff x="-291125" y="1936498"/>
              <a:chExt cx="9691650" cy="2032950"/>
            </a:xfrm>
          </p:grpSpPr>
          <p:sp>
            <p:nvSpPr>
              <p:cNvPr id="446" name="Google Shape;446;p42"/>
              <p:cNvSpPr/>
              <p:nvPr/>
            </p:nvSpPr>
            <p:spPr>
              <a:xfrm rot="4829342" flipH="1">
                <a:off x="4390878" y="-1996821"/>
                <a:ext cx="232394" cy="969003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rot="4829342" flipH="1">
                <a:off x="4486128" y="-1787271"/>
                <a:ext cx="232394" cy="969003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8" name="Google Shape;448;p42"/>
          <p:cNvSpPr txBox="1">
            <a:spLocks noGrp="1"/>
          </p:cNvSpPr>
          <p:nvPr>
            <p:ph type="title"/>
          </p:nvPr>
        </p:nvSpPr>
        <p:spPr>
          <a:xfrm>
            <a:off x="1524332" y="485633"/>
            <a:ext cx="4938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Big Picture</a:t>
            </a:r>
            <a:endParaRPr dirty="0"/>
          </a:p>
        </p:txBody>
      </p:sp>
      <p:sp>
        <p:nvSpPr>
          <p:cNvPr id="449" name="Google Shape;449;p42"/>
          <p:cNvSpPr txBox="1">
            <a:spLocks noGrp="1"/>
          </p:cNvSpPr>
          <p:nvPr>
            <p:ph type="subTitle" idx="1"/>
          </p:nvPr>
        </p:nvSpPr>
        <p:spPr>
          <a:xfrm>
            <a:off x="316807" y="1279074"/>
            <a:ext cx="6417223" cy="2900453"/>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sz="1800" dirty="0"/>
              <a:t>Submit the FAFSA</a:t>
            </a:r>
          </a:p>
          <a:p>
            <a:pPr marL="0" lvl="0" indent="0" algn="l" rtl="0">
              <a:spcBef>
                <a:spcPts val="0"/>
              </a:spcBef>
              <a:spcAft>
                <a:spcPts val="1200"/>
              </a:spcAft>
              <a:buNone/>
            </a:pPr>
            <a:r>
              <a:rPr lang="en-US" sz="1800" dirty="0"/>
              <a:t>   &gt;&gt; Application goes through database matches</a:t>
            </a:r>
          </a:p>
          <a:p>
            <a:pPr marL="0" lvl="0" indent="0" algn="l" rtl="0">
              <a:spcBef>
                <a:spcPts val="0"/>
              </a:spcBef>
              <a:spcAft>
                <a:spcPts val="1200"/>
              </a:spcAft>
              <a:buNone/>
            </a:pPr>
            <a:r>
              <a:rPr lang="en-US" sz="1800" dirty="0"/>
              <a:t>      &gt;&gt; CPS sends the ISIR to the school</a:t>
            </a:r>
          </a:p>
          <a:p>
            <a:pPr marL="0" lvl="0" indent="0" algn="l" rtl="0">
              <a:spcBef>
                <a:spcPts val="0"/>
              </a:spcBef>
              <a:spcAft>
                <a:spcPts val="1200"/>
              </a:spcAft>
              <a:buNone/>
            </a:pPr>
            <a:r>
              <a:rPr lang="en-US" sz="1800" dirty="0"/>
              <a:t>         &gt;&gt; School completes criteria checks/documentation</a:t>
            </a:r>
          </a:p>
          <a:p>
            <a:pPr marL="0" lvl="0" indent="0" algn="l" rtl="0">
              <a:spcBef>
                <a:spcPts val="0"/>
              </a:spcBef>
              <a:spcAft>
                <a:spcPts val="1200"/>
              </a:spcAft>
              <a:buNone/>
            </a:pPr>
            <a:r>
              <a:rPr lang="en-US" sz="1800" dirty="0"/>
              <a:t>            &gt;&gt;Financial Aid eligibility determined</a:t>
            </a:r>
            <a:endParaRPr sz="1800" dirty="0"/>
          </a:p>
        </p:txBody>
      </p:sp>
      <p:sp>
        <p:nvSpPr>
          <p:cNvPr id="450" name="Google Shape;450;p42"/>
          <p:cNvSpPr/>
          <p:nvPr/>
        </p:nvSpPr>
        <p:spPr>
          <a:xfrm rot="9508767">
            <a:off x="61612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rot="9510599">
            <a:off x="57633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rot="3204078">
            <a:off x="1937017" y="3920540"/>
            <a:ext cx="659167" cy="65916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E4AE2C0-0564-DF5F-773C-8D8AC04CA3F1}"/>
              </a:ext>
            </a:extLst>
          </p:cNvPr>
          <p:cNvSpPr txBox="1"/>
          <p:nvPr/>
        </p:nvSpPr>
        <p:spPr>
          <a:xfrm>
            <a:off x="1453204" y="4783844"/>
            <a:ext cx="623759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 calcmode="lin" valueType="num">
                                      <p:cBhvr additive="base">
                                        <p:cTn id="7" dur="500" fill="hold"/>
                                        <p:tgtEl>
                                          <p:spTgt spid="4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49">
                                            <p:txEl>
                                              <p:pRg st="1" end="1"/>
                                            </p:txEl>
                                          </p:spTgt>
                                        </p:tgtEl>
                                        <p:attrNameLst>
                                          <p:attrName>style.visibility</p:attrName>
                                        </p:attrNameLst>
                                      </p:cBhvr>
                                      <p:to>
                                        <p:strVal val="visible"/>
                                      </p:to>
                                    </p:set>
                                    <p:anim calcmode="lin" valueType="num">
                                      <p:cBhvr additive="base">
                                        <p:cTn id="13" dur="500" fill="hold"/>
                                        <p:tgtEl>
                                          <p:spTgt spid="44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49">
                                            <p:txEl>
                                              <p:pRg st="2" end="2"/>
                                            </p:txEl>
                                          </p:spTgt>
                                        </p:tgtEl>
                                        <p:attrNameLst>
                                          <p:attrName>style.visibility</p:attrName>
                                        </p:attrNameLst>
                                      </p:cBhvr>
                                      <p:to>
                                        <p:strVal val="visible"/>
                                      </p:to>
                                    </p:set>
                                    <p:anim calcmode="lin" valueType="num">
                                      <p:cBhvr additive="base">
                                        <p:cTn id="19" dur="500" fill="hold"/>
                                        <p:tgtEl>
                                          <p:spTgt spid="44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449">
                                            <p:txEl>
                                              <p:pRg st="3" end="3"/>
                                            </p:txEl>
                                          </p:spTgt>
                                        </p:tgtEl>
                                        <p:attrNameLst>
                                          <p:attrName>style.visibility</p:attrName>
                                        </p:attrNameLst>
                                      </p:cBhvr>
                                      <p:to>
                                        <p:strVal val="visible"/>
                                      </p:to>
                                    </p:set>
                                    <p:anim calcmode="lin" valueType="num">
                                      <p:cBhvr additive="base">
                                        <p:cTn id="25" dur="500" fill="hold"/>
                                        <p:tgtEl>
                                          <p:spTgt spid="44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49">
                                            <p:txEl>
                                              <p:pRg st="4" end="4"/>
                                            </p:txEl>
                                          </p:spTgt>
                                        </p:tgtEl>
                                        <p:attrNameLst>
                                          <p:attrName>style.visibility</p:attrName>
                                        </p:attrNameLst>
                                      </p:cBhvr>
                                      <p:to>
                                        <p:strVal val="visible"/>
                                      </p:to>
                                    </p:set>
                                    <p:anim calcmode="lin" valueType="num">
                                      <p:cBhvr additive="base">
                                        <p:cTn id="31" dur="500" fill="hold"/>
                                        <p:tgtEl>
                                          <p:spTgt spid="44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989802" y="351454"/>
            <a:ext cx="3873151"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Resolving </a:t>
            </a:r>
            <a:br>
              <a:rPr lang="en-US" dirty="0"/>
            </a:br>
            <a:r>
              <a:rPr lang="en-US" dirty="0"/>
              <a:t>Rejects</a:t>
            </a:r>
            <a:endParaRPr dirty="0"/>
          </a:p>
        </p:txBody>
      </p:sp>
      <p:sp>
        <p:nvSpPr>
          <p:cNvPr id="418" name="Google Shape;418;p40"/>
          <p:cNvSpPr txBox="1">
            <a:spLocks noGrp="1"/>
          </p:cNvSpPr>
          <p:nvPr>
            <p:ph type="body" idx="1"/>
          </p:nvPr>
        </p:nvSpPr>
        <p:spPr>
          <a:xfrm>
            <a:off x="713225" y="1228675"/>
            <a:ext cx="2186924" cy="33519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2000" dirty="0"/>
              <a:t>Review student in FAA Access on the FAA information tab</a:t>
            </a:r>
          </a:p>
          <a:p>
            <a:pPr marL="171450" lvl="0" indent="-171450" algn="l" rtl="0">
              <a:spcBef>
                <a:spcPts val="0"/>
              </a:spcBef>
              <a:spcAft>
                <a:spcPts val="0"/>
              </a:spcAft>
              <a:buFont typeface="Arial" panose="020B0604020202020204" pitchFamily="34" charset="0"/>
              <a:buChar char="•"/>
            </a:pPr>
            <a:r>
              <a:rPr lang="en-US" sz="2000" dirty="0"/>
              <a:t>Review the Comments tab</a:t>
            </a:r>
          </a:p>
          <a:p>
            <a:pPr marL="171450" lvl="0" indent="-171450" algn="l" rtl="0">
              <a:spcBef>
                <a:spcPts val="0"/>
              </a:spcBef>
              <a:spcAft>
                <a:spcPts val="0"/>
              </a:spcAft>
              <a:buFont typeface="Arial" panose="020B0604020202020204" pitchFamily="34" charset="0"/>
              <a:buChar char="•"/>
            </a:pPr>
            <a:r>
              <a:rPr lang="en-US" sz="2000" dirty="0"/>
              <a:t>Usually involves correction-documentation required from student</a:t>
            </a:r>
            <a:endParaRPr sz="20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3204" y="4791525"/>
            <a:ext cx="623759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7" name="Picture 6">
            <a:extLst>
              <a:ext uri="{FF2B5EF4-FFF2-40B4-BE49-F238E27FC236}">
                <a16:creationId xmlns:a16="http://schemas.microsoft.com/office/drawing/2014/main" id="{538E80B0-5EDA-4918-AACB-42AFF73AB625}"/>
              </a:ext>
            </a:extLst>
          </p:cNvPr>
          <p:cNvPicPr>
            <a:picLocks noChangeAspect="1"/>
          </p:cNvPicPr>
          <p:nvPr/>
        </p:nvPicPr>
        <p:blipFill>
          <a:blip r:embed="rId3"/>
          <a:stretch>
            <a:fillRect/>
          </a:stretch>
        </p:blipFill>
        <p:spPr>
          <a:xfrm>
            <a:off x="3034207" y="522331"/>
            <a:ext cx="3570803" cy="4269194"/>
          </a:xfrm>
          <a:prstGeom prst="rect">
            <a:avLst/>
          </a:prstGeom>
          <a:ln w="28575">
            <a:solidFill>
              <a:schemeClr val="accent3">
                <a:lumMod val="75000"/>
              </a:schemeClr>
            </a:solidFill>
          </a:ln>
        </p:spPr>
      </p:pic>
      <p:pic>
        <p:nvPicPr>
          <p:cNvPr id="8" name="Picture 7">
            <a:extLst>
              <a:ext uri="{FF2B5EF4-FFF2-40B4-BE49-F238E27FC236}">
                <a16:creationId xmlns:a16="http://schemas.microsoft.com/office/drawing/2014/main" id="{4794CB57-12F1-4C61-8630-CB108AF77115}"/>
              </a:ext>
            </a:extLst>
          </p:cNvPr>
          <p:cNvPicPr>
            <a:picLocks noChangeAspect="1"/>
          </p:cNvPicPr>
          <p:nvPr/>
        </p:nvPicPr>
        <p:blipFill>
          <a:blip r:embed="rId4"/>
          <a:stretch>
            <a:fillRect/>
          </a:stretch>
        </p:blipFill>
        <p:spPr>
          <a:xfrm>
            <a:off x="5252187" y="1104142"/>
            <a:ext cx="3791431" cy="3105572"/>
          </a:xfrm>
          <a:prstGeom prst="rect">
            <a:avLst/>
          </a:prstGeom>
          <a:ln w="28575">
            <a:solidFill>
              <a:schemeClr val="accent3">
                <a:lumMod val="75000"/>
              </a:schemeClr>
            </a:solidFill>
          </a:ln>
        </p:spPr>
      </p:pic>
    </p:spTree>
    <p:extLst>
      <p:ext uri="{BB962C8B-B14F-4D97-AF65-F5344CB8AC3E}">
        <p14:creationId xmlns:p14="http://schemas.microsoft.com/office/powerpoint/2010/main" val="13422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wipe(up)">
                                      <p:cBhvr>
                                        <p:cTn id="7" dur="500"/>
                                        <p:tgtEl>
                                          <p:spTgt spid="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8">
                                            <p:txEl>
                                              <p:pRg st="1" end="1"/>
                                            </p:txEl>
                                          </p:spTgt>
                                        </p:tgtEl>
                                        <p:attrNameLst>
                                          <p:attrName>style.visibility</p:attrName>
                                        </p:attrNameLst>
                                      </p:cBhvr>
                                      <p:to>
                                        <p:strVal val="visible"/>
                                      </p:to>
                                    </p:set>
                                    <p:animEffect transition="in" filter="wipe(up)">
                                      <p:cBhvr>
                                        <p:cTn id="12" dur="500"/>
                                        <p:tgtEl>
                                          <p:spTgt spid="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8">
                                            <p:txEl>
                                              <p:pRg st="2" end="2"/>
                                            </p:txEl>
                                          </p:spTgt>
                                        </p:tgtEl>
                                        <p:attrNameLst>
                                          <p:attrName>style.visibility</p:attrName>
                                        </p:attrNameLst>
                                      </p:cBhvr>
                                      <p:to>
                                        <p:strVal val="visible"/>
                                      </p:to>
                                    </p:set>
                                    <p:animEffect transition="in" filter="wipe(up)">
                                      <p:cBhvr>
                                        <p:cTn id="22" dur="500"/>
                                        <p:tgtEl>
                                          <p:spTgt spid="4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43"/>
          <p:cNvPicPr preferRelativeResize="0"/>
          <p:nvPr/>
        </p:nvPicPr>
        <p:blipFill rotWithShape="1">
          <a:blip r:embed="rId3">
            <a:alphaModFix/>
          </a:blip>
          <a:srcRect l="52876" t="29143"/>
          <a:stretch/>
        </p:blipFill>
        <p:spPr>
          <a:xfrm>
            <a:off x="5286375" y="2"/>
            <a:ext cx="3876677" cy="3886122"/>
          </a:xfrm>
          <a:prstGeom prst="rect">
            <a:avLst/>
          </a:prstGeom>
          <a:noFill/>
          <a:ln>
            <a:noFill/>
          </a:ln>
        </p:spPr>
      </p:pic>
      <p:sp>
        <p:nvSpPr>
          <p:cNvPr id="464" name="Google Shape;464;p43"/>
          <p:cNvSpPr txBox="1">
            <a:spLocks noGrp="1"/>
          </p:cNvSpPr>
          <p:nvPr>
            <p:ph type="ctrTitle"/>
          </p:nvPr>
        </p:nvSpPr>
        <p:spPr>
          <a:xfrm>
            <a:off x="1" y="618870"/>
            <a:ext cx="5286374" cy="58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a:t>Resolving Rejects</a:t>
            </a:r>
            <a:endParaRPr sz="2800" dirty="0"/>
          </a:p>
        </p:txBody>
      </p:sp>
      <p:sp>
        <p:nvSpPr>
          <p:cNvPr id="463" name="Google Shape;463;p43"/>
          <p:cNvSpPr txBox="1">
            <a:spLocks noGrp="1"/>
          </p:cNvSpPr>
          <p:nvPr>
            <p:ph type="subTitle" idx="1"/>
          </p:nvPr>
        </p:nvSpPr>
        <p:spPr>
          <a:xfrm>
            <a:off x="397084" y="1323504"/>
            <a:ext cx="4889291" cy="184226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dirty="0"/>
              <a:t>SAR Comment Codes and Text</a:t>
            </a:r>
          </a:p>
          <a:p>
            <a:pPr marL="0" lvl="0" indent="0" algn="l" rtl="0">
              <a:spcBef>
                <a:spcPts val="0"/>
              </a:spcBef>
              <a:spcAft>
                <a:spcPts val="1200"/>
              </a:spcAft>
              <a:buNone/>
            </a:pPr>
            <a:r>
              <a:rPr lang="en-US" sz="2000" dirty="0"/>
              <a:t>Released each Award Year</a:t>
            </a:r>
          </a:p>
          <a:p>
            <a:pPr marL="0" lvl="0" indent="0" algn="l" rtl="0">
              <a:spcBef>
                <a:spcPts val="0"/>
              </a:spcBef>
              <a:spcAft>
                <a:spcPts val="1200"/>
              </a:spcAft>
              <a:buNone/>
            </a:pPr>
            <a:r>
              <a:rPr lang="en-US" sz="2000" dirty="0"/>
              <a:t>Review resolution required for codes on FAA Information tab</a:t>
            </a:r>
          </a:p>
        </p:txBody>
      </p:sp>
      <p:sp>
        <p:nvSpPr>
          <p:cNvPr id="478" name="Google Shape;478;p43"/>
          <p:cNvSpPr/>
          <p:nvPr/>
        </p:nvSpPr>
        <p:spPr>
          <a:xfrm rot="9508767">
            <a:off x="6446995" y="168892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rot="9510599">
            <a:off x="6049079" y="229243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14748E2-6B37-1671-322F-3A5ACC0B2554}"/>
              </a:ext>
            </a:extLst>
          </p:cNvPr>
          <p:cNvSpPr txBox="1"/>
          <p:nvPr/>
        </p:nvSpPr>
        <p:spPr>
          <a:xfrm>
            <a:off x="1460601" y="4789555"/>
            <a:ext cx="6222798"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8" name="Picture 7">
            <a:extLst>
              <a:ext uri="{FF2B5EF4-FFF2-40B4-BE49-F238E27FC236}">
                <a16:creationId xmlns:a16="http://schemas.microsoft.com/office/drawing/2014/main" id="{246C15EB-2E07-4237-BE4E-1BB7BDF8A50A}"/>
              </a:ext>
            </a:extLst>
          </p:cNvPr>
          <p:cNvPicPr>
            <a:picLocks noChangeAspect="1"/>
          </p:cNvPicPr>
          <p:nvPr/>
        </p:nvPicPr>
        <p:blipFill>
          <a:blip r:embed="rId4"/>
          <a:stretch>
            <a:fillRect/>
          </a:stretch>
        </p:blipFill>
        <p:spPr>
          <a:xfrm>
            <a:off x="637700" y="3225708"/>
            <a:ext cx="5066215" cy="981541"/>
          </a:xfrm>
          <a:prstGeom prst="rect">
            <a:avLst/>
          </a:prstGeom>
          <a:ln w="38100">
            <a:solidFill>
              <a:schemeClr val="accent3">
                <a:lumMod val="75000"/>
              </a:schemeClr>
            </a:solidFill>
          </a:ln>
        </p:spPr>
      </p:pic>
    </p:spTree>
    <p:extLst>
      <p:ext uri="{BB962C8B-B14F-4D97-AF65-F5344CB8AC3E}">
        <p14:creationId xmlns:p14="http://schemas.microsoft.com/office/powerpoint/2010/main" val="163506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 calcmode="lin" valueType="num">
                                      <p:cBhvr additive="base">
                                        <p:cTn id="7" dur="500" fill="hold"/>
                                        <p:tgtEl>
                                          <p:spTgt spid="4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63">
                                            <p:txEl>
                                              <p:pRg st="1" end="1"/>
                                            </p:txEl>
                                          </p:spTgt>
                                        </p:tgtEl>
                                        <p:attrNameLst>
                                          <p:attrName>style.visibility</p:attrName>
                                        </p:attrNameLst>
                                      </p:cBhvr>
                                      <p:to>
                                        <p:strVal val="visible"/>
                                      </p:to>
                                    </p:set>
                                    <p:anim calcmode="lin" valueType="num">
                                      <p:cBhvr additive="base">
                                        <p:cTn id="13" dur="500" fill="hold"/>
                                        <p:tgtEl>
                                          <p:spTgt spid="4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63">
                                            <p:txEl>
                                              <p:pRg st="2" end="2"/>
                                            </p:txEl>
                                          </p:spTgt>
                                        </p:tgtEl>
                                        <p:attrNameLst>
                                          <p:attrName>style.visibility</p:attrName>
                                        </p:attrNameLst>
                                      </p:cBhvr>
                                      <p:to>
                                        <p:strVal val="visible"/>
                                      </p:to>
                                    </p:set>
                                    <p:anim calcmode="lin" valueType="num">
                                      <p:cBhvr additive="base">
                                        <p:cTn id="19" dur="500" fill="hold"/>
                                        <p:tgtEl>
                                          <p:spTgt spid="4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67"/>
          <p:cNvSpPr txBox="1">
            <a:spLocks noGrp="1"/>
          </p:cNvSpPr>
          <p:nvPr>
            <p:ph type="title"/>
          </p:nvPr>
        </p:nvSpPr>
        <p:spPr>
          <a:xfrm>
            <a:off x="484876" y="1283843"/>
            <a:ext cx="5091273" cy="2139284"/>
          </a:xfrm>
          <a:prstGeom prst="rect">
            <a:avLst/>
          </a:prstGeom>
        </p:spPr>
        <p:txBody>
          <a:bodyPr spcFirstLastPara="1" wrap="square" lIns="91425" tIns="91425" rIns="91425" bIns="91425" anchor="ctr" anchorCtr="0">
            <a:noAutofit/>
          </a:bodyPr>
          <a:lstStyle/>
          <a:p>
            <a:pPr lvl="0" algn="l" rtl="0">
              <a:spcBef>
                <a:spcPts val="0"/>
              </a:spcBef>
            </a:pPr>
            <a:r>
              <a:rPr lang="en-US" sz="2400" dirty="0"/>
              <a:t>Record is flagged with “C”</a:t>
            </a:r>
            <a:br>
              <a:rPr lang="en-US" sz="2400" dirty="0"/>
            </a:br>
            <a:r>
              <a:rPr lang="en-US" sz="2400" dirty="0"/>
              <a:t>EFC calculated, but cannot be used</a:t>
            </a:r>
            <a:br>
              <a:rPr lang="en-US" sz="2400" dirty="0"/>
            </a:br>
            <a:r>
              <a:rPr lang="en-US" sz="2400" dirty="0"/>
              <a:t>Student is ineligible until resolved</a:t>
            </a:r>
            <a:br>
              <a:rPr lang="en-US" sz="2400" dirty="0"/>
            </a:br>
            <a:r>
              <a:rPr lang="en-US" sz="2400" dirty="0"/>
              <a:t>School collects documentation and submits and corrections</a:t>
            </a:r>
            <a:endParaRPr sz="2400" dirty="0"/>
          </a:p>
        </p:txBody>
      </p:sp>
      <p:sp>
        <p:nvSpPr>
          <p:cNvPr id="1152" name="Google Shape;1152;p67"/>
          <p:cNvSpPr txBox="1">
            <a:spLocks noGrp="1"/>
          </p:cNvSpPr>
          <p:nvPr>
            <p:ph type="subTitle" idx="1"/>
          </p:nvPr>
        </p:nvSpPr>
        <p:spPr>
          <a:xfrm>
            <a:off x="1733734" y="629627"/>
            <a:ext cx="3511855" cy="6153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Resolving C-Flags</a:t>
            </a:r>
            <a:endParaRPr dirty="0"/>
          </a:p>
        </p:txBody>
      </p:sp>
      <p:sp>
        <p:nvSpPr>
          <p:cNvPr id="1153" name="Google Shape;1153;p67"/>
          <p:cNvSpPr/>
          <p:nvPr/>
        </p:nvSpPr>
        <p:spPr>
          <a:xfrm rot="9508767">
            <a:off x="6627970" y="69817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7"/>
          <p:cNvSpPr/>
          <p:nvPr/>
        </p:nvSpPr>
        <p:spPr>
          <a:xfrm rot="9510599">
            <a:off x="6276604" y="127243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7"/>
          <p:cNvSpPr/>
          <p:nvPr/>
        </p:nvSpPr>
        <p:spPr>
          <a:xfrm rot="-7726430">
            <a:off x="5351142" y="3931470"/>
            <a:ext cx="659164" cy="659164"/>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37B11A5-ACAB-C8B2-9713-C39216330A70}"/>
              </a:ext>
            </a:extLst>
          </p:cNvPr>
          <p:cNvSpPr txBox="1"/>
          <p:nvPr/>
        </p:nvSpPr>
        <p:spPr>
          <a:xfrm>
            <a:off x="1458477" y="4813808"/>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8" name="Picture 7">
            <a:extLst>
              <a:ext uri="{FF2B5EF4-FFF2-40B4-BE49-F238E27FC236}">
                <a16:creationId xmlns:a16="http://schemas.microsoft.com/office/drawing/2014/main" id="{22FA6803-320B-428E-840C-87D28DE3A5D8}"/>
              </a:ext>
            </a:extLst>
          </p:cNvPr>
          <p:cNvPicPr>
            <a:picLocks noChangeAspect="1"/>
          </p:cNvPicPr>
          <p:nvPr/>
        </p:nvPicPr>
        <p:blipFill>
          <a:blip r:embed="rId3"/>
          <a:stretch>
            <a:fillRect/>
          </a:stretch>
        </p:blipFill>
        <p:spPr>
          <a:xfrm>
            <a:off x="5419659" y="909077"/>
            <a:ext cx="3075773" cy="3393459"/>
          </a:xfrm>
          <a:prstGeom prst="rect">
            <a:avLst/>
          </a:prstGeom>
          <a:ln w="57150">
            <a:solidFill>
              <a:schemeClr val="accent3">
                <a:lumMod val="75000"/>
              </a:schemeClr>
            </a:solidFill>
          </a:ln>
        </p:spPr>
      </p:pic>
      <p:pic>
        <p:nvPicPr>
          <p:cNvPr id="9" name="Picture 8">
            <a:extLst>
              <a:ext uri="{FF2B5EF4-FFF2-40B4-BE49-F238E27FC236}">
                <a16:creationId xmlns:a16="http://schemas.microsoft.com/office/drawing/2014/main" id="{DAB7BCD1-CD9B-446C-AFE3-D0416E08F286}"/>
              </a:ext>
            </a:extLst>
          </p:cNvPr>
          <p:cNvPicPr>
            <a:picLocks noChangeAspect="1"/>
          </p:cNvPicPr>
          <p:nvPr/>
        </p:nvPicPr>
        <p:blipFill>
          <a:blip r:embed="rId4"/>
          <a:stretch>
            <a:fillRect/>
          </a:stretch>
        </p:blipFill>
        <p:spPr>
          <a:xfrm>
            <a:off x="165792" y="3444884"/>
            <a:ext cx="5504398" cy="240730"/>
          </a:xfrm>
          <a:prstGeom prst="rect">
            <a:avLst/>
          </a:prstGeom>
          <a:ln w="38100">
            <a:solidFill>
              <a:schemeClr val="accent3">
                <a:lumMod val="75000"/>
              </a:schemeClr>
            </a:solidFill>
          </a:ln>
        </p:spPr>
      </p:pic>
      <p:pic>
        <p:nvPicPr>
          <p:cNvPr id="11" name="Picture 10">
            <a:extLst>
              <a:ext uri="{FF2B5EF4-FFF2-40B4-BE49-F238E27FC236}">
                <a16:creationId xmlns:a16="http://schemas.microsoft.com/office/drawing/2014/main" id="{51BAD0CA-501D-4263-B6EF-D1B8054A70B9}"/>
              </a:ext>
            </a:extLst>
          </p:cNvPr>
          <p:cNvPicPr>
            <a:picLocks noChangeAspect="1"/>
          </p:cNvPicPr>
          <p:nvPr/>
        </p:nvPicPr>
        <p:blipFill>
          <a:blip r:embed="rId5"/>
          <a:stretch>
            <a:fillRect/>
          </a:stretch>
        </p:blipFill>
        <p:spPr>
          <a:xfrm>
            <a:off x="199702" y="3729129"/>
            <a:ext cx="5470488" cy="1146814"/>
          </a:xfrm>
          <a:prstGeom prst="rect">
            <a:avLst/>
          </a:prstGeom>
          <a:ln w="38100">
            <a:solidFill>
              <a:schemeClr val="accent3">
                <a:lumMod val="75000"/>
              </a:schemeClr>
            </a:solidFill>
          </a:ln>
        </p:spPr>
      </p:pic>
      <p:sp>
        <p:nvSpPr>
          <p:cNvPr id="12" name="Oval 11">
            <a:extLst>
              <a:ext uri="{FF2B5EF4-FFF2-40B4-BE49-F238E27FC236}">
                <a16:creationId xmlns:a16="http://schemas.microsoft.com/office/drawing/2014/main" id="{ADDD88DF-2BDD-43E0-B245-6E12D6B6D74D}"/>
              </a:ext>
            </a:extLst>
          </p:cNvPr>
          <p:cNvSpPr/>
          <p:nvPr/>
        </p:nvSpPr>
        <p:spPr>
          <a:xfrm>
            <a:off x="6617987" y="1764077"/>
            <a:ext cx="905688" cy="2822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39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1"/>
                                        </p:tgtEl>
                                        <p:attrNameLst>
                                          <p:attrName>style.visibility</p:attrName>
                                        </p:attrNameLst>
                                      </p:cBhvr>
                                      <p:to>
                                        <p:strVal val="visible"/>
                                      </p:to>
                                    </p:set>
                                    <p:animEffect transition="in" filter="barn(inVertical)">
                                      <p:cBhvr>
                                        <p:cTn id="14" dur="500"/>
                                        <p:tgtEl>
                                          <p:spTgt spid="11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55"/>
          <p:cNvPicPr preferRelativeResize="0"/>
          <p:nvPr/>
        </p:nvPicPr>
        <p:blipFill rotWithShape="1">
          <a:blip r:embed="rId3">
            <a:alphaModFix/>
          </a:blip>
          <a:srcRect l="8723" r="49696"/>
          <a:stretch/>
        </p:blipFill>
        <p:spPr>
          <a:xfrm>
            <a:off x="0" y="0"/>
            <a:ext cx="3223951" cy="5167651"/>
          </a:xfrm>
          <a:prstGeom prst="rect">
            <a:avLst/>
          </a:prstGeom>
          <a:noFill/>
          <a:ln>
            <a:noFill/>
          </a:ln>
        </p:spPr>
      </p:pic>
      <p:grpSp>
        <p:nvGrpSpPr>
          <p:cNvPr id="775" name="Google Shape;775;p55"/>
          <p:cNvGrpSpPr/>
          <p:nvPr/>
        </p:nvGrpSpPr>
        <p:grpSpPr>
          <a:xfrm>
            <a:off x="1143000" y="-501787"/>
            <a:ext cx="3333750" cy="5999787"/>
            <a:chOff x="1143000" y="-501787"/>
            <a:chExt cx="3333750" cy="5999787"/>
          </a:xfrm>
        </p:grpSpPr>
        <p:sp>
          <p:nvSpPr>
            <p:cNvPr id="776" name="Google Shape;776;p55"/>
            <p:cNvSpPr/>
            <p:nvPr/>
          </p:nvSpPr>
          <p:spPr>
            <a:xfrm>
              <a:off x="1419225" y="0"/>
              <a:ext cx="3057525" cy="5181600"/>
            </a:xfrm>
            <a:custGeom>
              <a:avLst/>
              <a:gdLst/>
              <a:ahLst/>
              <a:cxnLst/>
              <a:rect l="l" t="t" r="r" b="b"/>
              <a:pathLst>
                <a:path w="122301" h="207264" extrusionOk="0">
                  <a:moveTo>
                    <a:pt x="0" y="207264"/>
                  </a:moveTo>
                  <a:lnTo>
                    <a:pt x="62484" y="0"/>
                  </a:lnTo>
                  <a:lnTo>
                    <a:pt x="122301" y="0"/>
                  </a:lnTo>
                  <a:lnTo>
                    <a:pt x="121920" y="207264"/>
                  </a:lnTo>
                  <a:close/>
                </a:path>
              </a:pathLst>
            </a:custGeom>
            <a:solidFill>
              <a:schemeClr val="lt1"/>
            </a:solidFill>
            <a:ln>
              <a:noFill/>
            </a:ln>
          </p:spPr>
        </p:sp>
        <p:grpSp>
          <p:nvGrpSpPr>
            <p:cNvPr id="777" name="Google Shape;777;p55"/>
            <p:cNvGrpSpPr/>
            <p:nvPr/>
          </p:nvGrpSpPr>
          <p:grpSpPr>
            <a:xfrm rot="5667554" flipH="1">
              <a:off x="-704610" y="1630401"/>
              <a:ext cx="5882770" cy="1735410"/>
              <a:chOff x="2431403" y="1790093"/>
              <a:chExt cx="7791899" cy="1735197"/>
            </a:xfrm>
          </p:grpSpPr>
          <p:sp>
            <p:nvSpPr>
              <p:cNvPr id="778" name="Google Shape;778;p55"/>
              <p:cNvSpPr/>
              <p:nvPr/>
            </p:nvSpPr>
            <p:spPr>
              <a:xfrm rot="4829342" flipH="1">
                <a:off x="6191055" y="-1362025"/>
                <a:ext cx="232394" cy="781983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5"/>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3" name="Google Shape;783;p55"/>
          <p:cNvSpPr/>
          <p:nvPr/>
        </p:nvSpPr>
        <p:spPr>
          <a:xfrm rot="2882628">
            <a:off x="2912397" y="657139"/>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5"/>
          <p:cNvSpPr/>
          <p:nvPr/>
        </p:nvSpPr>
        <p:spPr>
          <a:xfrm rot="2881541">
            <a:off x="3518378" y="2774242"/>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5"/>
          <p:cNvSpPr/>
          <p:nvPr/>
        </p:nvSpPr>
        <p:spPr>
          <a:xfrm>
            <a:off x="2452638" y="4168397"/>
            <a:ext cx="542100" cy="5418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A7C2462-71F9-9DEC-2B37-B4BE10FC355C}"/>
              </a:ext>
            </a:extLst>
          </p:cNvPr>
          <p:cNvSpPr txBox="1"/>
          <p:nvPr/>
        </p:nvSpPr>
        <p:spPr>
          <a:xfrm>
            <a:off x="1450589" y="4813708"/>
            <a:ext cx="6242821"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6" name="Title 5">
            <a:extLst>
              <a:ext uri="{FF2B5EF4-FFF2-40B4-BE49-F238E27FC236}">
                <a16:creationId xmlns:a16="http://schemas.microsoft.com/office/drawing/2014/main" id="{B0D3C9CD-5DC2-94B3-7115-99B8C872140C}"/>
              </a:ext>
            </a:extLst>
          </p:cNvPr>
          <p:cNvSpPr>
            <a:spLocks noGrp="1"/>
          </p:cNvSpPr>
          <p:nvPr>
            <p:ph type="title"/>
          </p:nvPr>
        </p:nvSpPr>
        <p:spPr>
          <a:xfrm>
            <a:off x="2776534" y="371294"/>
            <a:ext cx="5610300" cy="597961"/>
          </a:xfrm>
        </p:spPr>
        <p:txBody>
          <a:bodyPr/>
          <a:lstStyle/>
          <a:p>
            <a:r>
              <a:rPr lang="en-US" sz="3000" dirty="0"/>
              <a:t>Common Resolutions</a:t>
            </a:r>
          </a:p>
        </p:txBody>
      </p:sp>
      <p:sp>
        <p:nvSpPr>
          <p:cNvPr id="15" name="Google Shape;782;p55">
            <a:extLst>
              <a:ext uri="{FF2B5EF4-FFF2-40B4-BE49-F238E27FC236}">
                <a16:creationId xmlns:a16="http://schemas.microsoft.com/office/drawing/2014/main" id="{51A628DA-4B88-4CE0-9F29-4B9FB86DE3F4}"/>
              </a:ext>
            </a:extLst>
          </p:cNvPr>
          <p:cNvSpPr txBox="1">
            <a:spLocks/>
          </p:cNvSpPr>
          <p:nvPr/>
        </p:nvSpPr>
        <p:spPr>
          <a:xfrm>
            <a:off x="4592843" y="2664981"/>
            <a:ext cx="4412538" cy="9595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r>
              <a:rPr lang="en-US" b="1" dirty="0"/>
              <a:t>Invalid citizenship status matches</a:t>
            </a:r>
          </a:p>
          <a:p>
            <a:pPr marL="0" indent="0"/>
            <a:r>
              <a:rPr lang="en-US" sz="1600" b="1" dirty="0">
                <a:solidFill>
                  <a:schemeClr val="accent6"/>
                </a:solidFill>
              </a:rPr>
              <a:t>Resolved with documentation (certificate of naturalization/passport)</a:t>
            </a:r>
          </a:p>
        </p:txBody>
      </p:sp>
      <p:sp>
        <p:nvSpPr>
          <p:cNvPr id="16" name="Google Shape;782;p55">
            <a:extLst>
              <a:ext uri="{FF2B5EF4-FFF2-40B4-BE49-F238E27FC236}">
                <a16:creationId xmlns:a16="http://schemas.microsoft.com/office/drawing/2014/main" id="{2A633C31-400E-42AE-AF38-293A03AFFA93}"/>
              </a:ext>
            </a:extLst>
          </p:cNvPr>
          <p:cNvSpPr txBox="1">
            <a:spLocks/>
          </p:cNvSpPr>
          <p:nvPr/>
        </p:nvSpPr>
        <p:spPr>
          <a:xfrm>
            <a:off x="3440473" y="3912087"/>
            <a:ext cx="5463429" cy="7981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1800"/>
              <a:buFont typeface="PT Sans"/>
              <a:buNone/>
              <a:defRPr sz="1800" b="0" i="0" u="none" strike="noStrike" cap="none">
                <a:solidFill>
                  <a:schemeClr val="dk2"/>
                </a:solidFill>
                <a:latin typeface="PT Sans"/>
                <a:ea typeface="PT Sans"/>
                <a:cs typeface="PT Sans"/>
                <a:sym typeface="PT Sans"/>
              </a:defRPr>
            </a:lvl1pPr>
            <a:lvl2pPr marL="914400" marR="0" lvl="1"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2pPr>
            <a:lvl3pPr marL="1371600" marR="0" lvl="2"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3pPr>
            <a:lvl4pPr marL="1828800" marR="0" lvl="3"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4pPr>
            <a:lvl5pPr marL="2286000" marR="0" lvl="4"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5pPr>
            <a:lvl6pPr marL="2743200" marR="0" lvl="5"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6pPr>
            <a:lvl7pPr marL="3200400" marR="0" lvl="6"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7pPr>
            <a:lvl8pPr marL="3657600" marR="0" lvl="7"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8pPr>
            <a:lvl9pPr marL="4114800" marR="0" lvl="8" indent="-317500" algn="ctr" rtl="0">
              <a:lnSpc>
                <a:spcPct val="100000"/>
              </a:lnSpc>
              <a:spcBef>
                <a:spcPts val="0"/>
              </a:spcBef>
              <a:spcAft>
                <a:spcPts val="0"/>
              </a:spcAft>
              <a:buClr>
                <a:schemeClr val="dk2"/>
              </a:buClr>
              <a:buSzPts val="1400"/>
              <a:buFont typeface="PT Sans"/>
              <a:buNone/>
              <a:defRPr sz="1400" b="0" i="0" u="none" strike="noStrike" cap="none">
                <a:solidFill>
                  <a:schemeClr val="dk2"/>
                </a:solidFill>
                <a:latin typeface="PT Sans"/>
                <a:ea typeface="PT Sans"/>
                <a:cs typeface="PT Sans"/>
                <a:sym typeface="PT Sans"/>
              </a:defRPr>
            </a:lvl9pPr>
          </a:lstStyle>
          <a:p>
            <a:pPr marL="0" indent="0" algn="ctr"/>
            <a:r>
              <a:rPr lang="en-US" b="1" dirty="0"/>
              <a:t>Eligibility regained for SSN and citizenship issue for the entire aid year</a:t>
            </a:r>
          </a:p>
          <a:p>
            <a:pPr marL="0" indent="0" algn="ctr"/>
            <a:endParaRPr lang="en-US" sz="1600" b="1" dirty="0">
              <a:solidFill>
                <a:schemeClr val="accent6"/>
              </a:solidFill>
            </a:endParaRPr>
          </a:p>
        </p:txBody>
      </p:sp>
      <p:sp>
        <p:nvSpPr>
          <p:cNvPr id="782" name="Google Shape;782;p55"/>
          <p:cNvSpPr txBox="1">
            <a:spLocks noGrp="1"/>
          </p:cNvSpPr>
          <p:nvPr>
            <p:ph type="subTitle" idx="1"/>
          </p:nvPr>
        </p:nvSpPr>
        <p:spPr>
          <a:xfrm>
            <a:off x="3170497" y="1477338"/>
            <a:ext cx="4091694" cy="959532"/>
          </a:xfrm>
          <a:prstGeom prst="rect">
            <a:avLst/>
          </a:prstGeom>
        </p:spPr>
        <p:txBody>
          <a:bodyPr spcFirstLastPara="1" wrap="square" lIns="91425" tIns="91425" rIns="91425" bIns="91425" anchor="t" anchorCtr="0">
            <a:noAutofit/>
          </a:bodyPr>
          <a:lstStyle/>
          <a:p>
            <a:pPr marL="0" lvl="0" indent="0" algn="l" rtl="0">
              <a:spcBef>
                <a:spcPts val="0"/>
              </a:spcBef>
              <a:buNone/>
            </a:pPr>
            <a:r>
              <a:rPr lang="en-US" b="1" dirty="0"/>
              <a:t>Mismatches between SSN and DOB</a:t>
            </a:r>
          </a:p>
          <a:p>
            <a:pPr marL="0" lvl="0" indent="0" algn="l" rtl="0">
              <a:spcBef>
                <a:spcPts val="0"/>
              </a:spcBef>
              <a:buNone/>
            </a:pPr>
            <a:r>
              <a:rPr lang="en-US" sz="1600" b="1" dirty="0">
                <a:solidFill>
                  <a:schemeClr val="accent6"/>
                </a:solidFill>
              </a:rPr>
              <a:t>Resolved with Social Security card or student contacts SSA</a:t>
            </a:r>
            <a:endParaRPr lang="en-US" b="1" dirty="0">
              <a:solidFill>
                <a:schemeClr val="accent6"/>
              </a:solidFill>
            </a:endParaRPr>
          </a:p>
        </p:txBody>
      </p:sp>
    </p:spTree>
    <p:extLst>
      <p:ext uri="{BB962C8B-B14F-4D97-AF65-F5344CB8AC3E}">
        <p14:creationId xmlns:p14="http://schemas.microsoft.com/office/powerpoint/2010/main" val="28902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xEl>
                                              <p:pRg st="1" end="1"/>
                                            </p:txEl>
                                          </p:spTgt>
                                        </p:tgtEl>
                                        <p:attrNameLst>
                                          <p:attrName>style.visibility</p:attrName>
                                        </p:attrNameLst>
                                      </p:cBhvr>
                                      <p:to>
                                        <p:strVal val="visible"/>
                                      </p:to>
                                    </p:set>
                                    <p:animEffect transition="in" filter="fade">
                                      <p:cBhvr>
                                        <p:cTn id="7" dur="500"/>
                                        <p:tgtEl>
                                          <p:spTgt spid="7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1"/>
          <p:cNvPicPr preferRelativeResize="0"/>
          <p:nvPr/>
        </p:nvPicPr>
        <p:blipFill rotWithShape="1">
          <a:blip r:embed="rId3">
            <a:alphaModFix/>
          </a:blip>
          <a:srcRect r="23312"/>
          <a:stretch/>
        </p:blipFill>
        <p:spPr>
          <a:xfrm rot="-8781658">
            <a:off x="3846811" y="-966582"/>
            <a:ext cx="6354460" cy="4661116"/>
          </a:xfrm>
          <a:prstGeom prst="rect">
            <a:avLst/>
          </a:prstGeom>
          <a:noFill/>
          <a:ln>
            <a:noFill/>
          </a:ln>
        </p:spPr>
      </p:pic>
      <p:grpSp>
        <p:nvGrpSpPr>
          <p:cNvPr id="696" name="Google Shape;696;p51"/>
          <p:cNvGrpSpPr/>
          <p:nvPr/>
        </p:nvGrpSpPr>
        <p:grpSpPr>
          <a:xfrm>
            <a:off x="2629715" y="-1677377"/>
            <a:ext cx="7872906" cy="8806152"/>
            <a:chOff x="2554087" y="-1601750"/>
            <a:chExt cx="7872906" cy="8806152"/>
          </a:xfrm>
        </p:grpSpPr>
        <p:sp>
          <p:nvSpPr>
            <p:cNvPr id="697" name="Google Shape;697;p51"/>
            <p:cNvSpPr/>
            <p:nvPr/>
          </p:nvSpPr>
          <p:spPr>
            <a:xfrm>
              <a:off x="2981325" y="-14275"/>
              <a:ext cx="4791075" cy="5195875"/>
            </a:xfrm>
            <a:custGeom>
              <a:avLst/>
              <a:gdLst/>
              <a:ahLst/>
              <a:cxnLst/>
              <a:rect l="l" t="t" r="r" b="b"/>
              <a:pathLst>
                <a:path w="191643" h="207835" extrusionOk="0">
                  <a:moveTo>
                    <a:pt x="0" y="190"/>
                  </a:moveTo>
                  <a:lnTo>
                    <a:pt x="35052" y="0"/>
                  </a:lnTo>
                  <a:lnTo>
                    <a:pt x="191643" y="206311"/>
                  </a:lnTo>
                  <a:lnTo>
                    <a:pt x="99632" y="207645"/>
                  </a:lnTo>
                  <a:lnTo>
                    <a:pt x="953" y="207835"/>
                  </a:lnTo>
                  <a:close/>
                </a:path>
              </a:pathLst>
            </a:custGeom>
            <a:solidFill>
              <a:schemeClr val="lt1"/>
            </a:solidFill>
            <a:ln>
              <a:noFill/>
            </a:ln>
          </p:spPr>
        </p:sp>
        <p:grpSp>
          <p:nvGrpSpPr>
            <p:cNvPr id="698" name="Google Shape;698;p51"/>
            <p:cNvGrpSpPr/>
            <p:nvPr/>
          </p:nvGrpSpPr>
          <p:grpSpPr>
            <a:xfrm rot="-2230827">
              <a:off x="5739669" y="-2548515"/>
              <a:ext cx="464979" cy="10699683"/>
              <a:chOff x="3734850" y="-2845725"/>
              <a:chExt cx="465000" cy="10150200"/>
            </a:xfrm>
          </p:grpSpPr>
          <p:sp>
            <p:nvSpPr>
              <p:cNvPr id="699" name="Google Shape;699;p51"/>
              <p:cNvSpPr/>
              <p:nvPr/>
            </p:nvSpPr>
            <p:spPr>
              <a:xfrm>
                <a:off x="3734850" y="-2845725"/>
                <a:ext cx="232500" cy="10150200"/>
              </a:xfrm>
              <a:prstGeom prst="rect">
                <a:avLst/>
              </a:prstGeom>
              <a:solidFill>
                <a:srgbClr val="FFF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1"/>
              <p:cNvSpPr/>
              <p:nvPr/>
            </p:nvSpPr>
            <p:spPr>
              <a:xfrm>
                <a:off x="3967350" y="-2845725"/>
                <a:ext cx="232500" cy="10150200"/>
              </a:xfrm>
              <a:prstGeom prst="rect">
                <a:avLst/>
              </a:prstGeom>
              <a:solidFill>
                <a:srgbClr val="B6C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51"/>
            <p:cNvGrpSpPr/>
            <p:nvPr/>
          </p:nvGrpSpPr>
          <p:grpSpPr>
            <a:xfrm rot="3618504">
              <a:off x="7673514" y="2854607"/>
              <a:ext cx="1368458" cy="3982352"/>
              <a:chOff x="3303935" y="-4915108"/>
              <a:chExt cx="1367993" cy="13608576"/>
            </a:xfrm>
          </p:grpSpPr>
          <p:sp>
            <p:nvSpPr>
              <p:cNvPr id="702" name="Google Shape;702;p51"/>
              <p:cNvSpPr/>
              <p:nvPr/>
            </p:nvSpPr>
            <p:spPr>
              <a:xfrm>
                <a:off x="3303935" y="-4915108"/>
                <a:ext cx="232500" cy="1354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1"/>
              <p:cNvSpPr/>
              <p:nvPr/>
            </p:nvSpPr>
            <p:spPr>
              <a:xfrm>
                <a:off x="3536728" y="-4854832"/>
                <a:ext cx="1135200" cy="1354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51"/>
          <p:cNvSpPr txBox="1">
            <a:spLocks noGrp="1"/>
          </p:cNvSpPr>
          <p:nvPr>
            <p:ph type="title"/>
          </p:nvPr>
        </p:nvSpPr>
        <p:spPr>
          <a:xfrm>
            <a:off x="88328" y="136381"/>
            <a:ext cx="4135693" cy="5604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E48B7F"/>
                </a:solidFill>
              </a:rPr>
              <a:t>Criteria Checked and Monitored by the School</a:t>
            </a:r>
            <a:endParaRPr dirty="0">
              <a:solidFill>
                <a:srgbClr val="E48B7F"/>
              </a:solidFill>
            </a:endParaRPr>
          </a:p>
        </p:txBody>
      </p:sp>
      <p:sp>
        <p:nvSpPr>
          <p:cNvPr id="705" name="Google Shape;705;p51"/>
          <p:cNvSpPr txBox="1">
            <a:spLocks noGrp="1"/>
          </p:cNvSpPr>
          <p:nvPr>
            <p:ph type="subTitle" idx="1"/>
          </p:nvPr>
        </p:nvSpPr>
        <p:spPr>
          <a:xfrm>
            <a:off x="46732" y="1379927"/>
            <a:ext cx="5505128" cy="3292084"/>
          </a:xfrm>
          <a:prstGeom prst="rect">
            <a:avLst/>
          </a:prstGeom>
        </p:spPr>
        <p:txBody>
          <a:bodyPr spcFirstLastPara="1" wrap="square" lIns="91425" tIns="91425" rIns="91425" bIns="91425" anchor="ctr" anchorCtr="0">
            <a:noAutofit/>
          </a:bodyPr>
          <a:lstStyle/>
          <a:p>
            <a:pPr marL="0" lvl="0" indent="0" algn="l" rtl="0">
              <a:spcBef>
                <a:spcPts val="0"/>
              </a:spcBef>
              <a:buNone/>
            </a:pPr>
            <a:r>
              <a:rPr lang="en-US" dirty="0"/>
              <a:t>Regular student</a:t>
            </a:r>
          </a:p>
          <a:p>
            <a:pPr marL="0" lvl="0" indent="0" algn="l" rtl="0">
              <a:spcBef>
                <a:spcPts val="0"/>
              </a:spcBef>
              <a:buNone/>
            </a:pPr>
            <a:r>
              <a:rPr lang="en-US" dirty="0">
                <a:solidFill>
                  <a:schemeClr val="accent6"/>
                </a:solidFill>
              </a:rPr>
              <a:t>     HS Diploma or equivalent (22-23 changes to</a:t>
            </a:r>
          </a:p>
          <a:p>
            <a:pPr marL="0" lvl="0" indent="0" algn="l" rtl="0">
              <a:spcBef>
                <a:spcPts val="0"/>
              </a:spcBef>
              <a:spcAft>
                <a:spcPts val="600"/>
              </a:spcAft>
              <a:buNone/>
            </a:pPr>
            <a:r>
              <a:rPr lang="en-US" dirty="0">
                <a:solidFill>
                  <a:schemeClr val="accent6"/>
                </a:solidFill>
              </a:rPr>
              <a:t>     V4/V5. Institution must still validate)</a:t>
            </a:r>
          </a:p>
          <a:p>
            <a:pPr marL="0" lvl="0" indent="0" algn="l" rtl="0">
              <a:spcBef>
                <a:spcPts val="0"/>
              </a:spcBef>
              <a:spcAft>
                <a:spcPts val="600"/>
              </a:spcAft>
              <a:buNone/>
            </a:pPr>
            <a:r>
              <a:rPr lang="en-US" dirty="0"/>
              <a:t>Satisfactory Academic Progress (SAP)</a:t>
            </a:r>
          </a:p>
          <a:p>
            <a:pPr marL="0" lvl="0" indent="0" algn="l" rtl="0">
              <a:spcBef>
                <a:spcPts val="0"/>
              </a:spcBef>
              <a:buNone/>
            </a:pPr>
            <a:r>
              <a:rPr lang="en-US" dirty="0"/>
              <a:t>Financial Need</a:t>
            </a:r>
          </a:p>
          <a:p>
            <a:pPr marL="0" lvl="0" indent="0" algn="l" rtl="0">
              <a:spcBef>
                <a:spcPts val="0"/>
              </a:spcBef>
              <a:spcAft>
                <a:spcPts val="600"/>
              </a:spcAft>
              <a:buNone/>
            </a:pPr>
            <a:r>
              <a:rPr lang="en-US" dirty="0"/>
              <a:t>     </a:t>
            </a:r>
            <a:r>
              <a:rPr lang="en-US" dirty="0">
                <a:solidFill>
                  <a:schemeClr val="accent6"/>
                </a:solidFill>
              </a:rPr>
              <a:t>Pell Grant</a:t>
            </a:r>
          </a:p>
          <a:p>
            <a:pPr marL="0" lvl="0" indent="0" algn="l" rtl="0">
              <a:spcBef>
                <a:spcPts val="0"/>
              </a:spcBef>
              <a:spcAft>
                <a:spcPts val="600"/>
              </a:spcAft>
              <a:buNone/>
            </a:pPr>
            <a:r>
              <a:rPr lang="en-US" dirty="0">
                <a:solidFill>
                  <a:schemeClr val="accent6"/>
                </a:solidFill>
              </a:rPr>
              <a:t>     Iraq and Afghanistan Service Grant</a:t>
            </a:r>
          </a:p>
          <a:p>
            <a:pPr marL="0" lvl="0" indent="0" algn="l" rtl="0">
              <a:spcBef>
                <a:spcPts val="0"/>
              </a:spcBef>
              <a:spcAft>
                <a:spcPts val="600"/>
              </a:spcAft>
              <a:buNone/>
            </a:pPr>
            <a:r>
              <a:rPr lang="en-US" dirty="0">
                <a:solidFill>
                  <a:schemeClr val="accent6"/>
                </a:solidFill>
              </a:rPr>
              <a:t>     Direct Subsidized Loan</a:t>
            </a:r>
          </a:p>
          <a:p>
            <a:pPr marL="0" lvl="0" indent="0" algn="l" rtl="0">
              <a:spcBef>
                <a:spcPts val="0"/>
              </a:spcBef>
              <a:buNone/>
            </a:pPr>
            <a:r>
              <a:rPr lang="en-US" dirty="0"/>
              <a:t>Individual Title IV Program Eligibility Requirements</a:t>
            </a:r>
          </a:p>
          <a:p>
            <a:pPr marL="0" lvl="0" indent="0" algn="l" rtl="0">
              <a:spcBef>
                <a:spcPts val="0"/>
              </a:spcBef>
              <a:spcAft>
                <a:spcPts val="600"/>
              </a:spcAft>
              <a:buNone/>
            </a:pPr>
            <a:r>
              <a:rPr lang="en-US" dirty="0"/>
              <a:t>     </a:t>
            </a:r>
            <a:r>
              <a:rPr lang="en-US" dirty="0" err="1">
                <a:solidFill>
                  <a:schemeClr val="accent6"/>
                </a:solidFill>
              </a:rPr>
              <a:t>ie</a:t>
            </a:r>
            <a:r>
              <a:rPr lang="en-US" dirty="0">
                <a:solidFill>
                  <a:schemeClr val="accent6"/>
                </a:solidFill>
              </a:rPr>
              <a:t>., TEACH Grant</a:t>
            </a:r>
            <a:endParaRPr dirty="0">
              <a:solidFill>
                <a:schemeClr val="accent6"/>
              </a:solidFill>
            </a:endParaRPr>
          </a:p>
        </p:txBody>
      </p:sp>
      <p:sp>
        <p:nvSpPr>
          <p:cNvPr id="706" name="Google Shape;706;p51"/>
          <p:cNvSpPr/>
          <p:nvPr/>
        </p:nvSpPr>
        <p:spPr>
          <a:xfrm rot="1283007">
            <a:off x="8704765" y="1820370"/>
            <a:ext cx="542226" cy="54194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1"/>
          <p:cNvSpPr/>
          <p:nvPr/>
        </p:nvSpPr>
        <p:spPr>
          <a:xfrm rot="9565722">
            <a:off x="3388613" y="119887"/>
            <a:ext cx="659129" cy="65912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1"/>
          <p:cNvSpPr/>
          <p:nvPr/>
        </p:nvSpPr>
        <p:spPr>
          <a:xfrm rot="9563391">
            <a:off x="2983381" y="713642"/>
            <a:ext cx="297437" cy="29743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1"/>
          <p:cNvSpPr/>
          <p:nvPr/>
        </p:nvSpPr>
        <p:spPr>
          <a:xfrm rot="1282537">
            <a:off x="5623584" y="4034287"/>
            <a:ext cx="697157" cy="696877"/>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B513AC8-CDC1-8C28-2DDD-9BBEAD652F0B}"/>
              </a:ext>
            </a:extLst>
          </p:cNvPr>
          <p:cNvSpPr txBox="1"/>
          <p:nvPr/>
        </p:nvSpPr>
        <p:spPr>
          <a:xfrm>
            <a:off x="1369129" y="4778385"/>
            <a:ext cx="622704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4903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5">
                                            <p:txEl>
                                              <p:pRg st="0" end="0"/>
                                            </p:txEl>
                                          </p:spTgt>
                                        </p:tgtEl>
                                        <p:attrNameLst>
                                          <p:attrName>style.visibility</p:attrName>
                                        </p:attrNameLst>
                                      </p:cBhvr>
                                      <p:to>
                                        <p:strVal val="visible"/>
                                      </p:to>
                                    </p:set>
                                    <p:anim calcmode="lin" valueType="num">
                                      <p:cBhvr additive="base">
                                        <p:cTn id="7" dur="500" fill="hold"/>
                                        <p:tgtEl>
                                          <p:spTgt spid="7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5">
                                            <p:txEl>
                                              <p:pRg st="1" end="1"/>
                                            </p:txEl>
                                          </p:spTgt>
                                        </p:tgtEl>
                                        <p:attrNameLst>
                                          <p:attrName>style.visibility</p:attrName>
                                        </p:attrNameLst>
                                      </p:cBhvr>
                                      <p:to>
                                        <p:strVal val="visible"/>
                                      </p:to>
                                    </p:set>
                                    <p:anim calcmode="lin" valueType="num">
                                      <p:cBhvr additive="base">
                                        <p:cTn id="13" dur="500" fill="hold"/>
                                        <p:tgtEl>
                                          <p:spTgt spid="7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05">
                                            <p:txEl>
                                              <p:pRg st="2" end="2"/>
                                            </p:txEl>
                                          </p:spTgt>
                                        </p:tgtEl>
                                        <p:attrNameLst>
                                          <p:attrName>style.visibility</p:attrName>
                                        </p:attrNameLst>
                                      </p:cBhvr>
                                      <p:to>
                                        <p:strVal val="visible"/>
                                      </p:to>
                                    </p:set>
                                    <p:anim calcmode="lin" valueType="num">
                                      <p:cBhvr additive="base">
                                        <p:cTn id="17" dur="500" fill="hold"/>
                                        <p:tgtEl>
                                          <p:spTgt spid="70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05">
                                            <p:txEl>
                                              <p:pRg st="3" end="3"/>
                                            </p:txEl>
                                          </p:spTgt>
                                        </p:tgtEl>
                                        <p:attrNameLst>
                                          <p:attrName>style.visibility</p:attrName>
                                        </p:attrNameLst>
                                      </p:cBhvr>
                                      <p:to>
                                        <p:strVal val="visible"/>
                                      </p:to>
                                    </p:set>
                                    <p:anim calcmode="lin" valueType="num">
                                      <p:cBhvr additive="base">
                                        <p:cTn id="23" dur="500" fill="hold"/>
                                        <p:tgtEl>
                                          <p:spTgt spid="70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05">
                                            <p:txEl>
                                              <p:pRg st="4" end="4"/>
                                            </p:txEl>
                                          </p:spTgt>
                                        </p:tgtEl>
                                        <p:attrNameLst>
                                          <p:attrName>style.visibility</p:attrName>
                                        </p:attrNameLst>
                                      </p:cBhvr>
                                      <p:to>
                                        <p:strVal val="visible"/>
                                      </p:to>
                                    </p:set>
                                    <p:anim calcmode="lin" valueType="num">
                                      <p:cBhvr additive="base">
                                        <p:cTn id="29" dur="500" fill="hold"/>
                                        <p:tgtEl>
                                          <p:spTgt spid="70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0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05">
                                            <p:txEl>
                                              <p:pRg st="5" end="5"/>
                                            </p:txEl>
                                          </p:spTgt>
                                        </p:tgtEl>
                                        <p:attrNameLst>
                                          <p:attrName>style.visibility</p:attrName>
                                        </p:attrNameLst>
                                      </p:cBhvr>
                                      <p:to>
                                        <p:strVal val="visible"/>
                                      </p:to>
                                    </p:set>
                                    <p:anim calcmode="lin" valueType="num">
                                      <p:cBhvr additive="base">
                                        <p:cTn id="35" dur="500" fill="hold"/>
                                        <p:tgtEl>
                                          <p:spTgt spid="70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05">
                                            <p:txEl>
                                              <p:pRg st="6" end="6"/>
                                            </p:txEl>
                                          </p:spTgt>
                                        </p:tgtEl>
                                        <p:attrNameLst>
                                          <p:attrName>style.visibility</p:attrName>
                                        </p:attrNameLst>
                                      </p:cBhvr>
                                      <p:to>
                                        <p:strVal val="visible"/>
                                      </p:to>
                                    </p:set>
                                    <p:anim calcmode="lin" valueType="num">
                                      <p:cBhvr additive="base">
                                        <p:cTn id="39" dur="500" fill="hold"/>
                                        <p:tgtEl>
                                          <p:spTgt spid="70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0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05">
                                            <p:txEl>
                                              <p:pRg st="7" end="7"/>
                                            </p:txEl>
                                          </p:spTgt>
                                        </p:tgtEl>
                                        <p:attrNameLst>
                                          <p:attrName>style.visibility</p:attrName>
                                        </p:attrNameLst>
                                      </p:cBhvr>
                                      <p:to>
                                        <p:strVal val="visible"/>
                                      </p:to>
                                    </p:set>
                                    <p:anim calcmode="lin" valueType="num">
                                      <p:cBhvr additive="base">
                                        <p:cTn id="43" dur="500" fill="hold"/>
                                        <p:tgtEl>
                                          <p:spTgt spid="70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0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05">
                                            <p:txEl>
                                              <p:pRg st="8" end="8"/>
                                            </p:txEl>
                                          </p:spTgt>
                                        </p:tgtEl>
                                        <p:attrNameLst>
                                          <p:attrName>style.visibility</p:attrName>
                                        </p:attrNameLst>
                                      </p:cBhvr>
                                      <p:to>
                                        <p:strVal val="visible"/>
                                      </p:to>
                                    </p:set>
                                    <p:anim calcmode="lin" valueType="num">
                                      <p:cBhvr additive="base">
                                        <p:cTn id="49" dur="500" fill="hold"/>
                                        <p:tgtEl>
                                          <p:spTgt spid="70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0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05">
                                            <p:txEl>
                                              <p:pRg st="9" end="9"/>
                                            </p:txEl>
                                          </p:spTgt>
                                        </p:tgtEl>
                                        <p:attrNameLst>
                                          <p:attrName>style.visibility</p:attrName>
                                        </p:attrNameLst>
                                      </p:cBhvr>
                                      <p:to>
                                        <p:strVal val="visible"/>
                                      </p:to>
                                    </p:set>
                                    <p:anim calcmode="lin" valueType="num">
                                      <p:cBhvr additive="base">
                                        <p:cTn id="55" dur="500" fill="hold"/>
                                        <p:tgtEl>
                                          <p:spTgt spid="70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0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Criteria Not Specifically Checked</a:t>
            </a:r>
            <a:endParaRPr dirty="0"/>
          </a:p>
        </p:txBody>
      </p:sp>
      <p:sp>
        <p:nvSpPr>
          <p:cNvPr id="418" name="Google Shape;418;p40"/>
          <p:cNvSpPr txBox="1">
            <a:spLocks noGrp="1"/>
          </p:cNvSpPr>
          <p:nvPr>
            <p:ph type="body" idx="1"/>
          </p:nvPr>
        </p:nvSpPr>
        <p:spPr>
          <a:xfrm>
            <a:off x="713225" y="1228675"/>
            <a:ext cx="7717800" cy="3351900"/>
          </a:xfrm>
          <a:prstGeom prst="rect">
            <a:avLst/>
          </a:prstGeom>
        </p:spPr>
        <p:txBody>
          <a:bodyPr spcFirstLastPara="1" wrap="square" lIns="91425" tIns="91425" rIns="91425" bIns="91425" anchor="t" anchorCtr="0">
            <a:noAutofit/>
          </a:bodyPr>
          <a:lstStyle/>
          <a:p>
            <a:pPr lvl="0" indent="-457200" algn="l" rtl="0">
              <a:spcBef>
                <a:spcPts val="0"/>
              </a:spcBef>
              <a:spcAft>
                <a:spcPts val="0"/>
              </a:spcAft>
              <a:buFont typeface="Arial" panose="020B0604020202020204" pitchFamily="34" charset="0"/>
              <a:buChar char="•"/>
            </a:pPr>
            <a:r>
              <a:rPr lang="en-US" sz="2800" dirty="0"/>
              <a:t>Simultaneous enrollment in elementary or secondary school</a:t>
            </a:r>
          </a:p>
          <a:p>
            <a:pPr lvl="0" indent="-457200" algn="l" rtl="0">
              <a:spcBef>
                <a:spcPts val="0"/>
              </a:spcBef>
              <a:spcAft>
                <a:spcPts val="0"/>
              </a:spcAft>
              <a:buFont typeface="Arial" panose="020B0604020202020204" pitchFamily="34" charset="0"/>
              <a:buChar char="•"/>
            </a:pPr>
            <a:r>
              <a:rPr lang="en-US" sz="2800" dirty="0"/>
              <a:t>Property liens/debt owed to the US</a:t>
            </a:r>
          </a:p>
          <a:p>
            <a:pPr lvl="0" indent="-457200" algn="l" rtl="0">
              <a:spcBef>
                <a:spcPts val="0"/>
              </a:spcBef>
              <a:spcAft>
                <a:spcPts val="0"/>
              </a:spcAft>
              <a:buFont typeface="Arial" panose="020B0604020202020204" pitchFamily="34" charset="0"/>
              <a:buChar char="•"/>
            </a:pPr>
            <a:r>
              <a:rPr lang="en-US" sz="2800" dirty="0"/>
              <a:t>Incarceration</a:t>
            </a:r>
          </a:p>
          <a:p>
            <a:pPr lvl="0" indent="-457200" algn="l" rtl="0">
              <a:spcBef>
                <a:spcPts val="0"/>
              </a:spcBef>
              <a:spcAft>
                <a:spcPts val="0"/>
              </a:spcAft>
              <a:buFont typeface="Arial" panose="020B0604020202020204" pitchFamily="34" charset="0"/>
              <a:buChar char="•"/>
            </a:pPr>
            <a:r>
              <a:rPr lang="en-US" sz="2800" dirty="0"/>
              <a:t>Suspected Fraud</a:t>
            </a:r>
          </a:p>
          <a:p>
            <a:pPr lvl="0" indent="-457200" algn="l" rtl="0">
              <a:spcBef>
                <a:spcPts val="0"/>
              </a:spcBef>
              <a:spcAft>
                <a:spcPts val="0"/>
              </a:spcAft>
              <a:buFont typeface="Arial" panose="020B0604020202020204" pitchFamily="34" charset="0"/>
              <a:buChar char="•"/>
            </a:pPr>
            <a:r>
              <a:rPr lang="en-US" sz="2800" dirty="0"/>
              <a:t>Conflicting information must </a:t>
            </a:r>
            <a:r>
              <a:rPr lang="en-US" sz="2800" dirty="0">
                <a:solidFill>
                  <a:schemeClr val="tx1"/>
                </a:solidFill>
              </a:rPr>
              <a:t>ALWAYS</a:t>
            </a:r>
            <a:r>
              <a:rPr lang="en-US" sz="2800" dirty="0"/>
              <a:t> be resolved.</a:t>
            </a:r>
            <a:endParaRPr sz="28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37695" y="4781003"/>
            <a:ext cx="6268609"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32054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418">
                                            <p:txEl>
                                              <p:pRg st="4" end="4"/>
                                            </p:txEl>
                                          </p:spTgt>
                                        </p:tgtEl>
                                        <p:attrNameLst>
                                          <p:attrName>style.visibility</p:attrName>
                                        </p:attrNameLst>
                                      </p:cBhvr>
                                      <p:to>
                                        <p:strVal val="visible"/>
                                      </p:to>
                                    </p:set>
                                    <p:anim calcmode="lin" valueType="num">
                                      <p:cBhvr additive="base">
                                        <p:cTn id="31" dur="500" fill="hold"/>
                                        <p:tgtEl>
                                          <p:spTgt spid="41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4"/>
        <p:cNvGrpSpPr/>
        <p:nvPr/>
      </p:nvGrpSpPr>
      <p:grpSpPr>
        <a:xfrm>
          <a:off x="0" y="0"/>
          <a:ext cx="0" cy="0"/>
          <a:chOff x="0" y="0"/>
          <a:chExt cx="0" cy="0"/>
        </a:xfrm>
      </p:grpSpPr>
      <p:pic>
        <p:nvPicPr>
          <p:cNvPr id="425" name="Google Shape;425;p41"/>
          <p:cNvPicPr preferRelativeResize="0"/>
          <p:nvPr/>
        </p:nvPicPr>
        <p:blipFill rotWithShape="1">
          <a:blip r:embed="rId3">
            <a:alphaModFix/>
          </a:blip>
          <a:srcRect l="26664" t="25467" b="12869"/>
          <a:stretch/>
        </p:blipFill>
        <p:spPr>
          <a:xfrm rot="3">
            <a:off x="0" y="-142873"/>
            <a:ext cx="4191002" cy="5286370"/>
          </a:xfrm>
          <a:prstGeom prst="rect">
            <a:avLst/>
          </a:prstGeom>
          <a:noFill/>
          <a:ln>
            <a:noFill/>
          </a:ln>
        </p:spPr>
      </p:pic>
      <p:grpSp>
        <p:nvGrpSpPr>
          <p:cNvPr id="426" name="Google Shape;426;p41"/>
          <p:cNvGrpSpPr/>
          <p:nvPr/>
        </p:nvGrpSpPr>
        <p:grpSpPr>
          <a:xfrm>
            <a:off x="1448400" y="-533209"/>
            <a:ext cx="3637950" cy="6197199"/>
            <a:chOff x="1448400" y="-533209"/>
            <a:chExt cx="3637950" cy="6197199"/>
          </a:xfrm>
        </p:grpSpPr>
        <p:sp>
          <p:nvSpPr>
            <p:cNvPr id="427" name="Google Shape;427;p41"/>
            <p:cNvSpPr/>
            <p:nvPr/>
          </p:nvSpPr>
          <p:spPr>
            <a:xfrm>
              <a:off x="1809750" y="-14275"/>
              <a:ext cx="3276600" cy="5172075"/>
            </a:xfrm>
            <a:custGeom>
              <a:avLst/>
              <a:gdLst/>
              <a:ahLst/>
              <a:cxnLst/>
              <a:rect l="l" t="t" r="r" b="b"/>
              <a:pathLst>
                <a:path w="131064" h="206883" extrusionOk="0">
                  <a:moveTo>
                    <a:pt x="131064" y="571"/>
                  </a:moveTo>
                  <a:lnTo>
                    <a:pt x="102489" y="0"/>
                  </a:lnTo>
                  <a:lnTo>
                    <a:pt x="0" y="101155"/>
                  </a:lnTo>
                  <a:lnTo>
                    <a:pt x="101918" y="206883"/>
                  </a:lnTo>
                  <a:lnTo>
                    <a:pt x="129540" y="206502"/>
                  </a:lnTo>
                  <a:close/>
                </a:path>
              </a:pathLst>
            </a:custGeom>
            <a:solidFill>
              <a:schemeClr val="accent1"/>
            </a:solidFill>
            <a:ln>
              <a:noFill/>
            </a:ln>
          </p:spPr>
        </p:sp>
        <p:grpSp>
          <p:nvGrpSpPr>
            <p:cNvPr id="428" name="Google Shape;428;p41"/>
            <p:cNvGrpSpPr/>
            <p:nvPr/>
          </p:nvGrpSpPr>
          <p:grpSpPr>
            <a:xfrm>
              <a:off x="1448400" y="-533209"/>
              <a:ext cx="3441010" cy="6197199"/>
              <a:chOff x="1753200" y="-533209"/>
              <a:chExt cx="3441010" cy="6197199"/>
            </a:xfrm>
          </p:grpSpPr>
          <p:grpSp>
            <p:nvGrpSpPr>
              <p:cNvPr id="429" name="Google Shape;429;p41"/>
              <p:cNvGrpSpPr/>
              <p:nvPr/>
            </p:nvGrpSpPr>
            <p:grpSpPr>
              <a:xfrm rot="2700243" flipH="1">
                <a:off x="3252435" y="-1008687"/>
                <a:ext cx="465028" cy="4369525"/>
                <a:chOff x="3734850" y="-2845725"/>
                <a:chExt cx="465000" cy="10150200"/>
              </a:xfrm>
            </p:grpSpPr>
            <p:sp>
              <p:nvSpPr>
                <p:cNvPr id="430" name="Google Shape;430;p41"/>
                <p:cNvSpPr/>
                <p:nvPr/>
              </p:nvSpPr>
              <p:spPr>
                <a:xfrm>
                  <a:off x="3734850" y="-2845725"/>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39673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41"/>
              <p:cNvGrpSpPr/>
              <p:nvPr/>
            </p:nvGrpSpPr>
            <p:grpSpPr>
              <a:xfrm rot="-2700000" flipH="1">
                <a:off x="3228545" y="1773378"/>
                <a:ext cx="465013" cy="4365521"/>
                <a:chOff x="3734827" y="-2803130"/>
                <a:chExt cx="465017" cy="10107692"/>
              </a:xfrm>
            </p:grpSpPr>
            <p:sp>
              <p:nvSpPr>
                <p:cNvPr id="433" name="Google Shape;433;p41"/>
                <p:cNvSpPr/>
                <p:nvPr/>
              </p:nvSpPr>
              <p:spPr>
                <a:xfrm>
                  <a:off x="3734827" y="-1799238"/>
                  <a:ext cx="232500" cy="910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1"/>
                <p:cNvSpPr/>
                <p:nvPr/>
              </p:nvSpPr>
              <p:spPr>
                <a:xfrm>
                  <a:off x="3967344" y="-2803130"/>
                  <a:ext cx="232500" cy="10107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35" name="Google Shape;435;p41"/>
          <p:cNvSpPr txBox="1">
            <a:spLocks noGrp="1"/>
          </p:cNvSpPr>
          <p:nvPr>
            <p:ph type="title"/>
          </p:nvPr>
        </p:nvSpPr>
        <p:spPr>
          <a:xfrm>
            <a:off x="4010621" y="333912"/>
            <a:ext cx="5126100" cy="80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4000" dirty="0"/>
              <a:t>Other Eligibility Factors</a:t>
            </a:r>
            <a:endParaRPr sz="4000" dirty="0"/>
          </a:p>
        </p:txBody>
      </p:sp>
      <p:sp>
        <p:nvSpPr>
          <p:cNvPr id="436" name="Google Shape;436;p41"/>
          <p:cNvSpPr txBox="1">
            <a:spLocks noGrp="1"/>
          </p:cNvSpPr>
          <p:nvPr>
            <p:ph type="subTitle" idx="1"/>
          </p:nvPr>
        </p:nvSpPr>
        <p:spPr>
          <a:xfrm>
            <a:off x="3448050" y="1461975"/>
            <a:ext cx="5848826" cy="2609831"/>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sz="2000" dirty="0"/>
              <a:t>Prior Degrees</a:t>
            </a:r>
          </a:p>
          <a:p>
            <a:pPr marL="0" lvl="0" indent="0" algn="l" rtl="0">
              <a:spcBef>
                <a:spcPts val="0"/>
              </a:spcBef>
              <a:spcAft>
                <a:spcPts val="1200"/>
              </a:spcAft>
              <a:buNone/>
            </a:pPr>
            <a:r>
              <a:rPr lang="en-US" sz="2000" dirty="0"/>
              <a:t>Correspondence Courses, Distance Education, Remedial Coursework</a:t>
            </a:r>
          </a:p>
          <a:p>
            <a:pPr marL="0" lvl="0" indent="0" algn="l" rtl="0">
              <a:spcBef>
                <a:spcPts val="0"/>
              </a:spcBef>
              <a:spcAft>
                <a:spcPts val="1200"/>
              </a:spcAft>
              <a:buNone/>
            </a:pPr>
            <a:r>
              <a:rPr lang="en-US" sz="2000" dirty="0"/>
              <a:t>Enrollment Status</a:t>
            </a:r>
          </a:p>
          <a:p>
            <a:pPr marL="0" lvl="0" indent="0" algn="l" rtl="0">
              <a:spcBef>
                <a:spcPts val="0"/>
              </a:spcBef>
              <a:spcAft>
                <a:spcPts val="1200"/>
              </a:spcAft>
              <a:buNone/>
            </a:pPr>
            <a:r>
              <a:rPr lang="en-US" sz="2000" dirty="0"/>
              <a:t>Program of Study</a:t>
            </a:r>
          </a:p>
          <a:p>
            <a:pPr marL="0" lvl="0" indent="0" algn="r" rtl="0">
              <a:spcBef>
                <a:spcPts val="0"/>
              </a:spcBef>
              <a:spcAft>
                <a:spcPts val="0"/>
              </a:spcAft>
              <a:buNone/>
            </a:pPr>
            <a:endParaRPr lang="en-US" sz="2000" dirty="0"/>
          </a:p>
        </p:txBody>
      </p:sp>
      <p:sp>
        <p:nvSpPr>
          <p:cNvPr id="437" name="Google Shape;437;p41"/>
          <p:cNvSpPr/>
          <p:nvPr/>
        </p:nvSpPr>
        <p:spPr>
          <a:xfrm>
            <a:off x="2645250" y="1662263"/>
            <a:ext cx="659100" cy="659100"/>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C097DA1-664E-2605-35DF-B8ADBB2534FA}"/>
              </a:ext>
            </a:extLst>
          </p:cNvPr>
          <p:cNvSpPr txBox="1"/>
          <p:nvPr/>
        </p:nvSpPr>
        <p:spPr>
          <a:xfrm>
            <a:off x="1749367" y="4783474"/>
            <a:ext cx="622947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166015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fade">
                                      <p:cBhvr>
                                        <p:cTn id="7" dur="1000"/>
                                        <p:tgtEl>
                                          <p:spTgt spid="436">
                                            <p:txEl>
                                              <p:pRg st="0" end="0"/>
                                            </p:txEl>
                                          </p:spTgt>
                                        </p:tgtEl>
                                      </p:cBhvr>
                                    </p:animEffect>
                                    <p:anim calcmode="lin" valueType="num">
                                      <p:cBhvr>
                                        <p:cTn id="8" dur="1000" fill="hold"/>
                                        <p:tgtEl>
                                          <p:spTgt spid="4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6">
                                            <p:txEl>
                                              <p:pRg st="1" end="1"/>
                                            </p:txEl>
                                          </p:spTgt>
                                        </p:tgtEl>
                                        <p:attrNameLst>
                                          <p:attrName>style.visibility</p:attrName>
                                        </p:attrNameLst>
                                      </p:cBhvr>
                                      <p:to>
                                        <p:strVal val="visible"/>
                                      </p:to>
                                    </p:set>
                                    <p:animEffect transition="in" filter="fade">
                                      <p:cBhvr>
                                        <p:cTn id="14" dur="1000"/>
                                        <p:tgtEl>
                                          <p:spTgt spid="436">
                                            <p:txEl>
                                              <p:pRg st="1" end="1"/>
                                            </p:txEl>
                                          </p:spTgt>
                                        </p:tgtEl>
                                      </p:cBhvr>
                                    </p:animEffect>
                                    <p:anim calcmode="lin" valueType="num">
                                      <p:cBhvr>
                                        <p:cTn id="15" dur="1000" fill="hold"/>
                                        <p:tgtEl>
                                          <p:spTgt spid="4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6">
                                            <p:txEl>
                                              <p:pRg st="2" end="2"/>
                                            </p:txEl>
                                          </p:spTgt>
                                        </p:tgtEl>
                                        <p:attrNameLst>
                                          <p:attrName>style.visibility</p:attrName>
                                        </p:attrNameLst>
                                      </p:cBhvr>
                                      <p:to>
                                        <p:strVal val="visible"/>
                                      </p:to>
                                    </p:set>
                                    <p:animEffect transition="in" filter="fade">
                                      <p:cBhvr>
                                        <p:cTn id="21" dur="1000"/>
                                        <p:tgtEl>
                                          <p:spTgt spid="436">
                                            <p:txEl>
                                              <p:pRg st="2" end="2"/>
                                            </p:txEl>
                                          </p:spTgt>
                                        </p:tgtEl>
                                      </p:cBhvr>
                                    </p:animEffect>
                                    <p:anim calcmode="lin" valueType="num">
                                      <p:cBhvr>
                                        <p:cTn id="22" dur="1000" fill="hold"/>
                                        <p:tgtEl>
                                          <p:spTgt spid="43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6">
                                            <p:txEl>
                                              <p:pRg st="3" end="3"/>
                                            </p:txEl>
                                          </p:spTgt>
                                        </p:tgtEl>
                                        <p:attrNameLst>
                                          <p:attrName>style.visibility</p:attrName>
                                        </p:attrNameLst>
                                      </p:cBhvr>
                                      <p:to>
                                        <p:strVal val="visible"/>
                                      </p:to>
                                    </p:set>
                                    <p:animEffect transition="in" filter="fade">
                                      <p:cBhvr>
                                        <p:cTn id="28" dur="1000"/>
                                        <p:tgtEl>
                                          <p:spTgt spid="436">
                                            <p:txEl>
                                              <p:pRg st="3" end="3"/>
                                            </p:txEl>
                                          </p:spTgt>
                                        </p:tgtEl>
                                      </p:cBhvr>
                                    </p:animEffect>
                                    <p:anim calcmode="lin" valueType="num">
                                      <p:cBhvr>
                                        <p:cTn id="29" dur="1000" fill="hold"/>
                                        <p:tgtEl>
                                          <p:spTgt spid="43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3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6"/>
          <p:cNvPicPr preferRelativeResize="0"/>
          <p:nvPr/>
        </p:nvPicPr>
        <p:blipFill rotWithShape="1">
          <a:blip r:embed="rId3">
            <a:alphaModFix/>
          </a:blip>
          <a:srcRect t="941" b="5870"/>
          <a:stretch/>
        </p:blipFill>
        <p:spPr>
          <a:xfrm>
            <a:off x="5505550" y="0"/>
            <a:ext cx="3679699" cy="5143500"/>
          </a:xfrm>
          <a:prstGeom prst="rect">
            <a:avLst/>
          </a:prstGeom>
          <a:noFill/>
          <a:ln>
            <a:noFill/>
          </a:ln>
        </p:spPr>
      </p:pic>
      <p:sp>
        <p:nvSpPr>
          <p:cNvPr id="2" name="TextBox 1">
            <a:extLst>
              <a:ext uri="{FF2B5EF4-FFF2-40B4-BE49-F238E27FC236}">
                <a16:creationId xmlns:a16="http://schemas.microsoft.com/office/drawing/2014/main" id="{BEC031B1-987B-B938-2558-6772FF820A5C}"/>
              </a:ext>
            </a:extLst>
          </p:cNvPr>
          <p:cNvSpPr txBox="1"/>
          <p:nvPr/>
        </p:nvSpPr>
        <p:spPr>
          <a:xfrm>
            <a:off x="1415673" y="4770905"/>
            <a:ext cx="6312654"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3" name="Google Shape;418;p40">
            <a:extLst>
              <a:ext uri="{FF2B5EF4-FFF2-40B4-BE49-F238E27FC236}">
                <a16:creationId xmlns:a16="http://schemas.microsoft.com/office/drawing/2014/main" id="{9F6B0E83-1B29-6150-CD6A-E916DB484AB7}"/>
              </a:ext>
            </a:extLst>
          </p:cNvPr>
          <p:cNvSpPr txBox="1">
            <a:spLocks/>
          </p:cNvSpPr>
          <p:nvPr/>
        </p:nvSpPr>
        <p:spPr>
          <a:xfrm>
            <a:off x="713225" y="1228675"/>
            <a:ext cx="5637654" cy="335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8" name="Oval 7">
            <a:extLst>
              <a:ext uri="{FF2B5EF4-FFF2-40B4-BE49-F238E27FC236}">
                <a16:creationId xmlns:a16="http://schemas.microsoft.com/office/drawing/2014/main" id="{0B480E11-6402-4675-93B4-D457ED1D065F}"/>
              </a:ext>
            </a:extLst>
          </p:cNvPr>
          <p:cNvSpPr/>
          <p:nvPr/>
        </p:nvSpPr>
        <p:spPr>
          <a:xfrm>
            <a:off x="3180386" y="3334726"/>
            <a:ext cx="5506872" cy="1336906"/>
          </a:xfrm>
          <a:prstGeom prst="ellipse">
            <a:avLst/>
          </a:prstGeom>
          <a:solidFill>
            <a:schemeClr val="accent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Open Sans Light" panose="020B0604020202020204" charset="0"/>
                <a:ea typeface="Open Sans Light" panose="020B0604020202020204" charset="0"/>
                <a:cs typeface="Open Sans Light" panose="020B0604020202020204" charset="0"/>
              </a:rPr>
              <a:t>How does your institution send award notifications?</a:t>
            </a:r>
          </a:p>
        </p:txBody>
      </p:sp>
      <p:sp>
        <p:nvSpPr>
          <p:cNvPr id="9" name="Rectangle 8">
            <a:extLst>
              <a:ext uri="{FF2B5EF4-FFF2-40B4-BE49-F238E27FC236}">
                <a16:creationId xmlns:a16="http://schemas.microsoft.com/office/drawing/2014/main" id="{DCEA0A13-CD7D-43F1-8955-61D39DDE449B}"/>
              </a:ext>
            </a:extLst>
          </p:cNvPr>
          <p:cNvSpPr/>
          <p:nvPr/>
        </p:nvSpPr>
        <p:spPr>
          <a:xfrm>
            <a:off x="713225" y="358446"/>
            <a:ext cx="2920077" cy="564426"/>
          </a:xfrm>
          <a:prstGeom prst="rect">
            <a:avLst/>
          </a:prstGeom>
          <a:solidFill>
            <a:schemeClr val="accent1"/>
          </a:solid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sym typeface="Arial"/>
              </a:rPr>
              <a:t>FINANCIAL AID OFFER</a:t>
            </a:r>
          </a:p>
        </p:txBody>
      </p:sp>
      <p:sp>
        <p:nvSpPr>
          <p:cNvPr id="10" name="Rectangle 9">
            <a:extLst>
              <a:ext uri="{FF2B5EF4-FFF2-40B4-BE49-F238E27FC236}">
                <a16:creationId xmlns:a16="http://schemas.microsoft.com/office/drawing/2014/main" id="{B38F1F16-9C41-4BAC-BCCE-33DFE774A0AF}"/>
              </a:ext>
            </a:extLst>
          </p:cNvPr>
          <p:cNvSpPr/>
          <p:nvPr/>
        </p:nvSpPr>
        <p:spPr>
          <a:xfrm>
            <a:off x="713225" y="1060197"/>
            <a:ext cx="2920077" cy="2071313"/>
          </a:xfrm>
          <a:prstGeom prst="rect">
            <a:avLst/>
          </a:prstGeom>
          <a:solidFill>
            <a:srgbClr val="FFFFFF"/>
          </a:solidFill>
          <a:ln w="19050" cap="flat" cmpd="sng" algn="ctr">
            <a:solidFill>
              <a:srgbClr val="EEEEEE">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 name="Straight Connector 10">
            <a:extLst>
              <a:ext uri="{FF2B5EF4-FFF2-40B4-BE49-F238E27FC236}">
                <a16:creationId xmlns:a16="http://schemas.microsoft.com/office/drawing/2014/main" id="{E4DF3D38-C72B-4539-A313-50F7CA30A8EA}"/>
              </a:ext>
            </a:extLst>
          </p:cNvPr>
          <p:cNvCxnSpPr/>
          <p:nvPr/>
        </p:nvCxnSpPr>
        <p:spPr>
          <a:xfrm flipV="1">
            <a:off x="918634" y="1263642"/>
            <a:ext cx="1262921" cy="2443"/>
          </a:xfrm>
          <a:prstGeom prst="line">
            <a:avLst/>
          </a:prstGeom>
          <a:noFill/>
          <a:ln w="28575" cap="flat" cmpd="sng" algn="ctr">
            <a:solidFill>
              <a:srgbClr val="EEEEEE">
                <a:lumMod val="50000"/>
              </a:srgbClr>
            </a:solidFill>
            <a:prstDash val="solid"/>
          </a:ln>
          <a:effectLst/>
        </p:spPr>
      </p:cxnSp>
      <p:cxnSp>
        <p:nvCxnSpPr>
          <p:cNvPr id="12" name="Straight Connector 11">
            <a:extLst>
              <a:ext uri="{FF2B5EF4-FFF2-40B4-BE49-F238E27FC236}">
                <a16:creationId xmlns:a16="http://schemas.microsoft.com/office/drawing/2014/main" id="{175BB360-B401-44C6-A357-A40BA58D94D0}"/>
              </a:ext>
            </a:extLst>
          </p:cNvPr>
          <p:cNvCxnSpPr/>
          <p:nvPr/>
        </p:nvCxnSpPr>
        <p:spPr>
          <a:xfrm flipV="1">
            <a:off x="918634" y="1481696"/>
            <a:ext cx="1262921" cy="4921"/>
          </a:xfrm>
          <a:prstGeom prst="line">
            <a:avLst/>
          </a:prstGeom>
          <a:noFill/>
          <a:ln w="28575" cap="flat" cmpd="sng" algn="ctr">
            <a:solidFill>
              <a:srgbClr val="EEEEEE">
                <a:lumMod val="50000"/>
              </a:srgbClr>
            </a:solidFill>
            <a:prstDash val="solid"/>
          </a:ln>
          <a:effectLst/>
        </p:spPr>
      </p:cxnSp>
      <p:cxnSp>
        <p:nvCxnSpPr>
          <p:cNvPr id="13" name="Straight Connector 12">
            <a:extLst>
              <a:ext uri="{FF2B5EF4-FFF2-40B4-BE49-F238E27FC236}">
                <a16:creationId xmlns:a16="http://schemas.microsoft.com/office/drawing/2014/main" id="{DFEAD0EF-C8E7-48ED-A845-63211F2DE14F}"/>
              </a:ext>
            </a:extLst>
          </p:cNvPr>
          <p:cNvCxnSpPr/>
          <p:nvPr/>
        </p:nvCxnSpPr>
        <p:spPr>
          <a:xfrm>
            <a:off x="927789" y="1689360"/>
            <a:ext cx="1268874" cy="0"/>
          </a:xfrm>
          <a:prstGeom prst="line">
            <a:avLst/>
          </a:prstGeom>
          <a:noFill/>
          <a:ln w="28575" cap="flat" cmpd="sng" algn="ctr">
            <a:solidFill>
              <a:srgbClr val="EEEEEE">
                <a:lumMod val="50000"/>
              </a:srgbClr>
            </a:solidFill>
            <a:prstDash val="solid"/>
          </a:ln>
          <a:effectLst/>
        </p:spPr>
      </p:cxnSp>
      <p:cxnSp>
        <p:nvCxnSpPr>
          <p:cNvPr id="14" name="Straight Connector 13">
            <a:extLst>
              <a:ext uri="{FF2B5EF4-FFF2-40B4-BE49-F238E27FC236}">
                <a16:creationId xmlns:a16="http://schemas.microsoft.com/office/drawing/2014/main" id="{17CF766E-F2D3-404A-9BBD-D12ADB8813BB}"/>
              </a:ext>
            </a:extLst>
          </p:cNvPr>
          <p:cNvCxnSpPr/>
          <p:nvPr/>
        </p:nvCxnSpPr>
        <p:spPr>
          <a:xfrm flipV="1">
            <a:off x="918634" y="1895715"/>
            <a:ext cx="1287185" cy="8324"/>
          </a:xfrm>
          <a:prstGeom prst="line">
            <a:avLst/>
          </a:prstGeom>
          <a:noFill/>
          <a:ln w="28575" cap="flat" cmpd="sng" algn="ctr">
            <a:solidFill>
              <a:srgbClr val="EEEEEE">
                <a:lumMod val="50000"/>
              </a:srgbClr>
            </a:solidFill>
            <a:prstDash val="solid"/>
          </a:ln>
          <a:effectLst/>
        </p:spPr>
      </p:cxnSp>
      <p:cxnSp>
        <p:nvCxnSpPr>
          <p:cNvPr id="15" name="Straight Connector 14">
            <a:extLst>
              <a:ext uri="{FF2B5EF4-FFF2-40B4-BE49-F238E27FC236}">
                <a16:creationId xmlns:a16="http://schemas.microsoft.com/office/drawing/2014/main" id="{15928155-C7F2-46C4-9A6A-40EE556E4EBC}"/>
              </a:ext>
            </a:extLst>
          </p:cNvPr>
          <p:cNvCxnSpPr/>
          <p:nvPr/>
        </p:nvCxnSpPr>
        <p:spPr>
          <a:xfrm flipV="1">
            <a:off x="938599" y="2117494"/>
            <a:ext cx="1264606" cy="10333"/>
          </a:xfrm>
          <a:prstGeom prst="line">
            <a:avLst/>
          </a:prstGeom>
          <a:noFill/>
          <a:ln w="28575" cap="flat" cmpd="sng" algn="ctr">
            <a:solidFill>
              <a:srgbClr val="EEEEEE">
                <a:lumMod val="50000"/>
              </a:srgbClr>
            </a:solidFill>
            <a:prstDash val="solid"/>
          </a:ln>
          <a:effectLst/>
        </p:spPr>
      </p:cxnSp>
      <p:cxnSp>
        <p:nvCxnSpPr>
          <p:cNvPr id="16" name="Straight Connector 15">
            <a:extLst>
              <a:ext uri="{FF2B5EF4-FFF2-40B4-BE49-F238E27FC236}">
                <a16:creationId xmlns:a16="http://schemas.microsoft.com/office/drawing/2014/main" id="{AC8AE154-2AF9-4429-B11F-3AB4294143DC}"/>
              </a:ext>
            </a:extLst>
          </p:cNvPr>
          <p:cNvCxnSpPr/>
          <p:nvPr/>
        </p:nvCxnSpPr>
        <p:spPr>
          <a:xfrm flipV="1">
            <a:off x="2787497" y="1261112"/>
            <a:ext cx="548216" cy="2530"/>
          </a:xfrm>
          <a:prstGeom prst="line">
            <a:avLst/>
          </a:prstGeom>
          <a:noFill/>
          <a:ln w="28575" cap="flat" cmpd="sng" algn="ctr">
            <a:solidFill>
              <a:srgbClr val="EEEEEE">
                <a:lumMod val="50000"/>
              </a:srgbClr>
            </a:solidFill>
            <a:prstDash val="solid"/>
          </a:ln>
          <a:effectLst/>
        </p:spPr>
      </p:cxnSp>
      <p:cxnSp>
        <p:nvCxnSpPr>
          <p:cNvPr id="17" name="Straight Connector 16">
            <a:extLst>
              <a:ext uri="{FF2B5EF4-FFF2-40B4-BE49-F238E27FC236}">
                <a16:creationId xmlns:a16="http://schemas.microsoft.com/office/drawing/2014/main" id="{220FDF2A-DB79-4E0D-9820-B2C0A81E5BBF}"/>
              </a:ext>
            </a:extLst>
          </p:cNvPr>
          <p:cNvCxnSpPr/>
          <p:nvPr/>
        </p:nvCxnSpPr>
        <p:spPr>
          <a:xfrm>
            <a:off x="2787497" y="1481696"/>
            <a:ext cx="548216" cy="0"/>
          </a:xfrm>
          <a:prstGeom prst="line">
            <a:avLst/>
          </a:prstGeom>
          <a:noFill/>
          <a:ln w="28575" cap="flat" cmpd="sng" algn="ctr">
            <a:solidFill>
              <a:srgbClr val="EEEEEE">
                <a:lumMod val="50000"/>
              </a:srgbClr>
            </a:solidFill>
            <a:prstDash val="solid"/>
          </a:ln>
          <a:effectLst/>
        </p:spPr>
      </p:cxnSp>
      <p:cxnSp>
        <p:nvCxnSpPr>
          <p:cNvPr id="18" name="Straight Connector 17">
            <a:extLst>
              <a:ext uri="{FF2B5EF4-FFF2-40B4-BE49-F238E27FC236}">
                <a16:creationId xmlns:a16="http://schemas.microsoft.com/office/drawing/2014/main" id="{2A5BC47B-72F5-4BE9-A2FC-482613A7F1A4}"/>
              </a:ext>
            </a:extLst>
          </p:cNvPr>
          <p:cNvCxnSpPr/>
          <p:nvPr/>
        </p:nvCxnSpPr>
        <p:spPr>
          <a:xfrm flipV="1">
            <a:off x="2784327" y="1895135"/>
            <a:ext cx="556370" cy="5889"/>
          </a:xfrm>
          <a:prstGeom prst="line">
            <a:avLst/>
          </a:prstGeom>
          <a:noFill/>
          <a:ln w="28575" cap="flat" cmpd="sng" algn="ctr">
            <a:solidFill>
              <a:srgbClr val="EEEEEE">
                <a:lumMod val="50000"/>
              </a:srgbClr>
            </a:solidFill>
            <a:prstDash val="solid"/>
          </a:ln>
          <a:effectLst/>
        </p:spPr>
      </p:cxnSp>
      <p:cxnSp>
        <p:nvCxnSpPr>
          <p:cNvPr id="19" name="Straight Connector 18">
            <a:extLst>
              <a:ext uri="{FF2B5EF4-FFF2-40B4-BE49-F238E27FC236}">
                <a16:creationId xmlns:a16="http://schemas.microsoft.com/office/drawing/2014/main" id="{6FBECA3D-67A6-47E3-9D3E-0E6FA39673FD}"/>
              </a:ext>
            </a:extLst>
          </p:cNvPr>
          <p:cNvCxnSpPr/>
          <p:nvPr/>
        </p:nvCxnSpPr>
        <p:spPr>
          <a:xfrm>
            <a:off x="2784327" y="2127827"/>
            <a:ext cx="556370" cy="0"/>
          </a:xfrm>
          <a:prstGeom prst="line">
            <a:avLst/>
          </a:prstGeom>
          <a:noFill/>
          <a:ln w="28575" cap="flat" cmpd="sng" algn="ctr">
            <a:solidFill>
              <a:srgbClr val="EEEEEE">
                <a:lumMod val="50000"/>
              </a:srgbClr>
            </a:solidFill>
            <a:prstDash val="solid"/>
          </a:ln>
          <a:effectLst/>
        </p:spPr>
      </p:cxnSp>
      <p:cxnSp>
        <p:nvCxnSpPr>
          <p:cNvPr id="20" name="Straight Connector 19">
            <a:extLst>
              <a:ext uri="{FF2B5EF4-FFF2-40B4-BE49-F238E27FC236}">
                <a16:creationId xmlns:a16="http://schemas.microsoft.com/office/drawing/2014/main" id="{C2DF18FB-9145-4B81-9C49-210FCAEFBD99}"/>
              </a:ext>
            </a:extLst>
          </p:cNvPr>
          <p:cNvCxnSpPr/>
          <p:nvPr/>
        </p:nvCxnSpPr>
        <p:spPr>
          <a:xfrm>
            <a:off x="906989" y="3451985"/>
            <a:ext cx="1560451" cy="0"/>
          </a:xfrm>
          <a:prstGeom prst="line">
            <a:avLst/>
          </a:prstGeom>
          <a:noFill/>
          <a:ln w="12700" cap="flat" cmpd="sng" algn="ctr">
            <a:solidFill>
              <a:srgbClr val="000000"/>
            </a:solidFill>
            <a:prstDash val="solid"/>
          </a:ln>
          <a:effectLst/>
        </p:spPr>
      </p:cxnSp>
      <p:cxnSp>
        <p:nvCxnSpPr>
          <p:cNvPr id="21" name="Straight Connector 20">
            <a:extLst>
              <a:ext uri="{FF2B5EF4-FFF2-40B4-BE49-F238E27FC236}">
                <a16:creationId xmlns:a16="http://schemas.microsoft.com/office/drawing/2014/main" id="{9ABD28ED-D592-4A68-8791-C836E3079F13}"/>
              </a:ext>
            </a:extLst>
          </p:cNvPr>
          <p:cNvCxnSpPr/>
          <p:nvPr/>
        </p:nvCxnSpPr>
        <p:spPr>
          <a:xfrm>
            <a:off x="2916537" y="3451985"/>
            <a:ext cx="527698" cy="0"/>
          </a:xfrm>
          <a:prstGeom prst="line">
            <a:avLst/>
          </a:prstGeom>
          <a:noFill/>
          <a:ln w="12700" cap="flat" cmpd="sng" algn="ctr">
            <a:solidFill>
              <a:srgbClr val="000000"/>
            </a:solidFill>
            <a:prstDash val="solid"/>
          </a:ln>
          <a:effectLst/>
        </p:spPr>
      </p:cxnSp>
      <p:cxnSp>
        <p:nvCxnSpPr>
          <p:cNvPr id="22" name="Straight Connector 21">
            <a:extLst>
              <a:ext uri="{FF2B5EF4-FFF2-40B4-BE49-F238E27FC236}">
                <a16:creationId xmlns:a16="http://schemas.microsoft.com/office/drawing/2014/main" id="{4082D360-BA86-42F0-AE72-0DB9B6EB0CF3}"/>
              </a:ext>
            </a:extLst>
          </p:cNvPr>
          <p:cNvCxnSpPr/>
          <p:nvPr/>
        </p:nvCxnSpPr>
        <p:spPr>
          <a:xfrm flipV="1">
            <a:off x="863662" y="2530722"/>
            <a:ext cx="2580573" cy="6204"/>
          </a:xfrm>
          <a:prstGeom prst="line">
            <a:avLst/>
          </a:prstGeom>
          <a:noFill/>
          <a:ln w="38100" cap="flat" cmpd="sng" algn="ctr">
            <a:solidFill>
              <a:srgbClr val="FFFFFF">
                <a:lumMod val="85000"/>
              </a:srgbClr>
            </a:solidFill>
            <a:prstDash val="sysDash"/>
          </a:ln>
          <a:effectLst/>
        </p:spPr>
      </p:cxnSp>
      <p:cxnSp>
        <p:nvCxnSpPr>
          <p:cNvPr id="23" name="Straight Connector 22">
            <a:extLst>
              <a:ext uri="{FF2B5EF4-FFF2-40B4-BE49-F238E27FC236}">
                <a16:creationId xmlns:a16="http://schemas.microsoft.com/office/drawing/2014/main" id="{852A28C0-46C6-4351-8BA5-4CB1B8733FC4}"/>
              </a:ext>
            </a:extLst>
          </p:cNvPr>
          <p:cNvCxnSpPr/>
          <p:nvPr/>
        </p:nvCxnSpPr>
        <p:spPr>
          <a:xfrm flipV="1">
            <a:off x="863662" y="2827452"/>
            <a:ext cx="2580573" cy="766"/>
          </a:xfrm>
          <a:prstGeom prst="line">
            <a:avLst/>
          </a:prstGeom>
          <a:noFill/>
          <a:ln w="38100" cap="flat" cmpd="sng" algn="ctr">
            <a:solidFill>
              <a:srgbClr val="FFFFFF">
                <a:lumMod val="85000"/>
              </a:srgbClr>
            </a:solidFill>
            <a:prstDash val="sysDash"/>
          </a:ln>
          <a:effectLst/>
        </p:spPr>
      </p:cxnSp>
      <p:cxnSp>
        <p:nvCxnSpPr>
          <p:cNvPr id="26" name="Straight Connector 25">
            <a:extLst>
              <a:ext uri="{FF2B5EF4-FFF2-40B4-BE49-F238E27FC236}">
                <a16:creationId xmlns:a16="http://schemas.microsoft.com/office/drawing/2014/main" id="{B37EE065-6CE4-47F9-A6DC-0E7134A30F9E}"/>
              </a:ext>
            </a:extLst>
          </p:cNvPr>
          <p:cNvCxnSpPr/>
          <p:nvPr/>
        </p:nvCxnSpPr>
        <p:spPr>
          <a:xfrm>
            <a:off x="2778600" y="1713020"/>
            <a:ext cx="548216" cy="0"/>
          </a:xfrm>
          <a:prstGeom prst="line">
            <a:avLst/>
          </a:prstGeom>
          <a:noFill/>
          <a:ln w="28575" cap="flat" cmpd="sng" algn="ctr">
            <a:solidFill>
              <a:srgbClr val="EEEEEE">
                <a:lumMod val="50000"/>
              </a:srgbClr>
            </a:solidFill>
            <a:prstDash val="solid"/>
          </a:ln>
          <a:effectLst/>
        </p:spPr>
      </p:cxnSp>
    </p:spTree>
    <p:extLst>
      <p:ext uri="{BB962C8B-B14F-4D97-AF65-F5344CB8AC3E}">
        <p14:creationId xmlns:p14="http://schemas.microsoft.com/office/powerpoint/2010/main" val="20099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4"/>
        <p:cNvGrpSpPr/>
        <p:nvPr/>
      </p:nvGrpSpPr>
      <p:grpSpPr>
        <a:xfrm>
          <a:off x="0" y="0"/>
          <a:ext cx="0" cy="0"/>
          <a:chOff x="0" y="0"/>
          <a:chExt cx="0" cy="0"/>
        </a:xfrm>
      </p:grpSpPr>
      <p:grpSp>
        <p:nvGrpSpPr>
          <p:cNvPr id="935" name="Google Shape;935;p60"/>
          <p:cNvGrpSpPr/>
          <p:nvPr/>
        </p:nvGrpSpPr>
        <p:grpSpPr>
          <a:xfrm>
            <a:off x="1808739" y="-506378"/>
            <a:ext cx="7737920" cy="8043804"/>
            <a:chOff x="1808739" y="-506378"/>
            <a:chExt cx="7737920" cy="8043804"/>
          </a:xfrm>
        </p:grpSpPr>
        <p:sp>
          <p:nvSpPr>
            <p:cNvPr id="936" name="Google Shape;936;p60"/>
            <p:cNvSpPr/>
            <p:nvPr/>
          </p:nvSpPr>
          <p:spPr>
            <a:xfrm>
              <a:off x="4114800" y="0"/>
              <a:ext cx="5048250" cy="5172075"/>
            </a:xfrm>
            <a:custGeom>
              <a:avLst/>
              <a:gdLst/>
              <a:ahLst/>
              <a:cxnLst/>
              <a:rect l="l" t="t" r="r" b="b"/>
              <a:pathLst>
                <a:path w="201930" h="206883" extrusionOk="0">
                  <a:moveTo>
                    <a:pt x="201930" y="381"/>
                  </a:moveTo>
                  <a:lnTo>
                    <a:pt x="191262" y="0"/>
                  </a:lnTo>
                  <a:lnTo>
                    <a:pt x="0" y="206121"/>
                  </a:lnTo>
                  <a:lnTo>
                    <a:pt x="93726" y="206883"/>
                  </a:lnTo>
                  <a:lnTo>
                    <a:pt x="201930" y="205359"/>
                  </a:lnTo>
                  <a:close/>
                </a:path>
              </a:pathLst>
            </a:custGeom>
            <a:solidFill>
              <a:schemeClr val="accent1"/>
            </a:solidFill>
            <a:ln>
              <a:noFill/>
            </a:ln>
          </p:spPr>
        </p:sp>
        <p:grpSp>
          <p:nvGrpSpPr>
            <p:cNvPr id="937" name="Google Shape;937;p60"/>
            <p:cNvGrpSpPr/>
            <p:nvPr/>
          </p:nvGrpSpPr>
          <p:grpSpPr>
            <a:xfrm rot="-8172926" flipH="1">
              <a:off x="5446865" y="-1834570"/>
              <a:ext cx="461668" cy="10700189"/>
              <a:chOff x="3734850" y="-2845725"/>
              <a:chExt cx="461633" cy="10150268"/>
            </a:xfrm>
          </p:grpSpPr>
          <p:sp>
            <p:nvSpPr>
              <p:cNvPr id="938" name="Google Shape;938;p60"/>
              <p:cNvSpPr/>
              <p:nvPr/>
            </p:nvSpPr>
            <p:spPr>
              <a:xfrm>
                <a:off x="3734850" y="-2845725"/>
                <a:ext cx="232500" cy="10150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0"/>
              <p:cNvSpPr/>
              <p:nvPr/>
            </p:nvSpPr>
            <p:spPr>
              <a:xfrm>
                <a:off x="3963983" y="-2845657"/>
                <a:ext cx="232500" cy="1015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0" name="Google Shape;940;p60"/>
          <p:cNvSpPr txBox="1">
            <a:spLocks noGrp="1"/>
          </p:cNvSpPr>
          <p:nvPr>
            <p:ph type="title"/>
          </p:nvPr>
        </p:nvSpPr>
        <p:spPr>
          <a:xfrm>
            <a:off x="4624368" y="3149230"/>
            <a:ext cx="4235877" cy="674662"/>
          </a:xfrm>
          <a:prstGeom prst="rect">
            <a:avLst/>
          </a:prstGeom>
          <a:noFill/>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chemeClr val="tx1"/>
                </a:solidFill>
              </a:rPr>
              <a:t>Questions?</a:t>
            </a:r>
            <a:endParaRPr dirty="0">
              <a:solidFill>
                <a:schemeClr val="tx1"/>
              </a:solidFill>
            </a:endParaRPr>
          </a:p>
        </p:txBody>
      </p:sp>
      <p:sp>
        <p:nvSpPr>
          <p:cNvPr id="941" name="Google Shape;941;p60"/>
          <p:cNvSpPr/>
          <p:nvPr/>
        </p:nvSpPr>
        <p:spPr>
          <a:xfrm rot="3207524">
            <a:off x="7518147" y="1355593"/>
            <a:ext cx="659051" cy="659051"/>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0"/>
          <p:cNvSpPr/>
          <p:nvPr/>
        </p:nvSpPr>
        <p:spPr>
          <a:xfrm rot="-3887266">
            <a:off x="5349299" y="4375292"/>
            <a:ext cx="659198" cy="659198"/>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928BEA9-E523-2E87-73DD-88F10ED6F791}"/>
              </a:ext>
            </a:extLst>
          </p:cNvPr>
          <p:cNvSpPr txBox="1"/>
          <p:nvPr/>
        </p:nvSpPr>
        <p:spPr>
          <a:xfrm>
            <a:off x="1437695" y="4497445"/>
            <a:ext cx="6268610"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1015263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2" name="Google Shape;1152;p67"/>
          <p:cNvSpPr txBox="1">
            <a:spLocks noGrp="1"/>
          </p:cNvSpPr>
          <p:nvPr>
            <p:ph type="subTitle" idx="1"/>
          </p:nvPr>
        </p:nvSpPr>
        <p:spPr>
          <a:xfrm>
            <a:off x="2287130" y="239705"/>
            <a:ext cx="6691200" cy="65621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Resources</a:t>
            </a:r>
            <a:endParaRPr dirty="0"/>
          </a:p>
        </p:txBody>
      </p:sp>
      <p:sp>
        <p:nvSpPr>
          <p:cNvPr id="1153" name="Google Shape;1153;p67"/>
          <p:cNvSpPr/>
          <p:nvPr/>
        </p:nvSpPr>
        <p:spPr>
          <a:xfrm rot="9508767">
            <a:off x="6627970" y="698178"/>
            <a:ext cx="659152" cy="659152"/>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7"/>
          <p:cNvSpPr/>
          <p:nvPr/>
        </p:nvSpPr>
        <p:spPr>
          <a:xfrm rot="9510599">
            <a:off x="6276604" y="1272434"/>
            <a:ext cx="297265" cy="297265"/>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7"/>
          <p:cNvSpPr/>
          <p:nvPr/>
        </p:nvSpPr>
        <p:spPr>
          <a:xfrm rot="-7726430">
            <a:off x="5351142" y="3931470"/>
            <a:ext cx="659164" cy="659164"/>
          </a:xfrm>
          <a:prstGeom prst="ellipse">
            <a:avLst/>
          </a:prstGeom>
          <a:solidFill>
            <a:srgbClr val="6C93A1">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137B11A5-ACAB-C8B2-9713-C39216330A70}"/>
              </a:ext>
            </a:extLst>
          </p:cNvPr>
          <p:cNvSpPr txBox="1"/>
          <p:nvPr/>
        </p:nvSpPr>
        <p:spPr>
          <a:xfrm>
            <a:off x="1453204" y="4802583"/>
            <a:ext cx="623759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8" name="Text Placeholder 5">
            <a:extLst>
              <a:ext uri="{FF2B5EF4-FFF2-40B4-BE49-F238E27FC236}">
                <a16:creationId xmlns:a16="http://schemas.microsoft.com/office/drawing/2014/main" id="{E52D6519-8B58-4055-8FF3-2210E5D234D8}"/>
              </a:ext>
            </a:extLst>
          </p:cNvPr>
          <p:cNvSpPr txBox="1">
            <a:spLocks/>
          </p:cNvSpPr>
          <p:nvPr/>
        </p:nvSpPr>
        <p:spPr>
          <a:xfrm>
            <a:off x="815663" y="1049896"/>
            <a:ext cx="4079024" cy="3257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bg2"/>
              </a:buClr>
            </a:pPr>
            <a:r>
              <a:rPr lang="en-US" sz="1600" dirty="0">
                <a:latin typeface="Open Sans Light" panose="020B0604020202020204" charset="0"/>
                <a:ea typeface="Open Sans Light" panose="020B0604020202020204" charset="0"/>
                <a:cs typeface="Open Sans Light" panose="020B0604020202020204" charset="0"/>
              </a:rPr>
              <a:t>Paper </a:t>
            </a:r>
            <a:r>
              <a:rPr lang="en-US" sz="1600" dirty="0">
                <a:latin typeface="Open Sans Light" panose="020B0604020202020204" charset="0"/>
                <a:ea typeface="Open Sans Light" panose="020B0604020202020204" charset="0"/>
                <a:cs typeface="Open Sans Light" panose="020B0604020202020204" charset="0"/>
                <a:hlinkClick r:id="rId3"/>
              </a:rPr>
              <a:t>FAFSA</a:t>
            </a:r>
            <a:endParaRPr lang="en-US" sz="1600" dirty="0">
              <a:latin typeface="Open Sans Light" panose="020B0604020202020204" charset="0"/>
              <a:ea typeface="Open Sans Light" panose="020B0604020202020204" charset="0"/>
              <a:cs typeface="Open Sans Light" panose="020B0604020202020204" charset="0"/>
            </a:endParaRPr>
          </a:p>
          <a:p>
            <a:pPr>
              <a:spcBef>
                <a:spcPts val="0"/>
              </a:spcBef>
              <a:buClr>
                <a:schemeClr val="bg2"/>
              </a:buClr>
            </a:pPr>
            <a:r>
              <a:rPr lang="en-US" sz="1600" dirty="0">
                <a:latin typeface="Open Sans Light" panose="020B0604020202020204" charset="0"/>
                <a:ea typeface="Open Sans Light" panose="020B0604020202020204" charset="0"/>
                <a:cs typeface="Open Sans Light" panose="020B0604020202020204" charset="0"/>
                <a:hlinkClick r:id="rId4"/>
              </a:rPr>
              <a:t>FAA Access and FAFSA on the Web Demo</a:t>
            </a:r>
            <a:endParaRPr lang="en-US" sz="1600" dirty="0">
              <a:latin typeface="Open Sans Light" panose="020B0604020202020204" charset="0"/>
              <a:ea typeface="Open Sans Light" panose="020B0604020202020204" charset="0"/>
              <a:cs typeface="Open Sans Light" panose="020B0604020202020204" charset="0"/>
            </a:endParaRPr>
          </a:p>
          <a:p>
            <a:pPr>
              <a:spcBef>
                <a:spcPts val="0"/>
              </a:spcBef>
              <a:buClr>
                <a:schemeClr val="bg2"/>
              </a:buClr>
            </a:pPr>
            <a:r>
              <a:rPr lang="en-US" sz="1600" dirty="0">
                <a:latin typeface="Open Sans Light" panose="020B0604020202020204" charset="0"/>
                <a:ea typeface="Open Sans Light" panose="020B0604020202020204" charset="0"/>
                <a:cs typeface="Open Sans Light" panose="020B0604020202020204" charset="0"/>
                <a:hlinkClick r:id="rId5"/>
              </a:rPr>
              <a:t>SAR Comment Codes and Text</a:t>
            </a:r>
            <a:endParaRPr lang="en-US" sz="1600" dirty="0">
              <a:latin typeface="Open Sans Light" panose="020B0604020202020204" charset="0"/>
              <a:ea typeface="Open Sans Light" panose="020B0604020202020204" charset="0"/>
              <a:cs typeface="Open Sans Light" panose="020B0604020202020204" charset="0"/>
            </a:endParaRPr>
          </a:p>
          <a:p>
            <a:pPr>
              <a:spcBef>
                <a:spcPts val="0"/>
              </a:spcBef>
              <a:buClr>
                <a:schemeClr val="bg2"/>
              </a:buClr>
            </a:pPr>
            <a:r>
              <a:rPr lang="en-US" sz="1600" dirty="0">
                <a:latin typeface="Open Sans Light" panose="020B0604020202020204" charset="0"/>
                <a:ea typeface="Open Sans Light" panose="020B0604020202020204" charset="0"/>
                <a:cs typeface="Open Sans Light" panose="020B0604020202020204" charset="0"/>
              </a:rPr>
              <a:t>NASFAA</a:t>
            </a:r>
          </a:p>
          <a:p>
            <a:pPr lvl="1">
              <a:spcBef>
                <a:spcPts val="0"/>
              </a:spcBef>
              <a:buClr>
                <a:schemeClr val="bg2"/>
              </a:buClr>
              <a:buFont typeface="Arial" panose="020B0604020202020204" pitchFamily="34" charset="0"/>
              <a:buChar char="•"/>
            </a:pPr>
            <a:r>
              <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Today’s News</a:t>
            </a:r>
          </a:p>
          <a:p>
            <a:pPr lvl="1">
              <a:spcBef>
                <a:spcPts val="0"/>
              </a:spcBef>
              <a:buClr>
                <a:schemeClr val="bg2"/>
              </a:buClr>
              <a:buFont typeface="Arial" panose="020B0604020202020204" pitchFamily="34" charset="0"/>
              <a:buChar char="•"/>
            </a:pPr>
            <a:r>
              <a:rPr lang="en-US" sz="1400" dirty="0" err="1">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AskRegs</a:t>
            </a:r>
            <a:endPar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endParaRPr>
          </a:p>
          <a:p>
            <a:pPr lvl="1">
              <a:spcBef>
                <a:spcPts val="0"/>
              </a:spcBef>
              <a:buClr>
                <a:schemeClr val="bg2"/>
              </a:buClr>
              <a:buFont typeface="Arial" panose="020B0604020202020204" pitchFamily="34" charset="0"/>
              <a:buChar char="•"/>
            </a:pPr>
            <a:r>
              <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Webinars</a:t>
            </a:r>
          </a:p>
          <a:p>
            <a:pPr lvl="1">
              <a:spcBef>
                <a:spcPts val="0"/>
              </a:spcBef>
              <a:buClr>
                <a:schemeClr val="bg2"/>
              </a:buClr>
              <a:buFont typeface="Arial" panose="020B0604020202020204" pitchFamily="34" charset="0"/>
              <a:buChar char="•"/>
            </a:pPr>
            <a:r>
              <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Self-Study Guides</a:t>
            </a:r>
          </a:p>
          <a:p>
            <a:pPr lvl="1">
              <a:spcBef>
                <a:spcPts val="1200"/>
              </a:spcBef>
            </a:pPr>
            <a:endParaRPr lang="en-US" sz="2000" dirty="0">
              <a:latin typeface="Open Sans Light" panose="020B0604020202020204" charset="0"/>
              <a:ea typeface="Open Sans Light" panose="020B0604020202020204" charset="0"/>
              <a:cs typeface="Open Sans Light" panose="020B0604020202020204" charset="0"/>
            </a:endParaRPr>
          </a:p>
        </p:txBody>
      </p:sp>
      <p:sp>
        <p:nvSpPr>
          <p:cNvPr id="9" name="Text Placeholder 6">
            <a:extLst>
              <a:ext uri="{FF2B5EF4-FFF2-40B4-BE49-F238E27FC236}">
                <a16:creationId xmlns:a16="http://schemas.microsoft.com/office/drawing/2014/main" id="{F6D22C97-45F0-4769-82F3-539C87E427E4}"/>
              </a:ext>
            </a:extLst>
          </p:cNvPr>
          <p:cNvSpPr txBox="1">
            <a:spLocks/>
          </p:cNvSpPr>
          <p:nvPr/>
        </p:nvSpPr>
        <p:spPr>
          <a:xfrm>
            <a:off x="3561681" y="2231461"/>
            <a:ext cx="5341610" cy="195347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2"/>
              </a:buClr>
            </a:pPr>
            <a:r>
              <a:rPr lang="en-US" sz="1600" dirty="0">
                <a:latin typeface="Open Sans Light" panose="020B0604020202020204" charset="0"/>
                <a:ea typeface="Open Sans Light" panose="020B0604020202020204" charset="0"/>
                <a:cs typeface="Open Sans Light" panose="020B0604020202020204" charset="0"/>
                <a:hlinkClick r:id="rId6"/>
              </a:rPr>
              <a:t>FSA Knowledge Center</a:t>
            </a:r>
            <a:endParaRPr lang="en-US" sz="1600" dirty="0">
              <a:latin typeface="Open Sans Light" panose="020B0604020202020204" charset="0"/>
              <a:ea typeface="Open Sans Light" panose="020B0604020202020204" charset="0"/>
              <a:cs typeface="Open Sans Light" panose="020B0604020202020204" charset="0"/>
            </a:endParaRPr>
          </a:p>
          <a:p>
            <a:pPr lvl="1">
              <a:spcBef>
                <a:spcPts val="0"/>
              </a:spcBef>
              <a:buClr>
                <a:schemeClr val="bg2"/>
              </a:buClr>
              <a:buFont typeface="Arial" panose="020B0604020202020204" pitchFamily="34" charset="0"/>
              <a:buChar char="•"/>
            </a:pPr>
            <a:r>
              <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FSA Handbook </a:t>
            </a:r>
          </a:p>
          <a:p>
            <a:pPr lvl="2">
              <a:spcBef>
                <a:spcPts val="0"/>
              </a:spcBef>
              <a:buClr>
                <a:schemeClr val="bg2"/>
              </a:buClr>
            </a:pPr>
            <a:r>
              <a:rPr lang="en-US" sz="12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Application and Verification Guide</a:t>
            </a:r>
          </a:p>
          <a:p>
            <a:pPr lvl="2">
              <a:spcBef>
                <a:spcPts val="0"/>
              </a:spcBef>
              <a:buClr>
                <a:schemeClr val="bg2"/>
              </a:buClr>
            </a:pPr>
            <a:r>
              <a:rPr lang="en-US" sz="12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Student Eligibility, Chapter 1</a:t>
            </a:r>
          </a:p>
          <a:p>
            <a:pPr lvl="1">
              <a:spcBef>
                <a:spcPts val="0"/>
              </a:spcBef>
              <a:buClr>
                <a:schemeClr val="bg2"/>
              </a:buClr>
              <a:buFont typeface="Arial" panose="020B0604020202020204" pitchFamily="34" charset="0"/>
              <a:buChar char="•"/>
            </a:pPr>
            <a:r>
              <a:rPr lang="en-US" sz="14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rPr>
              <a:t>This site is your best friend! </a:t>
            </a:r>
          </a:p>
          <a:p>
            <a:pPr>
              <a:spcBef>
                <a:spcPts val="0"/>
              </a:spcBef>
              <a:buClr>
                <a:schemeClr val="bg2"/>
              </a:buClr>
            </a:pPr>
            <a:r>
              <a:rPr lang="en-US" sz="1600" dirty="0">
                <a:latin typeface="Open Sans Light" panose="020B0604020202020204" charset="0"/>
                <a:ea typeface="Open Sans Light" panose="020B0604020202020204" charset="0"/>
                <a:cs typeface="Open Sans Light" panose="020B0604020202020204" charset="0"/>
              </a:rPr>
              <a:t>TASFAA/SWASFAA Training Opportunities</a:t>
            </a:r>
          </a:p>
          <a:p>
            <a:pPr>
              <a:spcBef>
                <a:spcPts val="0"/>
              </a:spcBef>
              <a:buClr>
                <a:schemeClr val="bg2"/>
              </a:buClr>
            </a:pPr>
            <a:r>
              <a:rPr lang="en-US" sz="16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hlinkClick r:id="rId7"/>
              </a:rPr>
              <a:t>Dear Colleague Letters</a:t>
            </a:r>
            <a:endParaRPr lang="en-US" sz="16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endParaRPr>
          </a:p>
          <a:p>
            <a:pPr>
              <a:spcBef>
                <a:spcPts val="0"/>
              </a:spcBef>
              <a:buClr>
                <a:schemeClr val="bg2"/>
              </a:buClr>
            </a:pPr>
            <a:r>
              <a:rPr lang="en-US" sz="16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hlinkClick r:id="rId8"/>
              </a:rPr>
              <a:t>Electronic Announcements</a:t>
            </a:r>
            <a:endParaRPr lang="en-US" sz="1600" dirty="0">
              <a:solidFill>
                <a:schemeClr val="tx1">
                  <a:lumMod val="95000"/>
                  <a:lumOff val="5000"/>
                </a:schemeClr>
              </a:solidFill>
              <a:latin typeface="Open Sans Light" panose="020B0604020202020204" charset="0"/>
              <a:ea typeface="Open Sans Light" panose="020B0604020202020204" charset="0"/>
              <a:cs typeface="Open Sans Light" panose="020B0604020202020204" charset="0"/>
            </a:endParaRPr>
          </a:p>
        </p:txBody>
      </p:sp>
    </p:spTree>
    <p:extLst>
      <p:ext uri="{BB962C8B-B14F-4D97-AF65-F5344CB8AC3E}">
        <p14:creationId xmlns:p14="http://schemas.microsoft.com/office/powerpoint/2010/main" val="251710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1042529" y="628816"/>
            <a:ext cx="216159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FSA ID</a:t>
            </a:r>
            <a:endParaRPr dirty="0"/>
          </a:p>
        </p:txBody>
      </p:sp>
      <p:sp>
        <p:nvSpPr>
          <p:cNvPr id="418" name="Google Shape;418;p40"/>
          <p:cNvSpPr txBox="1">
            <a:spLocks noGrp="1"/>
          </p:cNvSpPr>
          <p:nvPr>
            <p:ph type="body" idx="1"/>
          </p:nvPr>
        </p:nvSpPr>
        <p:spPr>
          <a:xfrm>
            <a:off x="396879" y="1220201"/>
            <a:ext cx="3015061" cy="335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Username/Password to access US Dept of Ed online systems</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Legal signature for electronic documents</a:t>
            </a:r>
          </a:p>
          <a:p>
            <a:pPr marL="285750" lvl="0" indent="-285750" algn="l" rtl="0">
              <a:spcBef>
                <a:spcPts val="0"/>
              </a:spcBef>
              <a:spcAft>
                <a:spcPts val="0"/>
              </a:spcAft>
              <a:buFont typeface="Arial" panose="020B0604020202020204" pitchFamily="34" charset="0"/>
              <a:buChar char="•"/>
            </a:pPr>
            <a:r>
              <a:rPr lang="en-US" sz="1600" dirty="0"/>
              <a:t>Parents</a:t>
            </a:r>
          </a:p>
          <a:p>
            <a:pPr marL="285750" lvl="0" indent="-285750" algn="l" rtl="0">
              <a:spcBef>
                <a:spcPts val="0"/>
              </a:spcBef>
              <a:spcAft>
                <a:spcPts val="0"/>
              </a:spcAft>
              <a:buFont typeface="Arial" panose="020B0604020202020204" pitchFamily="34" charset="0"/>
              <a:buChar char="•"/>
            </a:pPr>
            <a:r>
              <a:rPr lang="en-US" sz="1600" dirty="0"/>
              <a:t>Students</a:t>
            </a:r>
          </a:p>
          <a:p>
            <a:pPr marL="285750" lvl="0" indent="-285750" algn="l" rtl="0">
              <a:spcBef>
                <a:spcPts val="0"/>
              </a:spcBef>
              <a:spcAft>
                <a:spcPts val="0"/>
              </a:spcAft>
              <a:buFont typeface="Arial" panose="020B0604020202020204" pitchFamily="34" charset="0"/>
              <a:buChar char="•"/>
            </a:pPr>
            <a:r>
              <a:rPr lang="en-US" sz="1600" dirty="0"/>
              <a:t>Borrowers</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hlinkClick r:id="rId3"/>
              </a:rPr>
              <a:t>www.studentaid.gov</a:t>
            </a:r>
            <a:endParaRPr lang="en-US" sz="1600" dirty="0"/>
          </a:p>
          <a:p>
            <a:pPr marL="285750" lvl="0" indent="-285750" algn="l" rtl="0">
              <a:spcBef>
                <a:spcPts val="0"/>
              </a:spcBef>
              <a:spcAft>
                <a:spcPts val="0"/>
              </a:spcAft>
              <a:buFont typeface="Arial" panose="020B0604020202020204" pitchFamily="34" charset="0"/>
              <a:buChar char="•"/>
            </a:pPr>
            <a:r>
              <a:rPr lang="en-US" sz="1600" dirty="0"/>
              <a:t>Create Account</a:t>
            </a:r>
          </a:p>
          <a:p>
            <a:pPr marL="285750" lvl="0" indent="-285750" algn="l" rtl="0">
              <a:spcBef>
                <a:spcPts val="0"/>
              </a:spcBef>
              <a:spcAft>
                <a:spcPts val="0"/>
              </a:spcAft>
              <a:buFont typeface="Arial" panose="020B0604020202020204" pitchFamily="34" charset="0"/>
              <a:buChar char="•"/>
            </a:pPr>
            <a:r>
              <a:rPr lang="en-US" sz="1600" dirty="0"/>
              <a:t>Get Started</a:t>
            </a:r>
            <a:endParaRPr sz="1600"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49792" y="4774577"/>
            <a:ext cx="624441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7" name="Picture 6">
            <a:extLst>
              <a:ext uri="{FF2B5EF4-FFF2-40B4-BE49-F238E27FC236}">
                <a16:creationId xmlns:a16="http://schemas.microsoft.com/office/drawing/2014/main" id="{FAA7D0E3-56F8-4767-A75E-1CE57D5AD0C3}"/>
              </a:ext>
            </a:extLst>
          </p:cNvPr>
          <p:cNvPicPr>
            <a:picLocks noChangeAspect="1"/>
          </p:cNvPicPr>
          <p:nvPr/>
        </p:nvPicPr>
        <p:blipFill>
          <a:blip r:embed="rId4"/>
          <a:stretch>
            <a:fillRect/>
          </a:stretch>
        </p:blipFill>
        <p:spPr>
          <a:xfrm>
            <a:off x="1904409" y="2425702"/>
            <a:ext cx="7000875" cy="564356"/>
          </a:xfrm>
          <a:prstGeom prst="rect">
            <a:avLst/>
          </a:prstGeom>
        </p:spPr>
      </p:pic>
      <p:sp>
        <p:nvSpPr>
          <p:cNvPr id="3" name="Oval 2">
            <a:extLst>
              <a:ext uri="{FF2B5EF4-FFF2-40B4-BE49-F238E27FC236}">
                <a16:creationId xmlns:a16="http://schemas.microsoft.com/office/drawing/2014/main" id="{92391116-C19C-4803-A19D-3F536A8A8FF0}"/>
              </a:ext>
            </a:extLst>
          </p:cNvPr>
          <p:cNvSpPr/>
          <p:nvPr/>
        </p:nvSpPr>
        <p:spPr>
          <a:xfrm>
            <a:off x="7841433" y="2554594"/>
            <a:ext cx="905688" cy="2822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2079BB-2D75-47BF-833D-EE0E651C8D89}"/>
              </a:ext>
            </a:extLst>
          </p:cNvPr>
          <p:cNvPicPr>
            <a:picLocks noChangeAspect="1"/>
          </p:cNvPicPr>
          <p:nvPr/>
        </p:nvPicPr>
        <p:blipFill>
          <a:blip r:embed="rId5"/>
          <a:stretch>
            <a:fillRect/>
          </a:stretch>
        </p:blipFill>
        <p:spPr>
          <a:xfrm>
            <a:off x="4177970" y="128325"/>
            <a:ext cx="3485242" cy="4594753"/>
          </a:xfrm>
          <a:prstGeom prst="rect">
            <a:avLst/>
          </a:prstGeom>
        </p:spPr>
      </p:pic>
    </p:spTree>
    <p:extLst>
      <p:ext uri="{BB962C8B-B14F-4D97-AF65-F5344CB8AC3E}">
        <p14:creationId xmlns:p14="http://schemas.microsoft.com/office/powerpoint/2010/main" val="201932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fade">
                                      <p:cBhvr>
                                        <p:cTn id="7" dur="1000"/>
                                        <p:tgtEl>
                                          <p:spTgt spid="418">
                                            <p:txEl>
                                              <p:pRg st="0" end="0"/>
                                            </p:txEl>
                                          </p:spTgt>
                                        </p:tgtEl>
                                      </p:cBhvr>
                                    </p:animEffect>
                                    <p:anim calcmode="lin" valueType="num">
                                      <p:cBhvr>
                                        <p:cTn id="8" dur="1000" fill="hold"/>
                                        <p:tgtEl>
                                          <p:spTgt spid="4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8">
                                            <p:txEl>
                                              <p:pRg st="2" end="2"/>
                                            </p:txEl>
                                          </p:spTgt>
                                        </p:tgtEl>
                                        <p:attrNameLst>
                                          <p:attrName>style.visibility</p:attrName>
                                        </p:attrNameLst>
                                      </p:cBhvr>
                                      <p:to>
                                        <p:strVal val="visible"/>
                                      </p:to>
                                    </p:set>
                                    <p:animEffect transition="in" filter="fade">
                                      <p:cBhvr>
                                        <p:cTn id="14" dur="1000"/>
                                        <p:tgtEl>
                                          <p:spTgt spid="418">
                                            <p:txEl>
                                              <p:pRg st="2" end="2"/>
                                            </p:txEl>
                                          </p:spTgt>
                                        </p:tgtEl>
                                      </p:cBhvr>
                                    </p:animEffect>
                                    <p:anim calcmode="lin" valueType="num">
                                      <p:cBhvr>
                                        <p:cTn id="15" dur="1000" fill="hold"/>
                                        <p:tgtEl>
                                          <p:spTgt spid="4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18">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8">
                                            <p:txEl>
                                              <p:pRg st="3" end="3"/>
                                            </p:txEl>
                                          </p:spTgt>
                                        </p:tgtEl>
                                        <p:attrNameLst>
                                          <p:attrName>style.visibility</p:attrName>
                                        </p:attrNameLst>
                                      </p:cBhvr>
                                      <p:to>
                                        <p:strVal val="visible"/>
                                      </p:to>
                                    </p:set>
                                    <p:animEffect transition="in" filter="fade">
                                      <p:cBhvr>
                                        <p:cTn id="19" dur="1000"/>
                                        <p:tgtEl>
                                          <p:spTgt spid="418">
                                            <p:txEl>
                                              <p:pRg st="3" end="3"/>
                                            </p:txEl>
                                          </p:spTgt>
                                        </p:tgtEl>
                                      </p:cBhvr>
                                    </p:animEffect>
                                    <p:anim calcmode="lin" valueType="num">
                                      <p:cBhvr>
                                        <p:cTn id="20" dur="1000" fill="hold"/>
                                        <p:tgtEl>
                                          <p:spTgt spid="41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18">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8">
                                            <p:txEl>
                                              <p:pRg st="4" end="4"/>
                                            </p:txEl>
                                          </p:spTgt>
                                        </p:tgtEl>
                                        <p:attrNameLst>
                                          <p:attrName>style.visibility</p:attrName>
                                        </p:attrNameLst>
                                      </p:cBhvr>
                                      <p:to>
                                        <p:strVal val="visible"/>
                                      </p:to>
                                    </p:set>
                                    <p:animEffect transition="in" filter="fade">
                                      <p:cBhvr>
                                        <p:cTn id="24" dur="1000"/>
                                        <p:tgtEl>
                                          <p:spTgt spid="418">
                                            <p:txEl>
                                              <p:pRg st="4" end="4"/>
                                            </p:txEl>
                                          </p:spTgt>
                                        </p:tgtEl>
                                      </p:cBhvr>
                                    </p:animEffect>
                                    <p:anim calcmode="lin" valueType="num">
                                      <p:cBhvr>
                                        <p:cTn id="25" dur="1000" fill="hold"/>
                                        <p:tgtEl>
                                          <p:spTgt spid="41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18">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8">
                                            <p:txEl>
                                              <p:pRg st="5" end="5"/>
                                            </p:txEl>
                                          </p:spTgt>
                                        </p:tgtEl>
                                        <p:attrNameLst>
                                          <p:attrName>style.visibility</p:attrName>
                                        </p:attrNameLst>
                                      </p:cBhvr>
                                      <p:to>
                                        <p:strVal val="visible"/>
                                      </p:to>
                                    </p:set>
                                    <p:animEffect transition="in" filter="fade">
                                      <p:cBhvr>
                                        <p:cTn id="29" dur="1000"/>
                                        <p:tgtEl>
                                          <p:spTgt spid="418">
                                            <p:txEl>
                                              <p:pRg st="5" end="5"/>
                                            </p:txEl>
                                          </p:spTgt>
                                        </p:tgtEl>
                                      </p:cBhvr>
                                    </p:animEffect>
                                    <p:anim calcmode="lin" valueType="num">
                                      <p:cBhvr>
                                        <p:cTn id="30" dur="1000" fill="hold"/>
                                        <p:tgtEl>
                                          <p:spTgt spid="418">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18">
                                            <p:txEl>
                                              <p:pRg st="7" end="7"/>
                                            </p:txEl>
                                          </p:spTgt>
                                        </p:tgtEl>
                                        <p:attrNameLst>
                                          <p:attrName>style.visibility</p:attrName>
                                        </p:attrNameLst>
                                      </p:cBhvr>
                                      <p:to>
                                        <p:strVal val="visible"/>
                                      </p:to>
                                    </p:set>
                                    <p:animEffect transition="in" filter="fade">
                                      <p:cBhvr>
                                        <p:cTn id="36" dur="1000"/>
                                        <p:tgtEl>
                                          <p:spTgt spid="418">
                                            <p:txEl>
                                              <p:pRg st="7" end="7"/>
                                            </p:txEl>
                                          </p:spTgt>
                                        </p:tgtEl>
                                      </p:cBhvr>
                                    </p:animEffect>
                                    <p:anim calcmode="lin" valueType="num">
                                      <p:cBhvr>
                                        <p:cTn id="37" dur="1000" fill="hold"/>
                                        <p:tgtEl>
                                          <p:spTgt spid="418">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18">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8">
                                            <p:txEl>
                                              <p:pRg st="8" end="8"/>
                                            </p:txEl>
                                          </p:spTgt>
                                        </p:tgtEl>
                                        <p:attrNameLst>
                                          <p:attrName>style.visibility</p:attrName>
                                        </p:attrNameLst>
                                      </p:cBhvr>
                                      <p:to>
                                        <p:strVal val="visible"/>
                                      </p:to>
                                    </p:set>
                                    <p:animEffect transition="in" filter="fade">
                                      <p:cBhvr>
                                        <p:cTn id="41" dur="1000"/>
                                        <p:tgtEl>
                                          <p:spTgt spid="418">
                                            <p:txEl>
                                              <p:pRg st="8" end="8"/>
                                            </p:txEl>
                                          </p:spTgt>
                                        </p:tgtEl>
                                      </p:cBhvr>
                                    </p:animEffect>
                                    <p:anim calcmode="lin" valueType="num">
                                      <p:cBhvr>
                                        <p:cTn id="42" dur="1000" fill="hold"/>
                                        <p:tgtEl>
                                          <p:spTgt spid="418">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18">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18">
                                            <p:txEl>
                                              <p:pRg st="9" end="9"/>
                                            </p:txEl>
                                          </p:spTgt>
                                        </p:tgtEl>
                                        <p:attrNameLst>
                                          <p:attrName>style.visibility</p:attrName>
                                        </p:attrNameLst>
                                      </p:cBhvr>
                                      <p:to>
                                        <p:strVal val="visible"/>
                                      </p:to>
                                    </p:set>
                                    <p:animEffect transition="in" filter="fade">
                                      <p:cBhvr>
                                        <p:cTn id="46" dur="1000"/>
                                        <p:tgtEl>
                                          <p:spTgt spid="418">
                                            <p:txEl>
                                              <p:pRg st="9" end="9"/>
                                            </p:txEl>
                                          </p:spTgt>
                                        </p:tgtEl>
                                      </p:cBhvr>
                                    </p:animEffect>
                                    <p:anim calcmode="lin" valueType="num">
                                      <p:cBhvr>
                                        <p:cTn id="47" dur="1000" fill="hold"/>
                                        <p:tgtEl>
                                          <p:spTgt spid="418">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1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style.rotation</p:attrName>
                                        </p:attrNameLst>
                                      </p:cBhvr>
                                      <p:tavLst>
                                        <p:tav tm="0">
                                          <p:val>
                                            <p:fltVal val="90"/>
                                          </p:val>
                                        </p:tav>
                                        <p:tav tm="100000">
                                          <p:val>
                                            <p:fltVal val="0"/>
                                          </p:val>
                                        </p:tav>
                                      </p:tavLst>
                                    </p:anim>
                                    <p:animEffect transition="in" filter="fade">
                                      <p:cBhvr>
                                        <p:cTn id="56" dur="1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000"/>
                                        <p:tgtEl>
                                          <p:spTgt spid="3"/>
                                        </p:tgtEl>
                                      </p:cBhvr>
                                    </p:animEffect>
                                    <p:anim calcmode="lin" valueType="num">
                                      <p:cBhvr>
                                        <p:cTn id="62" dur="2000" fill="hold"/>
                                        <p:tgtEl>
                                          <p:spTgt spid="3"/>
                                        </p:tgtEl>
                                        <p:attrNameLst>
                                          <p:attrName>ppt_w</p:attrName>
                                        </p:attrNameLst>
                                      </p:cBhvr>
                                      <p:tavLst>
                                        <p:tav tm="0" fmla="#ppt_w*sin(2.5*pi*$)">
                                          <p:val>
                                            <p:fltVal val="0"/>
                                          </p:val>
                                        </p:tav>
                                        <p:tav tm="100000">
                                          <p:val>
                                            <p:fltVal val="1"/>
                                          </p:val>
                                        </p:tav>
                                      </p:tavLst>
                                    </p:anim>
                                    <p:anim calcmode="lin" valueType="num">
                                      <p:cBhvr>
                                        <p:cTn id="63"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713225"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Common FSA ID Problems</a:t>
            </a:r>
            <a:endParaRPr dirty="0"/>
          </a:p>
        </p:txBody>
      </p:sp>
      <p:sp>
        <p:nvSpPr>
          <p:cNvPr id="418" name="Google Shape;418;p40"/>
          <p:cNvSpPr txBox="1">
            <a:spLocks noGrp="1"/>
          </p:cNvSpPr>
          <p:nvPr>
            <p:ph type="body" idx="1"/>
          </p:nvPr>
        </p:nvSpPr>
        <p:spPr>
          <a:xfrm>
            <a:off x="1181412" y="1257801"/>
            <a:ext cx="6752100" cy="1985373"/>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dirty="0"/>
              <a:t>Forgot Username</a:t>
            </a:r>
          </a:p>
          <a:p>
            <a:pPr marL="0" lvl="0" indent="0" algn="l" rtl="0">
              <a:spcBef>
                <a:spcPts val="0"/>
              </a:spcBef>
              <a:spcAft>
                <a:spcPts val="1200"/>
              </a:spcAft>
              <a:buNone/>
            </a:pPr>
            <a:r>
              <a:rPr lang="en-US" sz="1800" dirty="0"/>
              <a:t>	Forgot Password</a:t>
            </a:r>
          </a:p>
          <a:p>
            <a:pPr marL="0" lvl="0" indent="0" algn="l" rtl="0">
              <a:spcBef>
                <a:spcPts val="0"/>
              </a:spcBef>
              <a:spcAft>
                <a:spcPts val="1200"/>
              </a:spcAft>
              <a:buNone/>
            </a:pPr>
            <a:r>
              <a:rPr lang="en-US" sz="1800" dirty="0"/>
              <a:t>		Problem with Student’s SS#</a:t>
            </a:r>
          </a:p>
          <a:p>
            <a:pPr marL="0" indent="0">
              <a:spcAft>
                <a:spcPts val="1200"/>
              </a:spcAft>
              <a:buNone/>
            </a:pPr>
            <a:r>
              <a:rPr lang="en-US" sz="1800" dirty="0"/>
              <a:t>			Used Parent’s Email &amp; Student’s SS#</a:t>
            </a:r>
          </a:p>
          <a:p>
            <a:pPr marL="0" lvl="0" indent="0" algn="l" rtl="0">
              <a:spcBef>
                <a:spcPts val="0"/>
              </a:spcBef>
              <a:spcAft>
                <a:spcPts val="1200"/>
              </a:spcAft>
              <a:buNone/>
            </a:pPr>
            <a:endParaRPr lang="en-US" sz="1800" dirty="0"/>
          </a:p>
          <a:p>
            <a:pPr marL="0" lvl="0" indent="0" algn="l" rtl="0">
              <a:spcBef>
                <a:spcPts val="0"/>
              </a:spcBef>
              <a:spcAft>
                <a:spcPts val="0"/>
              </a:spcAft>
              <a:buNone/>
            </a:pPr>
            <a:endParaRPr dirty="0"/>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53204" y="4791239"/>
            <a:ext cx="6237592"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7" name="Oval 6">
            <a:extLst>
              <a:ext uri="{FF2B5EF4-FFF2-40B4-BE49-F238E27FC236}">
                <a16:creationId xmlns:a16="http://schemas.microsoft.com/office/drawing/2014/main" id="{E8A53539-E0B7-478D-B466-A5D8D5787A56}"/>
              </a:ext>
            </a:extLst>
          </p:cNvPr>
          <p:cNvSpPr/>
          <p:nvPr/>
        </p:nvSpPr>
        <p:spPr>
          <a:xfrm>
            <a:off x="1805500" y="3374318"/>
            <a:ext cx="5506872" cy="1336906"/>
          </a:xfrm>
          <a:prstGeom prst="ellipse">
            <a:avLst/>
          </a:prstGeom>
          <a:solidFill>
            <a:schemeClr val="accent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Open Sans Light" panose="020B0604020202020204" charset="0"/>
                <a:ea typeface="Open Sans Light" panose="020B0604020202020204" charset="0"/>
                <a:cs typeface="Open Sans Light" panose="020B0604020202020204" charset="0"/>
              </a:rPr>
              <a:t>Have you seen any other types of FSA ID problems at your school?</a:t>
            </a:r>
          </a:p>
        </p:txBody>
      </p:sp>
    </p:spTree>
    <p:extLst>
      <p:ext uri="{BB962C8B-B14F-4D97-AF65-F5344CB8AC3E}">
        <p14:creationId xmlns:p14="http://schemas.microsoft.com/office/powerpoint/2010/main" val="5178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 calcmode="lin" valueType="num">
                                      <p:cBhvr additive="base">
                                        <p:cTn id="7" dur="500" fill="hold"/>
                                        <p:tgtEl>
                                          <p:spTgt spid="41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418">
                                            <p:txEl>
                                              <p:pRg st="1" end="1"/>
                                            </p:txEl>
                                          </p:spTgt>
                                        </p:tgtEl>
                                        <p:attrNameLst>
                                          <p:attrName>style.visibility</p:attrName>
                                        </p:attrNameLst>
                                      </p:cBhvr>
                                      <p:to>
                                        <p:strVal val="visible"/>
                                      </p:to>
                                    </p:set>
                                    <p:anim calcmode="lin" valueType="num">
                                      <p:cBhvr additive="base">
                                        <p:cTn id="13" dur="500" fill="hold"/>
                                        <p:tgtEl>
                                          <p:spTgt spid="41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 calcmode="lin" valueType="num">
                                      <p:cBhvr additive="base">
                                        <p:cTn id="19" dur="500" fill="hold"/>
                                        <p:tgtEl>
                                          <p:spTgt spid="41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418">
                                            <p:txEl>
                                              <p:pRg st="3" end="3"/>
                                            </p:txEl>
                                          </p:spTgt>
                                        </p:tgtEl>
                                        <p:attrNameLst>
                                          <p:attrName>style.visibility</p:attrName>
                                        </p:attrNameLst>
                                      </p:cBhvr>
                                      <p:to>
                                        <p:strVal val="visible"/>
                                      </p:to>
                                    </p:set>
                                    <p:anim calcmode="lin" valueType="num">
                                      <p:cBhvr additive="base">
                                        <p:cTn id="25" dur="500" fill="hold"/>
                                        <p:tgtEl>
                                          <p:spTgt spid="418">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43"/>
          <p:cNvPicPr preferRelativeResize="0"/>
          <p:nvPr/>
        </p:nvPicPr>
        <p:blipFill rotWithShape="1">
          <a:blip r:embed="rId3">
            <a:alphaModFix/>
          </a:blip>
          <a:srcRect l="52876" t="29143"/>
          <a:stretch/>
        </p:blipFill>
        <p:spPr>
          <a:xfrm>
            <a:off x="5286375" y="2"/>
            <a:ext cx="3876677" cy="3886122"/>
          </a:xfrm>
          <a:prstGeom prst="rect">
            <a:avLst/>
          </a:prstGeom>
          <a:noFill/>
          <a:ln>
            <a:noFill/>
          </a:ln>
        </p:spPr>
      </p:pic>
      <p:sp>
        <p:nvSpPr>
          <p:cNvPr id="464" name="Google Shape;464;p43"/>
          <p:cNvSpPr txBox="1">
            <a:spLocks noGrp="1"/>
          </p:cNvSpPr>
          <p:nvPr>
            <p:ph type="ctrTitle"/>
          </p:nvPr>
        </p:nvSpPr>
        <p:spPr>
          <a:xfrm>
            <a:off x="1163066" y="532674"/>
            <a:ext cx="2868304" cy="58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dirty="0"/>
              <a:t>The Application</a:t>
            </a:r>
            <a:endParaRPr sz="2800" dirty="0"/>
          </a:p>
        </p:txBody>
      </p:sp>
      <p:sp>
        <p:nvSpPr>
          <p:cNvPr id="463" name="Google Shape;463;p43"/>
          <p:cNvSpPr txBox="1">
            <a:spLocks noGrp="1"/>
          </p:cNvSpPr>
          <p:nvPr>
            <p:ph type="subTitle" idx="1"/>
          </p:nvPr>
        </p:nvSpPr>
        <p:spPr>
          <a:xfrm>
            <a:off x="225029" y="1113174"/>
            <a:ext cx="4889291" cy="2109308"/>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600" dirty="0"/>
              <a:t>Free Application for Federal Student Aid (FAFSA)</a:t>
            </a:r>
          </a:p>
          <a:p>
            <a:pPr marL="0" lvl="0" indent="0" algn="l" rtl="0">
              <a:spcBef>
                <a:spcPts val="0"/>
              </a:spcBef>
              <a:spcAft>
                <a:spcPts val="1200"/>
              </a:spcAft>
              <a:buNone/>
            </a:pPr>
            <a:r>
              <a:rPr lang="en-US" sz="1600" dirty="0"/>
              <a:t>Opens each year on October 1</a:t>
            </a:r>
            <a:r>
              <a:rPr lang="en-US" sz="1600" baseline="30000" dirty="0"/>
              <a:t>st*</a:t>
            </a:r>
            <a:endParaRPr lang="en-US" sz="1600" dirty="0"/>
          </a:p>
          <a:p>
            <a:pPr marL="0" lvl="0" indent="0" algn="l" rtl="0">
              <a:spcBef>
                <a:spcPts val="0"/>
              </a:spcBef>
              <a:spcAft>
                <a:spcPts val="1200"/>
              </a:spcAft>
              <a:buNone/>
            </a:pPr>
            <a:r>
              <a:rPr lang="en-US" sz="1600" dirty="0"/>
              <a:t>Apply through:</a:t>
            </a:r>
          </a:p>
          <a:p>
            <a:pPr marL="742950" lvl="1" indent="-285750">
              <a:buFont typeface="Arial" panose="020B0604020202020204" pitchFamily="34" charset="0"/>
              <a:buChar char="•"/>
            </a:pPr>
            <a:r>
              <a:rPr lang="en-US" sz="1600" b="1" dirty="0">
                <a:solidFill>
                  <a:schemeClr val="tx1"/>
                </a:solidFill>
              </a:rPr>
              <a:t>FAFSA on the Web</a:t>
            </a:r>
          </a:p>
          <a:p>
            <a:pPr marL="742950" lvl="1" indent="-285750">
              <a:buFont typeface="Arial" panose="020B0604020202020204" pitchFamily="34" charset="0"/>
              <a:buChar char="•"/>
            </a:pPr>
            <a:r>
              <a:rPr lang="en-US" sz="1600" b="1" dirty="0">
                <a:solidFill>
                  <a:schemeClr val="tx1"/>
                </a:solidFill>
              </a:rPr>
              <a:t>School submits through FAA Access</a:t>
            </a:r>
          </a:p>
          <a:p>
            <a:pPr marL="742950" lvl="1" indent="-285750">
              <a:buFont typeface="Arial" panose="020B0604020202020204" pitchFamily="34" charset="0"/>
              <a:buChar char="•"/>
            </a:pPr>
            <a:r>
              <a:rPr lang="en-US" sz="1600" b="1" dirty="0">
                <a:solidFill>
                  <a:schemeClr val="tx1"/>
                </a:solidFill>
              </a:rPr>
              <a:t>Paper FAFSA</a:t>
            </a:r>
          </a:p>
          <a:p>
            <a:pPr marL="742950" lvl="1" indent="-285750">
              <a:buFont typeface="Arial" panose="020B0604020202020204" pitchFamily="34" charset="0"/>
              <a:buChar char="•"/>
            </a:pPr>
            <a:r>
              <a:rPr lang="en-US" sz="1600" b="1" dirty="0">
                <a:solidFill>
                  <a:schemeClr val="tx1"/>
                </a:solidFill>
              </a:rPr>
              <a:t>FAFSA on the phone 1-800-433-3243</a:t>
            </a:r>
            <a:endParaRPr sz="1600" b="1" dirty="0">
              <a:solidFill>
                <a:schemeClr val="tx1"/>
              </a:solidFill>
            </a:endParaRPr>
          </a:p>
        </p:txBody>
      </p:sp>
      <p:sp>
        <p:nvSpPr>
          <p:cNvPr id="478" name="Google Shape;478;p43"/>
          <p:cNvSpPr/>
          <p:nvPr/>
        </p:nvSpPr>
        <p:spPr>
          <a:xfrm rot="9508767">
            <a:off x="6446995" y="168892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rot="9510599">
            <a:off x="6049079" y="229243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14748E2-6B37-1671-322F-3A5ACC0B2554}"/>
              </a:ext>
            </a:extLst>
          </p:cNvPr>
          <p:cNvSpPr txBox="1"/>
          <p:nvPr/>
        </p:nvSpPr>
        <p:spPr>
          <a:xfrm>
            <a:off x="1460601" y="4789555"/>
            <a:ext cx="6222798"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
        <p:nvSpPr>
          <p:cNvPr id="14" name="Oval 13">
            <a:extLst>
              <a:ext uri="{FF2B5EF4-FFF2-40B4-BE49-F238E27FC236}">
                <a16:creationId xmlns:a16="http://schemas.microsoft.com/office/drawing/2014/main" id="{182CFA41-BC9E-4F86-BF8C-1DD824B68549}"/>
              </a:ext>
            </a:extLst>
          </p:cNvPr>
          <p:cNvSpPr/>
          <p:nvPr/>
        </p:nvSpPr>
        <p:spPr>
          <a:xfrm>
            <a:off x="1460600" y="3593354"/>
            <a:ext cx="5877899" cy="1017472"/>
          </a:xfrm>
          <a:prstGeom prst="ellipse">
            <a:avLst/>
          </a:prstGeom>
          <a:solidFill>
            <a:schemeClr val="accent6"/>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Open Sans Light" panose="020B0604020202020204" charset="0"/>
                <a:ea typeface="Open Sans Light" panose="020B0604020202020204" charset="0"/>
                <a:cs typeface="Open Sans Light" panose="020B0604020202020204" charset="0"/>
              </a:rPr>
              <a:t>What does your school do to promote FAFSA opening?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 calcmode="lin" valueType="num">
                                      <p:cBhvr additive="base">
                                        <p:cTn id="7" dur="500" fill="hold"/>
                                        <p:tgtEl>
                                          <p:spTgt spid="4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63">
                                            <p:txEl>
                                              <p:pRg st="1" end="1"/>
                                            </p:txEl>
                                          </p:spTgt>
                                        </p:tgtEl>
                                        <p:attrNameLst>
                                          <p:attrName>style.visibility</p:attrName>
                                        </p:attrNameLst>
                                      </p:cBhvr>
                                      <p:to>
                                        <p:strVal val="visible"/>
                                      </p:to>
                                    </p:set>
                                    <p:anim calcmode="lin" valueType="num">
                                      <p:cBhvr additive="base">
                                        <p:cTn id="13" dur="500" fill="hold"/>
                                        <p:tgtEl>
                                          <p:spTgt spid="4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63">
                                            <p:txEl>
                                              <p:pRg st="2" end="2"/>
                                            </p:txEl>
                                          </p:spTgt>
                                        </p:tgtEl>
                                        <p:attrNameLst>
                                          <p:attrName>style.visibility</p:attrName>
                                        </p:attrNameLst>
                                      </p:cBhvr>
                                      <p:to>
                                        <p:strVal val="visible"/>
                                      </p:to>
                                    </p:set>
                                    <p:anim calcmode="lin" valueType="num">
                                      <p:cBhvr additive="base">
                                        <p:cTn id="19" dur="500" fill="hold"/>
                                        <p:tgtEl>
                                          <p:spTgt spid="4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3">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463">
                                            <p:txEl>
                                              <p:pRg st="3" end="3"/>
                                            </p:txEl>
                                          </p:spTgt>
                                        </p:tgtEl>
                                        <p:attrNameLst>
                                          <p:attrName>style.visibility</p:attrName>
                                        </p:attrNameLst>
                                      </p:cBhvr>
                                      <p:to>
                                        <p:strVal val="visible"/>
                                      </p:to>
                                    </p:set>
                                    <p:anim calcmode="lin" valueType="num">
                                      <p:cBhvr additive="base">
                                        <p:cTn id="23" dur="500" fill="hold"/>
                                        <p:tgtEl>
                                          <p:spTgt spid="46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3">
                                            <p:txEl>
                                              <p:pRg st="3" end="3"/>
                                            </p:txEl>
                                          </p:spTgt>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63">
                                            <p:txEl>
                                              <p:pRg st="4" end="4"/>
                                            </p:txEl>
                                          </p:spTgt>
                                        </p:tgtEl>
                                        <p:attrNameLst>
                                          <p:attrName>style.visibility</p:attrName>
                                        </p:attrNameLst>
                                      </p:cBhvr>
                                      <p:to>
                                        <p:strVal val="visible"/>
                                      </p:to>
                                    </p:set>
                                    <p:anim calcmode="lin" valueType="num">
                                      <p:cBhvr additive="base">
                                        <p:cTn id="27" dur="500" fill="hold"/>
                                        <p:tgtEl>
                                          <p:spTgt spid="46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3">
                                            <p:txEl>
                                              <p:pRg st="4" end="4"/>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63">
                                            <p:txEl>
                                              <p:pRg st="5" end="5"/>
                                            </p:txEl>
                                          </p:spTgt>
                                        </p:tgtEl>
                                        <p:attrNameLst>
                                          <p:attrName>style.visibility</p:attrName>
                                        </p:attrNameLst>
                                      </p:cBhvr>
                                      <p:to>
                                        <p:strVal val="visible"/>
                                      </p:to>
                                    </p:set>
                                    <p:anim calcmode="lin" valueType="num">
                                      <p:cBhvr additive="base">
                                        <p:cTn id="31" dur="500" fill="hold"/>
                                        <p:tgtEl>
                                          <p:spTgt spid="4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3">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63">
                                            <p:txEl>
                                              <p:pRg st="6" end="6"/>
                                            </p:txEl>
                                          </p:spTgt>
                                        </p:tgtEl>
                                        <p:attrNameLst>
                                          <p:attrName>style.visibility</p:attrName>
                                        </p:attrNameLst>
                                      </p:cBhvr>
                                      <p:to>
                                        <p:strVal val="visible"/>
                                      </p:to>
                                    </p:set>
                                    <p:anim calcmode="lin" valueType="num">
                                      <p:cBhvr additive="base">
                                        <p:cTn id="35" dur="500" fill="hold"/>
                                        <p:tgtEl>
                                          <p:spTgt spid="46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6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0"/>
          <p:cNvSpPr txBox="1">
            <a:spLocks noGrp="1"/>
          </p:cNvSpPr>
          <p:nvPr>
            <p:ph type="title"/>
          </p:nvPr>
        </p:nvSpPr>
        <p:spPr>
          <a:xfrm>
            <a:off x="0" y="4450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t>FAFSA on the Web</a:t>
            </a:r>
            <a:endParaRPr sz="3600" dirty="0"/>
          </a:p>
        </p:txBody>
      </p:sp>
      <p:sp>
        <p:nvSpPr>
          <p:cNvPr id="418" name="Google Shape;418;p40"/>
          <p:cNvSpPr txBox="1">
            <a:spLocks noGrp="1"/>
          </p:cNvSpPr>
          <p:nvPr>
            <p:ph type="body" idx="1"/>
          </p:nvPr>
        </p:nvSpPr>
        <p:spPr>
          <a:xfrm>
            <a:off x="713225" y="1228675"/>
            <a:ext cx="7717800" cy="2817886"/>
          </a:xfrm>
          <a:prstGeom prst="rect">
            <a:avLst/>
          </a:prstGeom>
        </p:spPr>
        <p:txBody>
          <a:bodyPr spcFirstLastPara="1" wrap="square" lIns="91425" tIns="91425" rIns="91425" bIns="91425" numCol="2" anchor="t" anchorCtr="0">
            <a:noAutofit/>
          </a:bodyPr>
          <a:lstStyle/>
          <a:p>
            <a:pPr marL="0" lvl="0" indent="0" algn="l" rtl="0">
              <a:spcBef>
                <a:spcPts val="0"/>
              </a:spcBef>
              <a:spcAft>
                <a:spcPts val="1200"/>
              </a:spcAft>
              <a:buNone/>
            </a:pPr>
            <a:r>
              <a:rPr lang="en-US" sz="2400" dirty="0"/>
              <a:t>English or Spanish</a:t>
            </a:r>
          </a:p>
          <a:p>
            <a:pPr marL="0" lvl="0" indent="0" algn="l" rtl="0">
              <a:spcBef>
                <a:spcPts val="0"/>
              </a:spcBef>
              <a:spcAft>
                <a:spcPts val="1200"/>
              </a:spcAft>
              <a:buNone/>
            </a:pPr>
            <a:r>
              <a:rPr lang="en-US" sz="2400" dirty="0"/>
              <a:t>Data Retrieval Tool</a:t>
            </a:r>
          </a:p>
          <a:p>
            <a:pPr marL="0" lvl="0" indent="0" algn="l" rtl="0">
              <a:spcBef>
                <a:spcPts val="0"/>
              </a:spcBef>
              <a:spcAft>
                <a:spcPts val="1200"/>
              </a:spcAft>
              <a:buNone/>
            </a:pPr>
            <a:r>
              <a:rPr lang="en-US" sz="2400" dirty="0"/>
              <a:t>Skip Logic</a:t>
            </a:r>
          </a:p>
          <a:p>
            <a:pPr marL="0" lvl="0" indent="0" algn="l" rtl="0">
              <a:spcBef>
                <a:spcPts val="0"/>
              </a:spcBef>
              <a:spcAft>
                <a:spcPts val="1200"/>
              </a:spcAft>
              <a:buNone/>
            </a:pPr>
            <a:r>
              <a:rPr lang="en-US" sz="2400" dirty="0"/>
              <a:t>Edit Checks</a:t>
            </a:r>
          </a:p>
          <a:p>
            <a:pPr marL="0" lvl="0" indent="0" algn="l" rtl="0">
              <a:spcBef>
                <a:spcPts val="0"/>
              </a:spcBef>
              <a:spcAft>
                <a:spcPts val="1200"/>
              </a:spcAft>
              <a:buNone/>
            </a:pPr>
            <a:r>
              <a:rPr lang="en-US" sz="2400" dirty="0"/>
              <a:t>FAFSA Worksheet</a:t>
            </a:r>
          </a:p>
          <a:p>
            <a:pPr marL="0" lvl="0" indent="0" algn="l" rtl="0">
              <a:spcBef>
                <a:spcPts val="0"/>
              </a:spcBef>
              <a:spcAft>
                <a:spcPts val="1200"/>
              </a:spcAft>
              <a:buNone/>
            </a:pPr>
            <a:r>
              <a:rPr lang="en-US" sz="2400" dirty="0"/>
              <a:t>Pop up Help</a:t>
            </a:r>
          </a:p>
          <a:p>
            <a:pPr marL="0" lvl="0" indent="0" algn="l" rtl="0">
              <a:spcBef>
                <a:spcPts val="0"/>
              </a:spcBef>
              <a:spcAft>
                <a:spcPts val="1200"/>
              </a:spcAft>
              <a:buNone/>
            </a:pPr>
            <a:r>
              <a:rPr lang="en-US" sz="2400" dirty="0"/>
              <a:t>Pop up Chat</a:t>
            </a:r>
          </a:p>
          <a:p>
            <a:pPr marL="0" lvl="0" indent="0" algn="l" rtl="0">
              <a:spcBef>
                <a:spcPts val="0"/>
              </a:spcBef>
              <a:spcAft>
                <a:spcPts val="1200"/>
              </a:spcAft>
              <a:buNone/>
            </a:pPr>
            <a:r>
              <a:rPr lang="en-US" sz="2400" dirty="0"/>
              <a:t>Electronic Signatures</a:t>
            </a:r>
          </a:p>
          <a:p>
            <a:pPr marL="0" lvl="0" indent="0" algn="l" rtl="0">
              <a:spcBef>
                <a:spcPts val="0"/>
              </a:spcBef>
              <a:spcAft>
                <a:spcPts val="1200"/>
              </a:spcAft>
              <a:buNone/>
            </a:pPr>
            <a:r>
              <a:rPr lang="en-US" sz="2400" dirty="0"/>
              <a:t>Real Time Submission</a:t>
            </a:r>
          </a:p>
          <a:p>
            <a:pPr marL="0" lvl="0" indent="0" algn="l" rtl="0">
              <a:spcBef>
                <a:spcPts val="0"/>
              </a:spcBef>
              <a:spcAft>
                <a:spcPts val="1200"/>
              </a:spcAft>
              <a:buNone/>
            </a:pPr>
            <a:r>
              <a:rPr lang="en-US" sz="2400" dirty="0"/>
              <a:t>Online Status Update</a:t>
            </a:r>
          </a:p>
        </p:txBody>
      </p:sp>
      <p:sp>
        <p:nvSpPr>
          <p:cNvPr id="419" name="Google Shape;419;p40"/>
          <p:cNvSpPr/>
          <p:nvPr/>
        </p:nvSpPr>
        <p:spPr>
          <a:xfrm rot="9508767">
            <a:off x="7990045" y="449378"/>
            <a:ext cx="659152" cy="659152"/>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rot="9510599">
            <a:off x="7592129" y="1052884"/>
            <a:ext cx="297265" cy="297265"/>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FB0F90D7-77F2-A164-DBF9-E470B912367E}"/>
              </a:ext>
            </a:extLst>
          </p:cNvPr>
          <p:cNvSpPr txBox="1"/>
          <p:nvPr/>
        </p:nvSpPr>
        <p:spPr>
          <a:xfrm>
            <a:off x="1449792" y="4789557"/>
            <a:ext cx="6244415"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spTree>
    <p:extLst>
      <p:ext uri="{BB962C8B-B14F-4D97-AF65-F5344CB8AC3E}">
        <p14:creationId xmlns:p14="http://schemas.microsoft.com/office/powerpoint/2010/main" val="21185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fade">
                                      <p:cBhvr>
                                        <p:cTn id="7" dur="1000"/>
                                        <p:tgtEl>
                                          <p:spTgt spid="418">
                                            <p:txEl>
                                              <p:pRg st="0" end="0"/>
                                            </p:txEl>
                                          </p:spTgt>
                                        </p:tgtEl>
                                      </p:cBhvr>
                                    </p:animEffect>
                                    <p:anim calcmode="lin" valueType="num">
                                      <p:cBhvr>
                                        <p:cTn id="8" dur="1000" fill="hold"/>
                                        <p:tgtEl>
                                          <p:spTgt spid="4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8">
                                            <p:txEl>
                                              <p:pRg st="1" end="1"/>
                                            </p:txEl>
                                          </p:spTgt>
                                        </p:tgtEl>
                                        <p:attrNameLst>
                                          <p:attrName>style.visibility</p:attrName>
                                        </p:attrNameLst>
                                      </p:cBhvr>
                                      <p:to>
                                        <p:strVal val="visible"/>
                                      </p:to>
                                    </p:set>
                                    <p:animEffect transition="in" filter="fade">
                                      <p:cBhvr>
                                        <p:cTn id="14" dur="1000"/>
                                        <p:tgtEl>
                                          <p:spTgt spid="418">
                                            <p:txEl>
                                              <p:pRg st="1" end="1"/>
                                            </p:txEl>
                                          </p:spTgt>
                                        </p:tgtEl>
                                      </p:cBhvr>
                                    </p:animEffect>
                                    <p:anim calcmode="lin" valueType="num">
                                      <p:cBhvr>
                                        <p:cTn id="15" dur="1000" fill="hold"/>
                                        <p:tgtEl>
                                          <p:spTgt spid="4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8">
                                            <p:txEl>
                                              <p:pRg st="2" end="2"/>
                                            </p:txEl>
                                          </p:spTgt>
                                        </p:tgtEl>
                                        <p:attrNameLst>
                                          <p:attrName>style.visibility</p:attrName>
                                        </p:attrNameLst>
                                      </p:cBhvr>
                                      <p:to>
                                        <p:strVal val="visible"/>
                                      </p:to>
                                    </p:set>
                                    <p:animEffect transition="in" filter="fade">
                                      <p:cBhvr>
                                        <p:cTn id="21" dur="1000"/>
                                        <p:tgtEl>
                                          <p:spTgt spid="418">
                                            <p:txEl>
                                              <p:pRg st="2" end="2"/>
                                            </p:txEl>
                                          </p:spTgt>
                                        </p:tgtEl>
                                      </p:cBhvr>
                                    </p:animEffect>
                                    <p:anim calcmode="lin" valueType="num">
                                      <p:cBhvr>
                                        <p:cTn id="22" dur="1000" fill="hold"/>
                                        <p:tgtEl>
                                          <p:spTgt spid="4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8">
                                            <p:txEl>
                                              <p:pRg st="3" end="3"/>
                                            </p:txEl>
                                          </p:spTgt>
                                        </p:tgtEl>
                                        <p:attrNameLst>
                                          <p:attrName>style.visibility</p:attrName>
                                        </p:attrNameLst>
                                      </p:cBhvr>
                                      <p:to>
                                        <p:strVal val="visible"/>
                                      </p:to>
                                    </p:set>
                                    <p:animEffect transition="in" filter="fade">
                                      <p:cBhvr>
                                        <p:cTn id="28" dur="1000"/>
                                        <p:tgtEl>
                                          <p:spTgt spid="418">
                                            <p:txEl>
                                              <p:pRg st="3" end="3"/>
                                            </p:txEl>
                                          </p:spTgt>
                                        </p:tgtEl>
                                      </p:cBhvr>
                                    </p:animEffect>
                                    <p:anim calcmode="lin" valueType="num">
                                      <p:cBhvr>
                                        <p:cTn id="29" dur="1000" fill="hold"/>
                                        <p:tgtEl>
                                          <p:spTgt spid="41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8">
                                            <p:txEl>
                                              <p:pRg st="4" end="4"/>
                                            </p:txEl>
                                          </p:spTgt>
                                        </p:tgtEl>
                                        <p:attrNameLst>
                                          <p:attrName>style.visibility</p:attrName>
                                        </p:attrNameLst>
                                      </p:cBhvr>
                                      <p:to>
                                        <p:strVal val="visible"/>
                                      </p:to>
                                    </p:set>
                                    <p:animEffect transition="in" filter="fade">
                                      <p:cBhvr>
                                        <p:cTn id="35" dur="1000"/>
                                        <p:tgtEl>
                                          <p:spTgt spid="418">
                                            <p:txEl>
                                              <p:pRg st="4" end="4"/>
                                            </p:txEl>
                                          </p:spTgt>
                                        </p:tgtEl>
                                      </p:cBhvr>
                                    </p:animEffect>
                                    <p:anim calcmode="lin" valueType="num">
                                      <p:cBhvr>
                                        <p:cTn id="36" dur="1000" fill="hold"/>
                                        <p:tgtEl>
                                          <p:spTgt spid="41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8">
                                            <p:txEl>
                                              <p:pRg st="5" end="5"/>
                                            </p:txEl>
                                          </p:spTgt>
                                        </p:tgtEl>
                                        <p:attrNameLst>
                                          <p:attrName>style.visibility</p:attrName>
                                        </p:attrNameLst>
                                      </p:cBhvr>
                                      <p:to>
                                        <p:strVal val="visible"/>
                                      </p:to>
                                    </p:set>
                                    <p:animEffect transition="in" filter="fade">
                                      <p:cBhvr>
                                        <p:cTn id="42" dur="1000"/>
                                        <p:tgtEl>
                                          <p:spTgt spid="418">
                                            <p:txEl>
                                              <p:pRg st="5" end="5"/>
                                            </p:txEl>
                                          </p:spTgt>
                                        </p:tgtEl>
                                      </p:cBhvr>
                                    </p:animEffect>
                                    <p:anim calcmode="lin" valueType="num">
                                      <p:cBhvr>
                                        <p:cTn id="43" dur="1000" fill="hold"/>
                                        <p:tgtEl>
                                          <p:spTgt spid="41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8">
                                            <p:txEl>
                                              <p:pRg st="6" end="6"/>
                                            </p:txEl>
                                          </p:spTgt>
                                        </p:tgtEl>
                                        <p:attrNameLst>
                                          <p:attrName>style.visibility</p:attrName>
                                        </p:attrNameLst>
                                      </p:cBhvr>
                                      <p:to>
                                        <p:strVal val="visible"/>
                                      </p:to>
                                    </p:set>
                                    <p:animEffect transition="in" filter="fade">
                                      <p:cBhvr>
                                        <p:cTn id="49" dur="1000"/>
                                        <p:tgtEl>
                                          <p:spTgt spid="418">
                                            <p:txEl>
                                              <p:pRg st="6" end="6"/>
                                            </p:txEl>
                                          </p:spTgt>
                                        </p:tgtEl>
                                      </p:cBhvr>
                                    </p:animEffect>
                                    <p:anim calcmode="lin" valueType="num">
                                      <p:cBhvr>
                                        <p:cTn id="50" dur="1000" fill="hold"/>
                                        <p:tgtEl>
                                          <p:spTgt spid="41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18">
                                            <p:txEl>
                                              <p:pRg st="7" end="7"/>
                                            </p:txEl>
                                          </p:spTgt>
                                        </p:tgtEl>
                                        <p:attrNameLst>
                                          <p:attrName>style.visibility</p:attrName>
                                        </p:attrNameLst>
                                      </p:cBhvr>
                                      <p:to>
                                        <p:strVal val="visible"/>
                                      </p:to>
                                    </p:set>
                                    <p:animEffect transition="in" filter="fade">
                                      <p:cBhvr>
                                        <p:cTn id="56" dur="1000"/>
                                        <p:tgtEl>
                                          <p:spTgt spid="418">
                                            <p:txEl>
                                              <p:pRg st="7" end="7"/>
                                            </p:txEl>
                                          </p:spTgt>
                                        </p:tgtEl>
                                      </p:cBhvr>
                                    </p:animEffect>
                                    <p:anim calcmode="lin" valueType="num">
                                      <p:cBhvr>
                                        <p:cTn id="57" dur="1000" fill="hold"/>
                                        <p:tgtEl>
                                          <p:spTgt spid="418">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1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18">
                                            <p:txEl>
                                              <p:pRg st="8" end="8"/>
                                            </p:txEl>
                                          </p:spTgt>
                                        </p:tgtEl>
                                        <p:attrNameLst>
                                          <p:attrName>style.visibility</p:attrName>
                                        </p:attrNameLst>
                                      </p:cBhvr>
                                      <p:to>
                                        <p:strVal val="visible"/>
                                      </p:to>
                                    </p:set>
                                    <p:animEffect transition="in" filter="fade">
                                      <p:cBhvr>
                                        <p:cTn id="63" dur="1000"/>
                                        <p:tgtEl>
                                          <p:spTgt spid="418">
                                            <p:txEl>
                                              <p:pRg st="8" end="8"/>
                                            </p:txEl>
                                          </p:spTgt>
                                        </p:tgtEl>
                                      </p:cBhvr>
                                    </p:animEffect>
                                    <p:anim calcmode="lin" valueType="num">
                                      <p:cBhvr>
                                        <p:cTn id="64" dur="1000" fill="hold"/>
                                        <p:tgtEl>
                                          <p:spTgt spid="418">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1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18">
                                            <p:txEl>
                                              <p:pRg st="9" end="9"/>
                                            </p:txEl>
                                          </p:spTgt>
                                        </p:tgtEl>
                                        <p:attrNameLst>
                                          <p:attrName>style.visibility</p:attrName>
                                        </p:attrNameLst>
                                      </p:cBhvr>
                                      <p:to>
                                        <p:strVal val="visible"/>
                                      </p:to>
                                    </p:set>
                                    <p:animEffect transition="in" filter="fade">
                                      <p:cBhvr>
                                        <p:cTn id="70" dur="1000"/>
                                        <p:tgtEl>
                                          <p:spTgt spid="418">
                                            <p:txEl>
                                              <p:pRg st="9" end="9"/>
                                            </p:txEl>
                                          </p:spTgt>
                                        </p:tgtEl>
                                      </p:cBhvr>
                                    </p:animEffect>
                                    <p:anim calcmode="lin" valueType="num">
                                      <p:cBhvr>
                                        <p:cTn id="71" dur="1000" fill="hold"/>
                                        <p:tgtEl>
                                          <p:spTgt spid="418">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1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5"/>
          <p:cNvPicPr preferRelativeResize="0"/>
          <p:nvPr/>
        </p:nvPicPr>
        <p:blipFill rotWithShape="1">
          <a:blip r:embed="rId3">
            <a:alphaModFix/>
          </a:blip>
          <a:srcRect l="-1410" t="39820" r="4773" b="21124"/>
          <a:stretch/>
        </p:blipFill>
        <p:spPr>
          <a:xfrm rot="-5400000">
            <a:off x="-1113624" y="1019974"/>
            <a:ext cx="5229226" cy="3170227"/>
          </a:xfrm>
          <a:prstGeom prst="rect">
            <a:avLst/>
          </a:prstGeom>
          <a:noFill/>
          <a:ln>
            <a:noFill/>
          </a:ln>
        </p:spPr>
      </p:pic>
      <p:grpSp>
        <p:nvGrpSpPr>
          <p:cNvPr id="494" name="Google Shape;494;p45"/>
          <p:cNvGrpSpPr/>
          <p:nvPr/>
        </p:nvGrpSpPr>
        <p:grpSpPr>
          <a:xfrm>
            <a:off x="1279989" y="-387487"/>
            <a:ext cx="3320586" cy="5999787"/>
            <a:chOff x="1279989" y="-387487"/>
            <a:chExt cx="3320586" cy="5999787"/>
          </a:xfrm>
        </p:grpSpPr>
        <p:sp>
          <p:nvSpPr>
            <p:cNvPr id="495" name="Google Shape;495;p45"/>
            <p:cNvSpPr/>
            <p:nvPr/>
          </p:nvSpPr>
          <p:spPr>
            <a:xfrm>
              <a:off x="1571625" y="-28575"/>
              <a:ext cx="3028950" cy="5181600"/>
            </a:xfrm>
            <a:custGeom>
              <a:avLst/>
              <a:gdLst/>
              <a:ahLst/>
              <a:cxnLst/>
              <a:rect l="l" t="t" r="r" b="b"/>
              <a:pathLst>
                <a:path w="121158" h="207264" extrusionOk="0">
                  <a:moveTo>
                    <a:pt x="0" y="0"/>
                  </a:moveTo>
                  <a:lnTo>
                    <a:pt x="63246" y="207264"/>
                  </a:lnTo>
                  <a:lnTo>
                    <a:pt x="121158" y="206883"/>
                  </a:lnTo>
                  <a:lnTo>
                    <a:pt x="121158" y="381"/>
                  </a:lnTo>
                  <a:close/>
                </a:path>
              </a:pathLst>
            </a:custGeom>
            <a:solidFill>
              <a:schemeClr val="lt1"/>
            </a:solidFill>
            <a:ln>
              <a:noFill/>
            </a:ln>
          </p:spPr>
        </p:sp>
        <p:grpSp>
          <p:nvGrpSpPr>
            <p:cNvPr id="496" name="Google Shape;496;p45"/>
            <p:cNvGrpSpPr/>
            <p:nvPr/>
          </p:nvGrpSpPr>
          <p:grpSpPr>
            <a:xfrm rot="5132446">
              <a:off x="-567621" y="1744701"/>
              <a:ext cx="5882770" cy="1735410"/>
              <a:chOff x="2431403" y="1790093"/>
              <a:chExt cx="7791899" cy="1735197"/>
            </a:xfrm>
          </p:grpSpPr>
          <p:sp>
            <p:nvSpPr>
              <p:cNvPr id="497" name="Google Shape;497;p45"/>
              <p:cNvSpPr/>
              <p:nvPr/>
            </p:nvSpPr>
            <p:spPr>
              <a:xfrm rot="4829342" flipH="1">
                <a:off x="6191055" y="-1362025"/>
                <a:ext cx="232394" cy="781983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5"/>
              <p:cNvSpPr/>
              <p:nvPr/>
            </p:nvSpPr>
            <p:spPr>
              <a:xfrm rot="4829342" flipH="1">
                <a:off x="6229754" y="-1144431"/>
                <a:ext cx="232394" cy="78229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0" name="Google Shape;500;p45"/>
          <p:cNvSpPr txBox="1">
            <a:spLocks noGrp="1"/>
          </p:cNvSpPr>
          <p:nvPr>
            <p:ph type="title"/>
          </p:nvPr>
        </p:nvSpPr>
        <p:spPr>
          <a:xfrm>
            <a:off x="2250266" y="-217651"/>
            <a:ext cx="6560987" cy="143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4400" dirty="0"/>
              <a:t>FAA Access to CPS Online</a:t>
            </a:r>
            <a:endParaRPr sz="4400" dirty="0"/>
          </a:p>
        </p:txBody>
      </p:sp>
      <p:sp>
        <p:nvSpPr>
          <p:cNvPr id="502" name="Google Shape;502;p45"/>
          <p:cNvSpPr/>
          <p:nvPr/>
        </p:nvSpPr>
        <p:spPr>
          <a:xfrm>
            <a:off x="713235" y="905047"/>
            <a:ext cx="542100" cy="542100"/>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rot="2882628">
            <a:off x="2390926" y="467706"/>
            <a:ext cx="659176" cy="659176"/>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rot="2881541">
            <a:off x="3169917" y="1043706"/>
            <a:ext cx="297399" cy="297399"/>
          </a:xfrm>
          <a:prstGeom prst="ellipse">
            <a:avLst/>
          </a:prstGeom>
          <a:solidFill>
            <a:srgbClr val="E48B7F">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A72076D5-15D7-1087-7D0A-3CEB60382982}"/>
              </a:ext>
            </a:extLst>
          </p:cNvPr>
          <p:cNvSpPr txBox="1"/>
          <p:nvPr/>
        </p:nvSpPr>
        <p:spPr>
          <a:xfrm>
            <a:off x="1463938" y="4811657"/>
            <a:ext cx="6216123" cy="353943"/>
          </a:xfrm>
          <a:prstGeom prst="rect">
            <a:avLst/>
          </a:prstGeom>
          <a:noFill/>
        </p:spPr>
        <p:txBody>
          <a:bodyPr wrap="square" rtlCol="0">
            <a:spAutoFit/>
          </a:bodyPr>
          <a:lstStyle/>
          <a:p>
            <a:r>
              <a:rPr lang="en" sz="1700" b="1" dirty="0">
                <a:solidFill>
                  <a:schemeClr val="dk1"/>
                </a:solidFill>
                <a:uFill>
                  <a:noFill/>
                </a:uFill>
                <a:latin typeface="PT Sans" panose="020B0503020203020204" pitchFamily="34" charset="0"/>
              </a:rPr>
              <a:t>Texas Association of Student Financial Aid Administrators</a:t>
            </a:r>
            <a:endParaRPr lang="en-US" sz="1700" dirty="0">
              <a:latin typeface="PT Sans" panose="020B0503020203020204" pitchFamily="34" charset="0"/>
            </a:endParaRPr>
          </a:p>
        </p:txBody>
      </p:sp>
      <p:pic>
        <p:nvPicPr>
          <p:cNvPr id="14" name="Picture 13">
            <a:extLst>
              <a:ext uri="{FF2B5EF4-FFF2-40B4-BE49-F238E27FC236}">
                <a16:creationId xmlns:a16="http://schemas.microsoft.com/office/drawing/2014/main" id="{44F8DDF8-8948-4F3A-9F9E-008C23EF0E33}"/>
              </a:ext>
            </a:extLst>
          </p:cNvPr>
          <p:cNvPicPr>
            <a:picLocks noChangeAspect="1"/>
          </p:cNvPicPr>
          <p:nvPr/>
        </p:nvPicPr>
        <p:blipFill>
          <a:blip r:embed="rId4"/>
          <a:stretch>
            <a:fillRect/>
          </a:stretch>
        </p:blipFill>
        <p:spPr>
          <a:xfrm>
            <a:off x="2929873" y="797294"/>
            <a:ext cx="5639289" cy="4066384"/>
          </a:xfrm>
          <a:prstGeom prst="rect">
            <a:avLst/>
          </a:prstGeom>
        </p:spPr>
      </p:pic>
      <p:sp>
        <p:nvSpPr>
          <p:cNvPr id="3" name="Rectangle 2">
            <a:extLst>
              <a:ext uri="{FF2B5EF4-FFF2-40B4-BE49-F238E27FC236}">
                <a16:creationId xmlns:a16="http://schemas.microsoft.com/office/drawing/2014/main" id="{DE85CDDF-700C-403A-9EE1-A66F579B31F2}"/>
              </a:ext>
            </a:extLst>
          </p:cNvPr>
          <p:cNvSpPr/>
          <p:nvPr/>
        </p:nvSpPr>
        <p:spPr>
          <a:xfrm>
            <a:off x="4970982" y="2846519"/>
            <a:ext cx="1693054" cy="221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723DF8-9C1E-472D-B5F7-58C491943136}"/>
              </a:ext>
            </a:extLst>
          </p:cNvPr>
          <p:cNvSpPr/>
          <p:nvPr/>
        </p:nvSpPr>
        <p:spPr>
          <a:xfrm>
            <a:off x="3377342" y="3187683"/>
            <a:ext cx="1693054" cy="3539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theme/theme1.xml><?xml version="1.0" encoding="utf-8"?>
<a:theme xmlns:a="http://schemas.openxmlformats.org/drawingml/2006/main" name="Candy Buffet for your Wedding by Slidesgo">
  <a:themeElements>
    <a:clrScheme name="Simple Light">
      <a:dk1>
        <a:srgbClr val="E48B7F"/>
      </a:dk1>
      <a:lt1>
        <a:srgbClr val="FFDFD9"/>
      </a:lt1>
      <a:dk2>
        <a:srgbClr val="6C93A1"/>
      </a:dk2>
      <a:lt2>
        <a:srgbClr val="FFFCF9"/>
      </a:lt2>
      <a:accent1>
        <a:srgbClr val="B6CFD8"/>
      </a:accent1>
      <a:accent2>
        <a:srgbClr val="FFFFFF"/>
      </a:accent2>
      <a:accent3>
        <a:srgbClr val="FFFFFF"/>
      </a:accent3>
      <a:accent4>
        <a:srgbClr val="FFFFFF"/>
      </a:accent4>
      <a:accent5>
        <a:srgbClr val="FFFFFF"/>
      </a:accent5>
      <a:accent6>
        <a:srgbClr val="FFFFFF"/>
      </a:accent6>
      <a:hlink>
        <a:srgbClr val="6C93A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2271</Words>
  <Application>Microsoft Office PowerPoint</Application>
  <PresentationFormat>On-screen Show (16:9)</PresentationFormat>
  <Paragraphs>407</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Open Sans Light</vt:lpstr>
      <vt:lpstr>Poppins</vt:lpstr>
      <vt:lpstr>PT Sans</vt:lpstr>
      <vt:lpstr>Wingdings</vt:lpstr>
      <vt:lpstr>Candy Buffet for your Wedding by Slidesgo</vt:lpstr>
      <vt:lpstr>FAFSA &amp;  Student Eligibility</vt:lpstr>
      <vt:lpstr>Student Eligibility</vt:lpstr>
      <vt:lpstr>General Eligibility Criteria</vt:lpstr>
      <vt:lpstr>The Big Picture</vt:lpstr>
      <vt:lpstr>FSA ID</vt:lpstr>
      <vt:lpstr>Common FSA ID Problems</vt:lpstr>
      <vt:lpstr>The Application</vt:lpstr>
      <vt:lpstr>FAFSA on the Web</vt:lpstr>
      <vt:lpstr>FAA Access to CPS Online</vt:lpstr>
      <vt:lpstr>FAA Access     Institution Submission</vt:lpstr>
      <vt:lpstr>Paper FAFSA</vt:lpstr>
      <vt:lpstr>FAFSA by Phone</vt:lpstr>
      <vt:lpstr>FAFSA Demo – Test Site</vt:lpstr>
      <vt:lpstr>Student Demographic Info</vt:lpstr>
      <vt:lpstr>School Selection</vt:lpstr>
      <vt:lpstr>Dependency Status</vt:lpstr>
      <vt:lpstr>Dependent or Independent?</vt:lpstr>
      <vt:lpstr>Special Circumstances</vt:lpstr>
      <vt:lpstr>PowerPoint Presentation</vt:lpstr>
      <vt:lpstr>Parent Info on the FAFSA</vt:lpstr>
      <vt:lpstr>IRS Data Retrieval Tool (DRT)*</vt:lpstr>
      <vt:lpstr>Parent Financial Info</vt:lpstr>
      <vt:lpstr>Student Financial Info</vt:lpstr>
      <vt:lpstr>Sign and Submit</vt:lpstr>
      <vt:lpstr>FAFSA Disclosures</vt:lpstr>
      <vt:lpstr>Other Ways to Sign</vt:lpstr>
      <vt:lpstr>Successfully Submitted</vt:lpstr>
      <vt:lpstr>True or False</vt:lpstr>
      <vt:lpstr>PowerPoint Presentation</vt:lpstr>
      <vt:lpstr>True or False</vt:lpstr>
      <vt:lpstr>In which of the following situations would a dependent student report information for two parents?</vt:lpstr>
      <vt:lpstr>EFC</vt:lpstr>
      <vt:lpstr>Common FAFSA Mistakes</vt:lpstr>
      <vt:lpstr>Eligibility Criteria Checks</vt:lpstr>
      <vt:lpstr>PowerPoint Presentation</vt:lpstr>
      <vt:lpstr>Database Matches</vt:lpstr>
      <vt:lpstr>Removed for 23-24 FAFSA</vt:lpstr>
      <vt:lpstr>CPS Review and Processing</vt:lpstr>
      <vt:lpstr>Resolving Rejects</vt:lpstr>
      <vt:lpstr>Resolving  Rejects</vt:lpstr>
      <vt:lpstr>Resolving Rejects</vt:lpstr>
      <vt:lpstr>Record is flagged with “C” EFC calculated, but cannot be used Student is ineligible until resolved School collects documentation and submits and corrections</vt:lpstr>
      <vt:lpstr>Common Resolutions</vt:lpstr>
      <vt:lpstr>Criteria Checked and Monitored by the School</vt:lpstr>
      <vt:lpstr>Criteria Not Specifically Checked</vt:lpstr>
      <vt:lpstr>Other Eligibility Factors</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Candy Buffet for your Wedding</dc:title>
  <dc:creator>Holder, Deanna K</dc:creator>
  <cp:lastModifiedBy>Jones, Melissa</cp:lastModifiedBy>
  <cp:revision>79</cp:revision>
  <dcterms:modified xsi:type="dcterms:W3CDTF">2023-04-10T17:05:34Z</dcterms:modified>
</cp:coreProperties>
</file>