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27"/>
  </p:notesMasterIdLst>
  <p:sldIdLst>
    <p:sldId id="256" r:id="rId2"/>
    <p:sldId id="258" r:id="rId3"/>
    <p:sldId id="298" r:id="rId4"/>
    <p:sldId id="259" r:id="rId5"/>
    <p:sldId id="263" r:id="rId6"/>
    <p:sldId id="294" r:id="rId7"/>
    <p:sldId id="262" r:id="rId8"/>
    <p:sldId id="260" r:id="rId9"/>
    <p:sldId id="295" r:id="rId10"/>
    <p:sldId id="266" r:id="rId11"/>
    <p:sldId id="296" r:id="rId12"/>
    <p:sldId id="302" r:id="rId13"/>
    <p:sldId id="303" r:id="rId14"/>
    <p:sldId id="268" r:id="rId15"/>
    <p:sldId id="300" r:id="rId16"/>
    <p:sldId id="271" r:id="rId17"/>
    <p:sldId id="269" r:id="rId18"/>
    <p:sldId id="297" r:id="rId19"/>
    <p:sldId id="272" r:id="rId20"/>
    <p:sldId id="284" r:id="rId21"/>
    <p:sldId id="301" r:id="rId22"/>
    <p:sldId id="304" r:id="rId23"/>
    <p:sldId id="279" r:id="rId24"/>
    <p:sldId id="305" r:id="rId25"/>
    <p:sldId id="277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3969D-6ABD-4547-B8BC-16076521C7A3}">
  <a:tblStyle styleId="{DBF3969D-6ABD-4547-B8BC-16076521C7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dbd1a9dd4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dbd1a9dd4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df24ac4dab_0_15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df24ac4dab_0_15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6705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5515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9255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f24ac4dab_0_15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f24ac4dab_0_15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042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bd1a9dd45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bd1a9dd45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df24ac4dab_0_159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df24ac4dab_0_159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0177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df24ac4dab_0_159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df24ac4dab_0_159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f24ac4da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df24ac4da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df24ac4dab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df24ac4dab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913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751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dbd1a9dd45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dbd1a9dd45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df24ac4dab_0_165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df24ac4dab_0_165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739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df24ac4dab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df24ac4dab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df24ac4dab_0_15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df24ac4dab_0_15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665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df24ac4dab_0_16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df24ac4dab_0_16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dbd1a9dd45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dbd1a9dd45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f24ac4d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f24ac4d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Logical Assumptions are exempt: Dep student 2/1 – single parent OR 3/1 – married; Ind student 1/1 – single OR 2/1 – married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902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34850" y="691900"/>
            <a:ext cx="4696200" cy="254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1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54150" y="3328138"/>
            <a:ext cx="3276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2700729">
            <a:off x="8510949" y="-800715"/>
            <a:ext cx="937255" cy="2330465"/>
            <a:chOff x="3734850" y="-2845725"/>
            <a:chExt cx="936933" cy="10150214"/>
          </a:xfrm>
        </p:grpSpPr>
        <p:sp>
          <p:nvSpPr>
            <p:cNvPr id="13" name="Google Shape;13;p2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967383" y="-2845711"/>
              <a:ext cx="7044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101350" y="20993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430900" y="43098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1">
    <p:bg>
      <p:bgPr>
        <a:solidFill>
          <a:schemeClr val="accen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6"/>
          <p:cNvSpPr txBox="1">
            <a:spLocks noGrp="1"/>
          </p:cNvSpPr>
          <p:nvPr>
            <p:ph type="title"/>
          </p:nvPr>
        </p:nvSpPr>
        <p:spPr>
          <a:xfrm>
            <a:off x="845400" y="34050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6" name="Google Shape;166;p16"/>
          <p:cNvSpPr txBox="1">
            <a:spLocks noGrp="1"/>
          </p:cNvSpPr>
          <p:nvPr>
            <p:ph type="subTitle" idx="1"/>
          </p:nvPr>
        </p:nvSpPr>
        <p:spPr>
          <a:xfrm>
            <a:off x="845400" y="17399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67" name="Google Shape;167;p16"/>
          <p:cNvGrpSpPr/>
          <p:nvPr/>
        </p:nvGrpSpPr>
        <p:grpSpPr>
          <a:xfrm flipH="1">
            <a:off x="5788715" y="-495109"/>
            <a:ext cx="3441010" cy="6197199"/>
            <a:chOff x="1753200" y="-533209"/>
            <a:chExt cx="3441010" cy="6197199"/>
          </a:xfrm>
        </p:grpSpPr>
        <p:grpSp>
          <p:nvGrpSpPr>
            <p:cNvPr id="168" name="Google Shape;168;p16"/>
            <p:cNvGrpSpPr/>
            <p:nvPr/>
          </p:nvGrpSpPr>
          <p:grpSpPr>
            <a:xfrm rot="2700243" flipH="1">
              <a:off x="3252435" y="-1008687"/>
              <a:ext cx="465028" cy="4369525"/>
              <a:chOff x="3734850" y="-2845725"/>
              <a:chExt cx="465000" cy="10150200"/>
            </a:xfrm>
          </p:grpSpPr>
          <p:sp>
            <p:nvSpPr>
              <p:cNvPr id="169" name="Google Shape;169;p16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6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" name="Google Shape;171;p16"/>
            <p:cNvGrpSpPr/>
            <p:nvPr/>
          </p:nvGrpSpPr>
          <p:grpSpPr>
            <a:xfrm rot="-2700000" flipH="1">
              <a:off x="3228545" y="1773378"/>
              <a:ext cx="465013" cy="4365521"/>
              <a:chOff x="3734827" y="-2803130"/>
              <a:chExt cx="465017" cy="10107692"/>
            </a:xfrm>
          </p:grpSpPr>
          <p:sp>
            <p:nvSpPr>
              <p:cNvPr id="172" name="Google Shape;172;p16"/>
              <p:cNvSpPr/>
              <p:nvPr/>
            </p:nvSpPr>
            <p:spPr>
              <a:xfrm>
                <a:off x="3734827" y="-1799238"/>
                <a:ext cx="232500" cy="910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6"/>
              <p:cNvSpPr/>
              <p:nvPr/>
            </p:nvSpPr>
            <p:spPr>
              <a:xfrm>
                <a:off x="3967344" y="-2803130"/>
                <a:ext cx="232500" cy="10107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4" name="Google Shape;174;p16"/>
          <p:cNvGrpSpPr/>
          <p:nvPr/>
        </p:nvGrpSpPr>
        <p:grpSpPr>
          <a:xfrm rot="-8315202">
            <a:off x="-227039" y="-1110361"/>
            <a:ext cx="1368435" cy="3125734"/>
            <a:chOff x="3303935" y="-4915108"/>
            <a:chExt cx="1367993" cy="13608576"/>
          </a:xfrm>
        </p:grpSpPr>
        <p:sp>
          <p:nvSpPr>
            <p:cNvPr id="175" name="Google Shape;175;p16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6"/>
          <p:cNvSpPr/>
          <p:nvPr/>
        </p:nvSpPr>
        <p:spPr>
          <a:xfrm>
            <a:off x="998100" y="460213"/>
            <a:ext cx="659100" cy="659100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9">
    <p:bg>
      <p:bgPr>
        <a:solidFill>
          <a:schemeClr val="accen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7"/>
          <p:cNvSpPr txBox="1">
            <a:spLocks noGrp="1"/>
          </p:cNvSpPr>
          <p:nvPr>
            <p:ph type="title"/>
          </p:nvPr>
        </p:nvSpPr>
        <p:spPr>
          <a:xfrm>
            <a:off x="895200" y="1996388"/>
            <a:ext cx="47436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title" idx="2" hasCustomPrompt="1"/>
          </p:nvPr>
        </p:nvSpPr>
        <p:spPr>
          <a:xfrm>
            <a:off x="895200" y="738113"/>
            <a:ext cx="1170000" cy="12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17"/>
          <p:cNvSpPr txBox="1">
            <a:spLocks noGrp="1"/>
          </p:cNvSpPr>
          <p:nvPr>
            <p:ph type="subTitle" idx="1"/>
          </p:nvPr>
        </p:nvSpPr>
        <p:spPr>
          <a:xfrm>
            <a:off x="895200" y="3691988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7"/>
          <p:cNvSpPr/>
          <p:nvPr/>
        </p:nvSpPr>
        <p:spPr>
          <a:xfrm>
            <a:off x="236100" y="441163"/>
            <a:ext cx="659100" cy="659100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"/>
          <p:cNvSpPr/>
          <p:nvPr/>
        </p:nvSpPr>
        <p:spPr>
          <a:xfrm rot="-7726430">
            <a:off x="1150617" y="4350570"/>
            <a:ext cx="659164" cy="659164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0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2452650" y="2301200"/>
            <a:ext cx="56103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2" hasCustomPrompt="1"/>
          </p:nvPr>
        </p:nvSpPr>
        <p:spPr>
          <a:xfrm>
            <a:off x="6892950" y="1042913"/>
            <a:ext cx="1170000" cy="12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1"/>
          </p:nvPr>
        </p:nvSpPr>
        <p:spPr>
          <a:xfrm>
            <a:off x="2995350" y="3996788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8296263" y="9454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2452638" y="41683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19"/>
          <p:cNvGrpSpPr/>
          <p:nvPr/>
        </p:nvGrpSpPr>
        <p:grpSpPr>
          <a:xfrm rot="8087616">
            <a:off x="-246315" y="3143825"/>
            <a:ext cx="1241531" cy="3074746"/>
            <a:chOff x="3734850" y="-2845730"/>
            <a:chExt cx="1240220" cy="10150205"/>
          </a:xfrm>
        </p:grpSpPr>
        <p:sp>
          <p:nvSpPr>
            <p:cNvPr id="193" name="Google Shape;193;p19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9"/>
          <p:cNvSpPr/>
          <p:nvPr/>
        </p:nvSpPr>
        <p:spPr>
          <a:xfrm rot="-3878857">
            <a:off x="146423" y="3319200"/>
            <a:ext cx="659296" cy="65929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 rot="-3880549">
            <a:off x="542538" y="2957461"/>
            <a:ext cx="297377" cy="2973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bg>
      <p:bgPr>
        <a:solidFill>
          <a:schemeClr val="accen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"/>
          <p:cNvSpPr/>
          <p:nvPr/>
        </p:nvSpPr>
        <p:spPr>
          <a:xfrm>
            <a:off x="-36300" y="-48400"/>
            <a:ext cx="4223725" cy="5288725"/>
          </a:xfrm>
          <a:custGeom>
            <a:avLst/>
            <a:gdLst/>
            <a:ahLst/>
            <a:cxnLst/>
            <a:rect l="l" t="t" r="r" b="b"/>
            <a:pathLst>
              <a:path w="168949" h="211549" extrusionOk="0">
                <a:moveTo>
                  <a:pt x="0" y="484"/>
                </a:moveTo>
                <a:lnTo>
                  <a:pt x="484" y="211549"/>
                </a:lnTo>
                <a:lnTo>
                  <a:pt x="166528" y="210581"/>
                </a:lnTo>
                <a:lnTo>
                  <a:pt x="63900" y="105048"/>
                </a:lnTo>
                <a:lnTo>
                  <a:pt x="168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24" name="Google Shape;224;p23"/>
          <p:cNvSpPr txBox="1">
            <a:spLocks noGrp="1"/>
          </p:cNvSpPr>
          <p:nvPr>
            <p:ph type="title"/>
          </p:nvPr>
        </p:nvSpPr>
        <p:spPr>
          <a:xfrm>
            <a:off x="3304350" y="1341450"/>
            <a:ext cx="51261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3557550" y="3001050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3"/>
          <p:cNvSpPr/>
          <p:nvPr/>
        </p:nvSpPr>
        <p:spPr>
          <a:xfrm rot="9508767">
            <a:off x="7475695" y="412578"/>
            <a:ext cx="659152" cy="659152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3"/>
          <p:cNvSpPr/>
          <p:nvPr/>
        </p:nvSpPr>
        <p:spPr>
          <a:xfrm rot="9510599">
            <a:off x="7077779" y="1016084"/>
            <a:ext cx="297265" cy="297265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"/>
          <p:cNvSpPr/>
          <p:nvPr/>
        </p:nvSpPr>
        <p:spPr>
          <a:xfrm>
            <a:off x="5596350" y="4309822"/>
            <a:ext cx="542100" cy="541800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23"/>
          <p:cNvGrpSpPr/>
          <p:nvPr/>
        </p:nvGrpSpPr>
        <p:grpSpPr>
          <a:xfrm>
            <a:off x="1448400" y="-533209"/>
            <a:ext cx="3637950" cy="6197199"/>
            <a:chOff x="1448400" y="-533209"/>
            <a:chExt cx="3637950" cy="6197199"/>
          </a:xfrm>
        </p:grpSpPr>
        <p:sp>
          <p:nvSpPr>
            <p:cNvPr id="230" name="Google Shape;230;p23"/>
            <p:cNvSpPr/>
            <p:nvPr/>
          </p:nvSpPr>
          <p:spPr>
            <a:xfrm>
              <a:off x="1809750" y="-14275"/>
              <a:ext cx="3276600" cy="5172075"/>
            </a:xfrm>
            <a:custGeom>
              <a:avLst/>
              <a:gdLst/>
              <a:ahLst/>
              <a:cxnLst/>
              <a:rect l="l" t="t" r="r" b="b"/>
              <a:pathLst>
                <a:path w="131064" h="206883" extrusionOk="0">
                  <a:moveTo>
                    <a:pt x="131064" y="571"/>
                  </a:moveTo>
                  <a:lnTo>
                    <a:pt x="102489" y="0"/>
                  </a:lnTo>
                  <a:lnTo>
                    <a:pt x="0" y="101155"/>
                  </a:lnTo>
                  <a:lnTo>
                    <a:pt x="101918" y="206883"/>
                  </a:lnTo>
                  <a:lnTo>
                    <a:pt x="129540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231" name="Google Shape;231;p23"/>
            <p:cNvGrpSpPr/>
            <p:nvPr/>
          </p:nvGrpSpPr>
          <p:grpSpPr>
            <a:xfrm>
              <a:off x="1448400" y="-533209"/>
              <a:ext cx="3441010" cy="6197199"/>
              <a:chOff x="1753200" y="-533209"/>
              <a:chExt cx="3441010" cy="6197199"/>
            </a:xfrm>
          </p:grpSpPr>
          <p:grpSp>
            <p:nvGrpSpPr>
              <p:cNvPr id="232" name="Google Shape;232;p23"/>
              <p:cNvGrpSpPr/>
              <p:nvPr/>
            </p:nvGrpSpPr>
            <p:grpSpPr>
              <a:xfrm rot="2700243" flipH="1">
                <a:off x="3252435" y="-1008687"/>
                <a:ext cx="465028" cy="4369525"/>
                <a:chOff x="3734850" y="-2845725"/>
                <a:chExt cx="465000" cy="10150200"/>
              </a:xfrm>
            </p:grpSpPr>
            <p:sp>
              <p:nvSpPr>
                <p:cNvPr id="233" name="Google Shape;233;p23"/>
                <p:cNvSpPr/>
                <p:nvPr/>
              </p:nvSpPr>
              <p:spPr>
                <a:xfrm>
                  <a:off x="3734850" y="-2845725"/>
                  <a:ext cx="232500" cy="101502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3"/>
                <p:cNvSpPr/>
                <p:nvPr/>
              </p:nvSpPr>
              <p:spPr>
                <a:xfrm>
                  <a:off x="3967350" y="-2845725"/>
                  <a:ext cx="232500" cy="10150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5" name="Google Shape;235;p23"/>
              <p:cNvGrpSpPr/>
              <p:nvPr/>
            </p:nvGrpSpPr>
            <p:grpSpPr>
              <a:xfrm rot="-2700000" flipH="1">
                <a:off x="3228545" y="1773378"/>
                <a:ext cx="465013" cy="4365521"/>
                <a:chOff x="3734827" y="-2803130"/>
                <a:chExt cx="465017" cy="10107692"/>
              </a:xfrm>
            </p:grpSpPr>
            <p:sp>
              <p:nvSpPr>
                <p:cNvPr id="236" name="Google Shape;236;p23"/>
                <p:cNvSpPr/>
                <p:nvPr/>
              </p:nvSpPr>
              <p:spPr>
                <a:xfrm>
                  <a:off x="3734827" y="-1799238"/>
                  <a:ext cx="232500" cy="91038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3"/>
                <p:cNvSpPr/>
                <p:nvPr/>
              </p:nvSpPr>
              <p:spPr>
                <a:xfrm>
                  <a:off x="3967344" y="-2803130"/>
                  <a:ext cx="232500" cy="10107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2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24"/>
          <p:cNvGrpSpPr/>
          <p:nvPr/>
        </p:nvGrpSpPr>
        <p:grpSpPr>
          <a:xfrm rot="3618504">
            <a:off x="7673514" y="2854607"/>
            <a:ext cx="1368458" cy="3982352"/>
            <a:chOff x="3303935" y="-4915108"/>
            <a:chExt cx="1367993" cy="13608576"/>
          </a:xfrm>
        </p:grpSpPr>
        <p:sp>
          <p:nvSpPr>
            <p:cNvPr id="240" name="Google Shape;240;p24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1024800" y="1012050"/>
            <a:ext cx="3223500" cy="20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1024800" y="3200550"/>
            <a:ext cx="4404600" cy="13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4"/>
          <p:cNvSpPr/>
          <p:nvPr/>
        </p:nvSpPr>
        <p:spPr>
          <a:xfrm rot="1283144">
            <a:off x="214974" y="2736507"/>
            <a:ext cx="552867" cy="55258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 rot="9565722">
            <a:off x="3388613" y="119887"/>
            <a:ext cx="659129" cy="65912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 rot="1282537">
            <a:off x="5623584" y="4034287"/>
            <a:ext cx="697157" cy="6968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5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>
            <a:spLocks noGrp="1"/>
          </p:cNvSpPr>
          <p:nvPr>
            <p:ph type="body" idx="1"/>
          </p:nvPr>
        </p:nvSpPr>
        <p:spPr>
          <a:xfrm>
            <a:off x="724325" y="1714500"/>
            <a:ext cx="3747000" cy="28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4" name="Google Shape;304;p30"/>
          <p:cNvSpPr txBox="1">
            <a:spLocks noGrp="1"/>
          </p:cNvSpPr>
          <p:nvPr>
            <p:ph type="body" idx="2"/>
          </p:nvPr>
        </p:nvSpPr>
        <p:spPr>
          <a:xfrm>
            <a:off x="4676325" y="1714500"/>
            <a:ext cx="3747000" cy="284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6" name="Google Shape;306;p30"/>
          <p:cNvGrpSpPr/>
          <p:nvPr/>
        </p:nvGrpSpPr>
        <p:grpSpPr>
          <a:xfrm rot="-1458303">
            <a:off x="8505856" y="-683842"/>
            <a:ext cx="1428694" cy="3274486"/>
            <a:chOff x="3734850" y="-2845725"/>
            <a:chExt cx="1428329" cy="10150245"/>
          </a:xfrm>
        </p:grpSpPr>
        <p:sp>
          <p:nvSpPr>
            <p:cNvPr id="307" name="Google Shape;307;p30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30"/>
          <p:cNvGrpSpPr/>
          <p:nvPr/>
        </p:nvGrpSpPr>
        <p:grpSpPr>
          <a:xfrm rot="9341697">
            <a:off x="-895319" y="2821358"/>
            <a:ext cx="1428694" cy="3274486"/>
            <a:chOff x="3734850" y="-2845725"/>
            <a:chExt cx="1428329" cy="10150245"/>
          </a:xfrm>
        </p:grpSpPr>
        <p:sp>
          <p:nvSpPr>
            <p:cNvPr id="310" name="Google Shape;310;p30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30"/>
          <p:cNvSpPr/>
          <p:nvPr/>
        </p:nvSpPr>
        <p:spPr>
          <a:xfrm rot="-6829325">
            <a:off x="8298272" y="4374212"/>
            <a:ext cx="658830" cy="65883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0"/>
          <p:cNvSpPr/>
          <p:nvPr/>
        </p:nvSpPr>
        <p:spPr>
          <a:xfrm rot="-6832465">
            <a:off x="8113087" y="3902946"/>
            <a:ext cx="297233" cy="297233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6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34"/>
          <p:cNvGrpSpPr/>
          <p:nvPr/>
        </p:nvGrpSpPr>
        <p:grpSpPr>
          <a:xfrm rot="9191814">
            <a:off x="-549324" y="2701127"/>
            <a:ext cx="1241524" cy="3074021"/>
            <a:chOff x="3734850" y="-2845730"/>
            <a:chExt cx="1240220" cy="10150205"/>
          </a:xfrm>
        </p:grpSpPr>
        <p:sp>
          <p:nvSpPr>
            <p:cNvPr id="368" name="Google Shape;368;p3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34"/>
          <p:cNvSpPr/>
          <p:nvPr/>
        </p:nvSpPr>
        <p:spPr>
          <a:xfrm rot="8100000">
            <a:off x="8165956" y="333233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4"/>
          <p:cNvSpPr/>
          <p:nvPr/>
        </p:nvSpPr>
        <p:spPr>
          <a:xfrm rot="8100000">
            <a:off x="7961588" y="952547"/>
            <a:ext cx="297409" cy="29740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2" name="Google Shape;372;p34"/>
          <p:cNvGrpSpPr/>
          <p:nvPr/>
        </p:nvGrpSpPr>
        <p:grpSpPr>
          <a:xfrm rot="-9191814" flipH="1">
            <a:off x="8451801" y="2634452"/>
            <a:ext cx="1241524" cy="3074021"/>
            <a:chOff x="3734850" y="-2845730"/>
            <a:chExt cx="1240220" cy="10150205"/>
          </a:xfrm>
        </p:grpSpPr>
        <p:sp>
          <p:nvSpPr>
            <p:cNvPr id="373" name="Google Shape;373;p3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34"/>
          <p:cNvSpPr/>
          <p:nvPr/>
        </p:nvSpPr>
        <p:spPr>
          <a:xfrm rot="8100000">
            <a:off x="88756" y="1721358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7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35"/>
          <p:cNvGrpSpPr/>
          <p:nvPr/>
        </p:nvGrpSpPr>
        <p:grpSpPr>
          <a:xfrm rot="-6649159" flipH="1">
            <a:off x="7351732" y="2793948"/>
            <a:ext cx="1241539" cy="4394170"/>
            <a:chOff x="3734850" y="-2845730"/>
            <a:chExt cx="1240220" cy="10150205"/>
          </a:xfrm>
        </p:grpSpPr>
        <p:sp>
          <p:nvSpPr>
            <p:cNvPr id="378" name="Google Shape;378;p3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35"/>
          <p:cNvGrpSpPr/>
          <p:nvPr/>
        </p:nvGrpSpPr>
        <p:grpSpPr>
          <a:xfrm rot="2713356" flipH="1">
            <a:off x="-457939" y="-997158"/>
            <a:ext cx="1241532" cy="3073311"/>
            <a:chOff x="3734850" y="-2845730"/>
            <a:chExt cx="1240220" cy="10150205"/>
          </a:xfrm>
        </p:grpSpPr>
        <p:sp>
          <p:nvSpPr>
            <p:cNvPr id="381" name="Google Shape;381;p3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" name="Google Shape;383;p35"/>
          <p:cNvSpPr/>
          <p:nvPr/>
        </p:nvSpPr>
        <p:spPr>
          <a:xfrm rot="-2444223">
            <a:off x="302741" y="4327797"/>
            <a:ext cx="659221" cy="659221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5"/>
          <p:cNvSpPr/>
          <p:nvPr/>
        </p:nvSpPr>
        <p:spPr>
          <a:xfrm rot="-2444729">
            <a:off x="900560" y="4100213"/>
            <a:ext cx="297380" cy="29738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5"/>
          <p:cNvSpPr/>
          <p:nvPr/>
        </p:nvSpPr>
        <p:spPr>
          <a:xfrm rot="8100000">
            <a:off x="8432656" y="533708"/>
            <a:ext cx="659306" cy="65930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8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36"/>
          <p:cNvGrpSpPr/>
          <p:nvPr/>
        </p:nvGrpSpPr>
        <p:grpSpPr>
          <a:xfrm rot="7580806" flipH="1">
            <a:off x="6980874" y="-2180467"/>
            <a:ext cx="2510364" cy="5422480"/>
            <a:chOff x="3734850" y="-2845747"/>
            <a:chExt cx="2507702" cy="10150223"/>
          </a:xfrm>
        </p:grpSpPr>
        <p:sp>
          <p:nvSpPr>
            <p:cNvPr id="388" name="Google Shape;388;p36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3967352" y="-2845747"/>
              <a:ext cx="22752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36"/>
          <p:cNvGrpSpPr/>
          <p:nvPr/>
        </p:nvGrpSpPr>
        <p:grpSpPr>
          <a:xfrm rot="3240074" flipH="1">
            <a:off x="-362072" y="-1114256"/>
            <a:ext cx="1241554" cy="3073480"/>
            <a:chOff x="3734850" y="-2845730"/>
            <a:chExt cx="1240220" cy="10150205"/>
          </a:xfrm>
        </p:grpSpPr>
        <p:sp>
          <p:nvSpPr>
            <p:cNvPr id="391" name="Google Shape;391;p36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3967370" y="-2845730"/>
              <a:ext cx="10077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" name="Google Shape;393;p36"/>
          <p:cNvSpPr/>
          <p:nvPr/>
        </p:nvSpPr>
        <p:spPr>
          <a:xfrm rot="-2444223">
            <a:off x="302741" y="4327797"/>
            <a:ext cx="659221" cy="659221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6"/>
          <p:cNvSpPr/>
          <p:nvPr/>
        </p:nvSpPr>
        <p:spPr>
          <a:xfrm rot="-2444729">
            <a:off x="900560" y="4100213"/>
            <a:ext cx="297380" cy="29738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200400" y="1996388"/>
            <a:ext cx="4743600" cy="143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6774000" y="738113"/>
            <a:ext cx="1170000" cy="123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876400" y="3691988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239113" y="5263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6524613" y="44053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6" name="Google Shape;26;p4"/>
          <p:cNvGrpSpPr/>
          <p:nvPr/>
        </p:nvGrpSpPr>
        <p:grpSpPr>
          <a:xfrm rot="-7459626">
            <a:off x="-155248" y="-1176390"/>
            <a:ext cx="1428793" cy="2621363"/>
            <a:chOff x="3734850" y="-2845725"/>
            <a:chExt cx="1428329" cy="10150245"/>
          </a:xfrm>
        </p:grpSpPr>
        <p:sp>
          <p:nvSpPr>
            <p:cNvPr id="27" name="Google Shape;27;p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4"/>
          <p:cNvGrpSpPr/>
          <p:nvPr/>
        </p:nvGrpSpPr>
        <p:grpSpPr>
          <a:xfrm rot="-2066015">
            <a:off x="8302912" y="-674256"/>
            <a:ext cx="1428706" cy="2621142"/>
            <a:chOff x="3734850" y="-2845725"/>
            <a:chExt cx="1428329" cy="10150245"/>
          </a:xfrm>
        </p:grpSpPr>
        <p:sp>
          <p:nvSpPr>
            <p:cNvPr id="30" name="Google Shape;30;p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4"/>
          <p:cNvSpPr/>
          <p:nvPr/>
        </p:nvSpPr>
        <p:spPr>
          <a:xfrm>
            <a:off x="57150" y="2016323"/>
            <a:ext cx="542100" cy="542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8048575" y="4309822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391100" y="831986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 idx="2"/>
          </p:nvPr>
        </p:nvSpPr>
        <p:spPr>
          <a:xfrm>
            <a:off x="2010300" y="2813186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oppins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2010300" y="3300814"/>
            <a:ext cx="30093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4125300" y="1319614"/>
            <a:ext cx="30084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9" name="Google Shape;39;p5"/>
          <p:cNvGrpSpPr/>
          <p:nvPr/>
        </p:nvGrpSpPr>
        <p:grpSpPr>
          <a:xfrm rot="1800044">
            <a:off x="7044483" y="-2043771"/>
            <a:ext cx="464990" cy="10699778"/>
            <a:chOff x="3734850" y="-2845725"/>
            <a:chExt cx="465000" cy="10150200"/>
          </a:xfrm>
        </p:grpSpPr>
        <p:sp>
          <p:nvSpPr>
            <p:cNvPr id="40" name="Google Shape;40;p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5"/>
          <p:cNvGrpSpPr/>
          <p:nvPr/>
        </p:nvGrpSpPr>
        <p:grpSpPr>
          <a:xfrm rot="-8999956">
            <a:off x="1482127" y="-2778208"/>
            <a:ext cx="464990" cy="10699778"/>
            <a:chOff x="3734850" y="-2845725"/>
            <a:chExt cx="465000" cy="10150200"/>
          </a:xfrm>
        </p:grpSpPr>
        <p:sp>
          <p:nvSpPr>
            <p:cNvPr id="43" name="Google Shape;43;p5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5"/>
          <p:cNvSpPr/>
          <p:nvPr/>
        </p:nvSpPr>
        <p:spPr>
          <a:xfrm>
            <a:off x="7364125" y="20993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 rot="4838948">
            <a:off x="1301962" y="4360686"/>
            <a:ext cx="659159" cy="65915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-3625" y="-3625"/>
            <a:ext cx="3116350" cy="5143615"/>
          </a:xfrm>
          <a:custGeom>
            <a:avLst/>
            <a:gdLst/>
            <a:ahLst/>
            <a:cxnLst/>
            <a:rect l="l" t="t" r="r" b="b"/>
            <a:pathLst>
              <a:path w="124654" h="205498" extrusionOk="0">
                <a:moveTo>
                  <a:pt x="0" y="0"/>
                </a:moveTo>
                <a:lnTo>
                  <a:pt x="124654" y="0"/>
                </a:lnTo>
                <a:lnTo>
                  <a:pt x="0" y="2054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8" name="Google Shape;48;p5"/>
          <p:cNvSpPr/>
          <p:nvPr/>
        </p:nvSpPr>
        <p:spPr>
          <a:xfrm rot="10800000">
            <a:off x="6307643" y="14527"/>
            <a:ext cx="2902257" cy="5137450"/>
          </a:xfrm>
          <a:custGeom>
            <a:avLst/>
            <a:gdLst/>
            <a:ahLst/>
            <a:cxnLst/>
            <a:rect l="l" t="t" r="r" b="b"/>
            <a:pathLst>
              <a:path w="124654" h="205498" extrusionOk="0">
                <a:moveTo>
                  <a:pt x="0" y="0"/>
                </a:moveTo>
                <a:lnTo>
                  <a:pt x="124654" y="0"/>
                </a:lnTo>
                <a:lnTo>
                  <a:pt x="0" y="2054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114550" y="971550"/>
            <a:ext cx="45720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2" name="Google Shape;72;p8"/>
          <p:cNvGrpSpPr/>
          <p:nvPr/>
        </p:nvGrpSpPr>
        <p:grpSpPr>
          <a:xfrm rot="2698299">
            <a:off x="7950329" y="3147400"/>
            <a:ext cx="1368463" cy="3125458"/>
            <a:chOff x="3303935" y="-4915108"/>
            <a:chExt cx="1367993" cy="13608576"/>
          </a:xfrm>
        </p:grpSpPr>
        <p:sp>
          <p:nvSpPr>
            <p:cNvPr id="73" name="Google Shape;73;p8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8"/>
          <p:cNvGrpSpPr/>
          <p:nvPr/>
        </p:nvGrpSpPr>
        <p:grpSpPr>
          <a:xfrm rot="-8315202">
            <a:off x="-284189" y="-1272286"/>
            <a:ext cx="1368435" cy="3125734"/>
            <a:chOff x="3303935" y="-4915108"/>
            <a:chExt cx="1367993" cy="13608576"/>
          </a:xfrm>
        </p:grpSpPr>
        <p:sp>
          <p:nvSpPr>
            <p:cNvPr id="76" name="Google Shape;76;p8"/>
            <p:cNvSpPr/>
            <p:nvPr/>
          </p:nvSpPr>
          <p:spPr>
            <a:xfrm>
              <a:off x="3303935" y="-4915108"/>
              <a:ext cx="232500" cy="1354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3536728" y="-4854832"/>
              <a:ext cx="1135200" cy="13548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/>
          <p:nvPr/>
        </p:nvSpPr>
        <p:spPr>
          <a:xfrm rot="2639151">
            <a:off x="7719418" y="4134542"/>
            <a:ext cx="659197" cy="659197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rot="2638662">
            <a:off x="8795673" y="4221962"/>
            <a:ext cx="297244" cy="297244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 rot="2639151">
            <a:off x="383618" y="390592"/>
            <a:ext cx="659197" cy="659197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>
            <a:spLocks noGrp="1"/>
          </p:cNvSpPr>
          <p:nvPr>
            <p:ph type="title"/>
          </p:nvPr>
        </p:nvSpPr>
        <p:spPr>
          <a:xfrm>
            <a:off x="720000" y="1354481"/>
            <a:ext cx="4938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ubTitle" idx="1"/>
          </p:nvPr>
        </p:nvSpPr>
        <p:spPr>
          <a:xfrm>
            <a:off x="720000" y="2107219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" name="Google Shape;84;p9"/>
          <p:cNvGrpSpPr/>
          <p:nvPr/>
        </p:nvGrpSpPr>
        <p:grpSpPr>
          <a:xfrm rot="-8383417">
            <a:off x="-501724" y="-916931"/>
            <a:ext cx="1428826" cy="2621398"/>
            <a:chOff x="3734850" y="-2845725"/>
            <a:chExt cx="1428329" cy="10150245"/>
          </a:xfrm>
        </p:grpSpPr>
        <p:sp>
          <p:nvSpPr>
            <p:cNvPr id="85" name="Google Shape;85;p9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9"/>
            <p:cNvSpPr/>
            <p:nvPr/>
          </p:nvSpPr>
          <p:spPr>
            <a:xfrm>
              <a:off x="3967379" y="-2845680"/>
              <a:ext cx="11958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9"/>
          <p:cNvSpPr/>
          <p:nvPr/>
        </p:nvSpPr>
        <p:spPr>
          <a:xfrm rot="3206516">
            <a:off x="2676237" y="4550599"/>
            <a:ext cx="297664" cy="297664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6381750" y="2695575"/>
            <a:ext cx="2114400" cy="20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3216939">
            <a:off x="8255989" y="1986565"/>
            <a:ext cx="297371" cy="297371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/>
          <p:nvPr/>
        </p:nvSpPr>
        <p:spPr>
          <a:xfrm>
            <a:off x="-36300" y="496200"/>
            <a:ext cx="2747225" cy="4768325"/>
          </a:xfrm>
          <a:custGeom>
            <a:avLst/>
            <a:gdLst/>
            <a:ahLst/>
            <a:cxnLst/>
            <a:rect l="l" t="t" r="r" b="b"/>
            <a:pathLst>
              <a:path w="109889" h="190733" extrusionOk="0">
                <a:moveTo>
                  <a:pt x="1452" y="0"/>
                </a:moveTo>
                <a:lnTo>
                  <a:pt x="0" y="190733"/>
                </a:lnTo>
                <a:lnTo>
                  <a:pt x="109889" y="1878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5" name="Google Shape;125;p14"/>
          <p:cNvSpPr/>
          <p:nvPr/>
        </p:nvSpPr>
        <p:spPr>
          <a:xfrm>
            <a:off x="6305325" y="-84725"/>
            <a:ext cx="2904575" cy="5216125"/>
          </a:xfrm>
          <a:custGeom>
            <a:avLst/>
            <a:gdLst/>
            <a:ahLst/>
            <a:cxnLst/>
            <a:rect l="l" t="t" r="r" b="b"/>
            <a:pathLst>
              <a:path w="116183" h="208645" extrusionOk="0">
                <a:moveTo>
                  <a:pt x="0" y="2905"/>
                </a:moveTo>
                <a:lnTo>
                  <a:pt x="116183" y="208645"/>
                </a:lnTo>
                <a:lnTo>
                  <a:pt x="1152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6" name="Google Shape;126;p14"/>
          <p:cNvSpPr txBox="1">
            <a:spLocks noGrp="1"/>
          </p:cNvSpPr>
          <p:nvPr>
            <p:ph type="title" hasCustomPrompt="1"/>
          </p:nvPr>
        </p:nvSpPr>
        <p:spPr>
          <a:xfrm>
            <a:off x="1156800" y="6702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" name="Google Shape;127;p14"/>
          <p:cNvSpPr txBox="1">
            <a:spLocks noGrp="1"/>
          </p:cNvSpPr>
          <p:nvPr>
            <p:ph type="subTitle" idx="1"/>
          </p:nvPr>
        </p:nvSpPr>
        <p:spPr>
          <a:xfrm>
            <a:off x="1156800" y="12536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title" idx="4" hasCustomPrompt="1"/>
          </p:nvPr>
        </p:nvSpPr>
        <p:spPr>
          <a:xfrm>
            <a:off x="3290400" y="32656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5"/>
          </p:nvPr>
        </p:nvSpPr>
        <p:spPr>
          <a:xfrm>
            <a:off x="3290400" y="38744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32" name="Google Shape;132;p14"/>
          <p:cNvGrpSpPr/>
          <p:nvPr/>
        </p:nvGrpSpPr>
        <p:grpSpPr>
          <a:xfrm rot="-1800044" flipH="1">
            <a:off x="1558327" y="-2043771"/>
            <a:ext cx="464990" cy="10699778"/>
            <a:chOff x="3734850" y="-2845725"/>
            <a:chExt cx="465000" cy="10150200"/>
          </a:xfrm>
        </p:grpSpPr>
        <p:sp>
          <p:nvSpPr>
            <p:cNvPr id="133" name="Google Shape;133;p1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14"/>
          <p:cNvGrpSpPr/>
          <p:nvPr/>
        </p:nvGrpSpPr>
        <p:grpSpPr>
          <a:xfrm rot="8999956" flipH="1">
            <a:off x="7273083" y="-3006808"/>
            <a:ext cx="464990" cy="10699778"/>
            <a:chOff x="3734850" y="-2845725"/>
            <a:chExt cx="465000" cy="10150200"/>
          </a:xfrm>
        </p:grpSpPr>
        <p:sp>
          <p:nvSpPr>
            <p:cNvPr id="136" name="Google Shape;136;p14"/>
            <p:cNvSpPr/>
            <p:nvPr/>
          </p:nvSpPr>
          <p:spPr>
            <a:xfrm>
              <a:off x="3734850" y="-2845725"/>
              <a:ext cx="232500" cy="10150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3967350" y="-2845725"/>
              <a:ext cx="232500" cy="1015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4"/>
          <p:cNvSpPr/>
          <p:nvPr/>
        </p:nvSpPr>
        <p:spPr>
          <a:xfrm rot="2882628">
            <a:off x="377701" y="245193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/>
          <p:nvPr/>
        </p:nvSpPr>
        <p:spPr>
          <a:xfrm rot="2881541">
            <a:off x="1156692" y="821194"/>
            <a:ext cx="297399" cy="29739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4"/>
          <p:cNvSpPr/>
          <p:nvPr/>
        </p:nvSpPr>
        <p:spPr>
          <a:xfrm rot="8087829">
            <a:off x="6190761" y="73655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4"/>
          <p:cNvSpPr/>
          <p:nvPr/>
        </p:nvSpPr>
        <p:spPr>
          <a:xfrm rot="8085288">
            <a:off x="6011026" y="1537097"/>
            <a:ext cx="297412" cy="29741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4"/>
          <p:cNvSpPr/>
          <p:nvPr/>
        </p:nvSpPr>
        <p:spPr>
          <a:xfrm rot="8087829">
            <a:off x="4095261" y="471350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T Sans"/>
              <a:buChar char="●"/>
              <a:defRPr sz="18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●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○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T Sans"/>
              <a:buChar char="■"/>
              <a:defRPr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8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9" r:id="rId14"/>
    <p:sldLayoutId id="2147483670" r:id="rId15"/>
    <p:sldLayoutId id="2147483676" r:id="rId16"/>
    <p:sldLayoutId id="2147483680" r:id="rId17"/>
    <p:sldLayoutId id="2147483681" r:id="rId18"/>
    <p:sldLayoutId id="214748368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nasfaa.org/" TargetMode="External"/><Relationship Id="rId4" Type="http://schemas.openxmlformats.org/officeDocument/2006/relationships/hyperlink" Target="https://fsapartners.ed.gov/knowledge-center/fsa-handbook/pdf/2023-2024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faaaccess.ed.gov/fotw2223/help/fahelpirs2.htm" TargetMode="External"/><Relationship Id="rId3" Type="http://schemas.openxmlformats.org/officeDocument/2006/relationships/hyperlink" Target="https://www.studentaidrefdesk.org/" TargetMode="External"/><Relationship Id="rId7" Type="http://schemas.openxmlformats.org/officeDocument/2006/relationships/hyperlink" Target="https://fsapartners.ed.gov/sites/default/files/2022-07/2324SARCommentCodesandText.pdf" TargetMode="External"/><Relationship Id="rId2" Type="http://schemas.openxmlformats.org/officeDocument/2006/relationships/hyperlink" Target="https://fsapartners.ed.gov/knowledge-center/library/electronic-announcements/2023-01-25/2023-2024-fafsa-verification-internal-revenue-service-irs-tax-return-transcript-matri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sapartners.ed.gov/knowledge-center" TargetMode="External"/><Relationship Id="rId5" Type="http://schemas.openxmlformats.org/officeDocument/2006/relationships/hyperlink" Target="https://fsapartners.ed.gov/knowledge-center/library/resource-type/Electronic%20Announcements" TargetMode="External"/><Relationship Id="rId4" Type="http://schemas.openxmlformats.org/officeDocument/2006/relationships/hyperlink" Target="https://fsapartners.ed.gov/knowledge-center/library/resource-type/Dear%20Colleague%20Letter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fsapartners.ed.gov/knowledge-center/fsa-handbook/2023-2024/application-and-verification-guide/ch4-verification-updates-and-correction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9"/>
          <p:cNvPicPr preferRelativeResize="0"/>
          <p:nvPr/>
        </p:nvPicPr>
        <p:blipFill rotWithShape="1">
          <a:blip r:embed="rId3">
            <a:alphaModFix/>
          </a:blip>
          <a:srcRect r="25589" b="12778"/>
          <a:stretch/>
        </p:blipFill>
        <p:spPr>
          <a:xfrm rot="10800000" flipH="1">
            <a:off x="-925" y="-2"/>
            <a:ext cx="6592224" cy="5151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4" name="Google Shape;404;p39"/>
          <p:cNvGrpSpPr/>
          <p:nvPr/>
        </p:nvGrpSpPr>
        <p:grpSpPr>
          <a:xfrm>
            <a:off x="855566" y="-393091"/>
            <a:ext cx="6618417" cy="5929682"/>
            <a:chOff x="792033" y="-416011"/>
            <a:chExt cx="6618417" cy="5929682"/>
          </a:xfrm>
        </p:grpSpPr>
        <p:sp>
          <p:nvSpPr>
            <p:cNvPr id="405" name="Google Shape;405;p39"/>
            <p:cNvSpPr/>
            <p:nvPr/>
          </p:nvSpPr>
          <p:spPr>
            <a:xfrm>
              <a:off x="1466850" y="0"/>
              <a:ext cx="5943600" cy="5143500"/>
            </a:xfrm>
            <a:custGeom>
              <a:avLst/>
              <a:gdLst/>
              <a:ahLst/>
              <a:cxnLst/>
              <a:rect l="l" t="t" r="r" b="b"/>
              <a:pathLst>
                <a:path w="237744" h="205740" extrusionOk="0">
                  <a:moveTo>
                    <a:pt x="0" y="0"/>
                  </a:moveTo>
                  <a:lnTo>
                    <a:pt x="184404" y="205740"/>
                  </a:lnTo>
                  <a:lnTo>
                    <a:pt x="236982" y="205740"/>
                  </a:lnTo>
                  <a:lnTo>
                    <a:pt x="237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06" name="Google Shape;406;p39"/>
            <p:cNvGrpSpPr/>
            <p:nvPr/>
          </p:nvGrpSpPr>
          <p:grpSpPr>
            <a:xfrm rot="-2700000">
              <a:off x="3524377" y="-1411591"/>
              <a:ext cx="464996" cy="7920841"/>
              <a:chOff x="3734850" y="-2845725"/>
              <a:chExt cx="465000" cy="10150200"/>
            </a:xfrm>
          </p:grpSpPr>
          <p:sp>
            <p:nvSpPr>
              <p:cNvPr id="407" name="Google Shape;407;p39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9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9" name="Google Shape;409;p39"/>
          <p:cNvSpPr txBox="1">
            <a:spLocks noGrp="1"/>
          </p:cNvSpPr>
          <p:nvPr>
            <p:ph type="subTitle" idx="1"/>
          </p:nvPr>
        </p:nvSpPr>
        <p:spPr>
          <a:xfrm>
            <a:off x="5154150" y="3328138"/>
            <a:ext cx="3276900" cy="7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Jerica Douglas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Assistant Director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Texas A&amp;M University</a:t>
            </a:r>
            <a:endParaRPr dirty="0"/>
          </a:p>
        </p:txBody>
      </p:sp>
      <p:sp>
        <p:nvSpPr>
          <p:cNvPr id="411" name="Google Shape;411;p39"/>
          <p:cNvSpPr/>
          <p:nvPr/>
        </p:nvSpPr>
        <p:spPr>
          <a:xfrm>
            <a:off x="3505675" y="205118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4380213" y="2051193"/>
            <a:ext cx="297300" cy="2973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E16F7-D05F-E937-78CB-6F53273E532C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877009-C5AD-CB9D-5D41-1FFE48376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New Aid Officer Workshop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49"/>
          <p:cNvPicPr preferRelativeResize="0"/>
          <p:nvPr/>
        </p:nvPicPr>
        <p:blipFill rotWithShape="1">
          <a:blip r:embed="rId3">
            <a:alphaModFix/>
          </a:blip>
          <a:srcRect l="55961" t="3446" r="8223" b="5867"/>
          <a:stretch/>
        </p:blipFill>
        <p:spPr>
          <a:xfrm rot="10800000">
            <a:off x="6134103" y="-9526"/>
            <a:ext cx="304799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49"/>
          <p:cNvPicPr preferRelativeResize="0"/>
          <p:nvPr/>
        </p:nvPicPr>
        <p:blipFill rotWithShape="1">
          <a:blip r:embed="rId3">
            <a:alphaModFix/>
          </a:blip>
          <a:srcRect l="51486" t="7308" r="10683" b="1674"/>
          <a:stretch/>
        </p:blipFill>
        <p:spPr>
          <a:xfrm rot="10800000">
            <a:off x="-19051" y="1"/>
            <a:ext cx="3219451" cy="516254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49"/>
          <p:cNvSpPr/>
          <p:nvPr/>
        </p:nvSpPr>
        <p:spPr>
          <a:xfrm>
            <a:off x="143456" y="29550"/>
            <a:ext cx="9248775" cy="5162550"/>
          </a:xfrm>
          <a:custGeom>
            <a:avLst/>
            <a:gdLst/>
            <a:ahLst/>
            <a:cxnLst/>
            <a:rect l="l" t="t" r="r" b="b"/>
            <a:pathLst>
              <a:path w="369951" h="206502" extrusionOk="0">
                <a:moveTo>
                  <a:pt x="252222" y="0"/>
                </a:moveTo>
                <a:lnTo>
                  <a:pt x="369951" y="206502"/>
                </a:lnTo>
                <a:lnTo>
                  <a:pt x="119253" y="206502"/>
                </a:lnTo>
                <a:lnTo>
                  <a:pt x="0" y="38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grpSp>
        <p:nvGrpSpPr>
          <p:cNvPr id="657" name="Google Shape;657;p49"/>
          <p:cNvGrpSpPr/>
          <p:nvPr/>
        </p:nvGrpSpPr>
        <p:grpSpPr>
          <a:xfrm>
            <a:off x="-1085608" y="-2406228"/>
            <a:ext cx="11467617" cy="10461655"/>
            <a:chOff x="-1085608" y="-2406228"/>
            <a:chExt cx="11467617" cy="10461655"/>
          </a:xfrm>
        </p:grpSpPr>
        <p:sp>
          <p:nvSpPr>
            <p:cNvPr id="658" name="Google Shape;658;p49"/>
            <p:cNvSpPr/>
            <p:nvPr/>
          </p:nvSpPr>
          <p:spPr>
            <a:xfrm rot="-1800044" flipH="1">
              <a:off x="1775247" y="-2101896"/>
              <a:ext cx="232495" cy="1069977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 rot="-1800044" flipH="1">
              <a:off x="1573902" y="-1985646"/>
              <a:ext cx="232495" cy="10699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 rot="8999956" flipH="1">
              <a:off x="7288658" y="-2948683"/>
              <a:ext cx="232495" cy="1069977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 rot="8999956" flipH="1">
              <a:off x="7490003" y="-3064933"/>
              <a:ext cx="232495" cy="106997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49"/>
          <p:cNvSpPr/>
          <p:nvPr/>
        </p:nvSpPr>
        <p:spPr>
          <a:xfrm rot="2882628">
            <a:off x="377701" y="245193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9"/>
          <p:cNvSpPr/>
          <p:nvPr/>
        </p:nvSpPr>
        <p:spPr>
          <a:xfrm rot="2881541">
            <a:off x="1156692" y="821194"/>
            <a:ext cx="297399" cy="29739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9"/>
          <p:cNvSpPr/>
          <p:nvPr/>
        </p:nvSpPr>
        <p:spPr>
          <a:xfrm rot="8087829">
            <a:off x="6190761" y="73655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9"/>
          <p:cNvSpPr/>
          <p:nvPr/>
        </p:nvSpPr>
        <p:spPr>
          <a:xfrm rot="8085288">
            <a:off x="6011026" y="1537097"/>
            <a:ext cx="297412" cy="29741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9"/>
          <p:cNvSpPr/>
          <p:nvPr/>
        </p:nvSpPr>
        <p:spPr>
          <a:xfrm rot="8087829">
            <a:off x="4095261" y="4713505"/>
            <a:ext cx="659098" cy="659098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5039FC-7027-34D9-574C-DF947728B15D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7D526-4D4F-B3E5-3207-7361D6F82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9266" y="1494762"/>
            <a:ext cx="3747000" cy="2846100"/>
          </a:xfrm>
        </p:spPr>
        <p:txBody>
          <a:bodyPr/>
          <a:lstStyle/>
          <a:p>
            <a:pPr marL="76200" indent="0">
              <a:buNone/>
            </a:pPr>
            <a:r>
              <a:rPr lang="en-US" sz="1800" b="1" u="sng" dirty="0"/>
              <a:t>Tax Filer Documentation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Data Retrieval Tool (DRT) code 02 – Data transferred, unchanged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/>
              <a:t>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IRS Tax Return Transcript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/>
              <a:t>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i="1" dirty="0"/>
              <a:t>Signed</a:t>
            </a:r>
            <a:r>
              <a:rPr lang="en-US" sz="1400" dirty="0"/>
              <a:t> IRS 1040 with Schedules 1, 2, and/or 3 if filed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Can accept preparer’s name, address, and PTIN, SSN, or EIN if not signed by tax filer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Less Common Alternatives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Refer to your institutions P&amp;P and/or FSA Handbook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6D7B4B-9A1E-B33E-A9C7-A50331BB2C8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61212" y="2500413"/>
            <a:ext cx="3747000" cy="2198062"/>
          </a:xfrm>
        </p:spPr>
        <p:txBody>
          <a:bodyPr/>
          <a:lstStyle/>
          <a:p>
            <a:pPr marL="76200" indent="0">
              <a:buNone/>
            </a:pPr>
            <a:r>
              <a:rPr lang="en-US" sz="1800" b="1" u="sng" dirty="0"/>
              <a:t>Non Tax-Filer Documentation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Signed statement listing earned income and source if any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W-2s (or the equivalent) from each employer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/>
              <a:t>IRS letter of non-filing – Dated 10/1 of application period or later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Dependent student is exempt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CBD39B-195E-777E-6C42-641F04A8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954AA2-555F-8A44-B2E2-FF9C0144FD5A}"/>
              </a:ext>
            </a:extLst>
          </p:cNvPr>
          <p:cNvSpPr/>
          <p:nvPr/>
        </p:nvSpPr>
        <p:spPr>
          <a:xfrm>
            <a:off x="795130" y="1311965"/>
            <a:ext cx="6035040" cy="1987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Household Size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</a:rPr>
              <a:t>List of household members including names, ages, and relationship to student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Dependent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Student and the student’s parent(s)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Parents’ other children who receive &gt; 50% support from the parent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Parents’ other dependent(s) who live with parents and receive &gt; 50% support from the parent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Independent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Student and spouse (if applicable)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Student’s children who receive &gt; 50% support from the student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Student’s other dependents who live with student and receive &gt; 50% support from the student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50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B8B701-CC62-B508-9059-0AAABDDB0A85}"/>
              </a:ext>
            </a:extLst>
          </p:cNvPr>
          <p:cNvSpPr/>
          <p:nvPr/>
        </p:nvSpPr>
        <p:spPr>
          <a:xfrm>
            <a:off x="795129" y="2932690"/>
            <a:ext cx="3697359" cy="1987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954AA2-555F-8A44-B2E2-FF9C0144FD5A}"/>
              </a:ext>
            </a:extLst>
          </p:cNvPr>
          <p:cNvSpPr/>
          <p:nvPr/>
        </p:nvSpPr>
        <p:spPr>
          <a:xfrm>
            <a:off x="795129" y="1311965"/>
            <a:ext cx="6752881" cy="1987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Number in College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37077" y="1201516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</a:rPr>
              <a:t>List of household members in college at least half-time in a degree/certificate program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Include name of eligible Title IV post-secondary institution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Can include the spouse of independent student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Does not include parent of a dependent student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Does not include dual credit enrollment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Submit statement or Verification worksheet signed by: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Dependent Student – Student and Parent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Independent Student – Student only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2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100" y="12054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Information to be Verified and Suggested text released every year for your Verification Worksheet. 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DCL ID:  Gen-22-09  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Subject:  2023-2024 Award Year: FAFSA Information to be Verified and Acceptable Documentation</a:t>
            </a:r>
            <a:b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</a:br>
            <a:r>
              <a:rPr lang="en-US" sz="1200" b="0" dirty="0">
                <a:solidFill>
                  <a:schemeClr val="bg2"/>
                </a:solidFill>
                <a:latin typeface="PT Sans" panose="020B0503020203020204" pitchFamily="34" charset="0"/>
              </a:rPr>
              <a:t>Published Date: July 8, 2022</a:t>
            </a: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043222-36DC-3565-B310-9F4E2AE2A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44" y="1008766"/>
            <a:ext cx="3310350" cy="3768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353DB7-C4B0-FDDB-6A96-4749FFDEB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710" y="1008766"/>
            <a:ext cx="3140363" cy="37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3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51"/>
          <p:cNvPicPr preferRelativeResize="0"/>
          <p:nvPr/>
        </p:nvPicPr>
        <p:blipFill rotWithShape="1">
          <a:blip r:embed="rId3">
            <a:alphaModFix/>
          </a:blip>
          <a:srcRect r="23312"/>
          <a:stretch/>
        </p:blipFill>
        <p:spPr>
          <a:xfrm rot="-8781658">
            <a:off x="3846811" y="-966582"/>
            <a:ext cx="6354460" cy="4661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" name="Google Shape;696;p51"/>
          <p:cNvGrpSpPr/>
          <p:nvPr/>
        </p:nvGrpSpPr>
        <p:grpSpPr>
          <a:xfrm>
            <a:off x="2629715" y="-1677377"/>
            <a:ext cx="7872906" cy="8806152"/>
            <a:chOff x="2554087" y="-1601750"/>
            <a:chExt cx="7872906" cy="8806152"/>
          </a:xfrm>
        </p:grpSpPr>
        <p:sp>
          <p:nvSpPr>
            <p:cNvPr id="697" name="Google Shape;697;p51"/>
            <p:cNvSpPr/>
            <p:nvPr/>
          </p:nvSpPr>
          <p:spPr>
            <a:xfrm>
              <a:off x="2981325" y="-14275"/>
              <a:ext cx="4791075" cy="5195875"/>
            </a:xfrm>
            <a:custGeom>
              <a:avLst/>
              <a:gdLst/>
              <a:ahLst/>
              <a:cxnLst/>
              <a:rect l="l" t="t" r="r" b="b"/>
              <a:pathLst>
                <a:path w="191643" h="207835" extrusionOk="0">
                  <a:moveTo>
                    <a:pt x="0" y="190"/>
                  </a:moveTo>
                  <a:lnTo>
                    <a:pt x="35052" y="0"/>
                  </a:lnTo>
                  <a:lnTo>
                    <a:pt x="191643" y="206311"/>
                  </a:lnTo>
                  <a:lnTo>
                    <a:pt x="99632" y="207645"/>
                  </a:lnTo>
                  <a:lnTo>
                    <a:pt x="953" y="20783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698" name="Google Shape;698;p51"/>
            <p:cNvGrpSpPr/>
            <p:nvPr/>
          </p:nvGrpSpPr>
          <p:grpSpPr>
            <a:xfrm rot="-2230827">
              <a:off x="5739669" y="-2548515"/>
              <a:ext cx="464979" cy="10699683"/>
              <a:chOff x="3734850" y="-2845725"/>
              <a:chExt cx="465000" cy="10150200"/>
            </a:xfrm>
          </p:grpSpPr>
          <p:sp>
            <p:nvSpPr>
              <p:cNvPr id="699" name="Google Shape;699;p51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rgbClr val="FFFC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1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rgbClr val="B6CF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1" name="Google Shape;701;p51"/>
            <p:cNvGrpSpPr/>
            <p:nvPr/>
          </p:nvGrpSpPr>
          <p:grpSpPr>
            <a:xfrm rot="3618504">
              <a:off x="7673514" y="2854607"/>
              <a:ext cx="1368458" cy="3982352"/>
              <a:chOff x="3303935" y="-4915108"/>
              <a:chExt cx="1367993" cy="13608576"/>
            </a:xfrm>
          </p:grpSpPr>
          <p:sp>
            <p:nvSpPr>
              <p:cNvPr id="702" name="Google Shape;702;p51"/>
              <p:cNvSpPr/>
              <p:nvPr/>
            </p:nvSpPr>
            <p:spPr>
              <a:xfrm>
                <a:off x="3303935" y="-4915108"/>
                <a:ext cx="232500" cy="135486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51"/>
              <p:cNvSpPr/>
              <p:nvPr/>
            </p:nvSpPr>
            <p:spPr>
              <a:xfrm>
                <a:off x="3536728" y="-4854832"/>
                <a:ext cx="1135200" cy="135483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6" name="Google Shape;706;p51"/>
          <p:cNvSpPr/>
          <p:nvPr/>
        </p:nvSpPr>
        <p:spPr>
          <a:xfrm rot="1283007">
            <a:off x="8704765" y="1820370"/>
            <a:ext cx="542226" cy="54194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1"/>
          <p:cNvSpPr/>
          <p:nvPr/>
        </p:nvSpPr>
        <p:spPr>
          <a:xfrm rot="9565722">
            <a:off x="3388613" y="119887"/>
            <a:ext cx="659129" cy="65912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1"/>
          <p:cNvSpPr/>
          <p:nvPr/>
        </p:nvSpPr>
        <p:spPr>
          <a:xfrm rot="9563391">
            <a:off x="2983381" y="713642"/>
            <a:ext cx="297437" cy="29743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1"/>
          <p:cNvSpPr/>
          <p:nvPr/>
        </p:nvSpPr>
        <p:spPr>
          <a:xfrm rot="1282537">
            <a:off x="5623584" y="4034287"/>
            <a:ext cx="697157" cy="69687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513AC8-CDC1-8C28-2DDD-9BBEAD652F0B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DF52F1-913F-0509-DD5B-AF0109AE486F}"/>
              </a:ext>
            </a:extLst>
          </p:cNvPr>
          <p:cNvSpPr txBox="1"/>
          <p:nvPr/>
        </p:nvSpPr>
        <p:spPr>
          <a:xfrm>
            <a:off x="119270" y="278296"/>
            <a:ext cx="4381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PT Sans" panose="020B0503020203020204" pitchFamily="34" charset="0"/>
              </a:rPr>
              <a:t>V4 Custom Data Element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2ADF5-2FEB-DC91-E666-E8D4F47C7FD5}"/>
              </a:ext>
            </a:extLst>
          </p:cNvPr>
          <p:cNvSpPr txBox="1"/>
          <p:nvPr/>
        </p:nvSpPr>
        <p:spPr>
          <a:xfrm>
            <a:off x="892900" y="2138341"/>
            <a:ext cx="400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/>
                </a:solidFill>
                <a:latin typeface="PT Sans" panose="020B0503020203020204" pitchFamily="34" charset="0"/>
              </a:rPr>
              <a:t>Identity and Statement of Educational Purpose (SEP)</a:t>
            </a:r>
          </a:p>
        </p:txBody>
      </p:sp>
      <p:sp>
        <p:nvSpPr>
          <p:cNvPr id="8" name="Double Bracket 7">
            <a:extLst>
              <a:ext uri="{FF2B5EF4-FFF2-40B4-BE49-F238E27FC236}">
                <a16:creationId xmlns:a16="http://schemas.microsoft.com/office/drawing/2014/main" id="{CD3098F2-4AE5-46A5-D29C-31C9365B83EA}"/>
              </a:ext>
            </a:extLst>
          </p:cNvPr>
          <p:cNvSpPr/>
          <p:nvPr/>
        </p:nvSpPr>
        <p:spPr>
          <a:xfrm>
            <a:off x="776911" y="1869938"/>
            <a:ext cx="4142630" cy="1207774"/>
          </a:xfrm>
          <a:prstGeom prst="bracketPair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Identity &amp; Statement of Educational Purpose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440146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Identity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Copy of valid, unexpired government issued photo ID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Copy must be annotated with date and reviewer’s name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Student IDs and Military IDs are not acceptable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Statement of Educational Purpose (SEP)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Sign the SEP in the presence of an authorized staff member OR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Sign the SEP in the presence of a Notary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Submit original which includes “wet signature”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Wording on SEP must be exact</a:t>
            </a:r>
            <a:endParaRPr sz="1400"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69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54"/>
          <p:cNvSpPr txBox="1">
            <a:spLocks noGrp="1"/>
          </p:cNvSpPr>
          <p:nvPr>
            <p:ph type="title"/>
          </p:nvPr>
        </p:nvSpPr>
        <p:spPr>
          <a:xfrm>
            <a:off x="2114550" y="971550"/>
            <a:ext cx="4572000" cy="27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V1+V4=V5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2D811-C433-97C6-21B7-E0960D40B3E5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bg2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52"/>
          <p:cNvPicPr preferRelativeResize="0"/>
          <p:nvPr/>
        </p:nvPicPr>
        <p:blipFill rotWithShape="1">
          <a:blip r:embed="rId3">
            <a:alphaModFix/>
          </a:blip>
          <a:srcRect l="2610" t="3815" b="2437"/>
          <a:stretch/>
        </p:blipFill>
        <p:spPr>
          <a:xfrm flipH="1">
            <a:off x="5581651" y="0"/>
            <a:ext cx="3562349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5" name="Google Shape;715;p52"/>
          <p:cNvGrpSpPr/>
          <p:nvPr/>
        </p:nvGrpSpPr>
        <p:grpSpPr>
          <a:xfrm>
            <a:off x="4010025" y="-387487"/>
            <a:ext cx="3343714" cy="5999787"/>
            <a:chOff x="4010025" y="-387487"/>
            <a:chExt cx="3343714" cy="5999787"/>
          </a:xfrm>
        </p:grpSpPr>
        <p:sp>
          <p:nvSpPr>
            <p:cNvPr id="716" name="Google Shape;716;p52"/>
            <p:cNvSpPr/>
            <p:nvPr/>
          </p:nvSpPr>
          <p:spPr>
            <a:xfrm>
              <a:off x="4010025" y="0"/>
              <a:ext cx="3076575" cy="5143500"/>
            </a:xfrm>
            <a:custGeom>
              <a:avLst/>
              <a:gdLst/>
              <a:ahLst/>
              <a:cxnLst/>
              <a:rect l="l" t="t" r="r" b="b"/>
              <a:pathLst>
                <a:path w="123063" h="205740" extrusionOk="0">
                  <a:moveTo>
                    <a:pt x="123063" y="0"/>
                  </a:moveTo>
                  <a:lnTo>
                    <a:pt x="57912" y="205740"/>
                  </a:lnTo>
                  <a:lnTo>
                    <a:pt x="1524" y="20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717" name="Google Shape;717;p52"/>
            <p:cNvGrpSpPr/>
            <p:nvPr/>
          </p:nvGrpSpPr>
          <p:grpSpPr>
            <a:xfrm rot="-5132446" flipH="1">
              <a:off x="3318579" y="1744701"/>
              <a:ext cx="5882770" cy="1735410"/>
              <a:chOff x="2431403" y="1790093"/>
              <a:chExt cx="7791899" cy="1735197"/>
            </a:xfrm>
          </p:grpSpPr>
          <p:sp>
            <p:nvSpPr>
              <p:cNvPr id="718" name="Google Shape;718;p52"/>
              <p:cNvSpPr/>
              <p:nvPr/>
            </p:nvSpPr>
            <p:spPr>
              <a:xfrm rot="4829342" flipH="1">
                <a:off x="6191055" y="-1362025"/>
                <a:ext cx="232394" cy="781983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52"/>
              <p:cNvSpPr/>
              <p:nvPr/>
            </p:nvSpPr>
            <p:spPr>
              <a:xfrm rot="4829342" flipH="1">
                <a:off x="6229754" y="-1144431"/>
                <a:ext cx="232394" cy="782294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2" name="Google Shape;722;p52"/>
          <p:cNvSpPr txBox="1">
            <a:spLocks noGrp="1"/>
          </p:cNvSpPr>
          <p:nvPr>
            <p:ph type="subTitle" idx="1"/>
          </p:nvPr>
        </p:nvSpPr>
        <p:spPr>
          <a:xfrm>
            <a:off x="230131" y="1427262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All items and documentation required in the V1 Verification Group</a:t>
            </a:r>
          </a:p>
          <a:p>
            <a:pPr marL="342900" lvl="0" algn="l" rtl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All items and documentation required in the V4 Verification Group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</a:pPr>
            <a:endParaRPr dirty="0"/>
          </a:p>
        </p:txBody>
      </p:sp>
      <p:sp>
        <p:nvSpPr>
          <p:cNvPr id="723" name="Google Shape;723;p52"/>
          <p:cNvSpPr/>
          <p:nvPr/>
        </p:nvSpPr>
        <p:spPr>
          <a:xfrm rot="9508767">
            <a:off x="6123145" y="793428"/>
            <a:ext cx="659152" cy="659152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52"/>
          <p:cNvSpPr/>
          <p:nvPr/>
        </p:nvSpPr>
        <p:spPr>
          <a:xfrm rot="9510599">
            <a:off x="5514604" y="1253384"/>
            <a:ext cx="297265" cy="297265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BB9742-7628-C743-EABC-49049650CEA9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7232D0-969F-10EC-1856-2E5D48B5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42" y="12234"/>
            <a:ext cx="4743600" cy="1434900"/>
          </a:xfrm>
        </p:spPr>
        <p:txBody>
          <a:bodyPr/>
          <a:lstStyle/>
          <a:p>
            <a:r>
              <a:rPr lang="en-US" sz="2400" dirty="0"/>
              <a:t>V5 Aggregate Data Elements</a:t>
            </a:r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A24F17D9-4FDD-59B2-2AD4-94050CAFE7AD}"/>
              </a:ext>
            </a:extLst>
          </p:cNvPr>
          <p:cNvSpPr/>
          <p:nvPr/>
        </p:nvSpPr>
        <p:spPr>
          <a:xfrm>
            <a:off x="1375576" y="3808675"/>
            <a:ext cx="1685676" cy="52478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99432E06-E5CA-1033-83D9-2A6C8677CFD7}"/>
              </a:ext>
            </a:extLst>
          </p:cNvPr>
          <p:cNvSpPr/>
          <p:nvPr/>
        </p:nvSpPr>
        <p:spPr>
          <a:xfrm>
            <a:off x="4428877" y="3236181"/>
            <a:ext cx="914400" cy="9144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Discretionary Verification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Dependency Status Questions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Homeless status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Veteran/active-duty status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Orphan, ward, foster care status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Legal guardianship status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Emancipated minor status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Verification of applications for whom a PJ adjustment will be considered – application was not selected for verification by CPS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Applications with comment codes 400/401 and DRT flags 06/07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04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55"/>
          <p:cNvPicPr preferRelativeResize="0"/>
          <p:nvPr/>
        </p:nvPicPr>
        <p:blipFill rotWithShape="1">
          <a:blip r:embed="rId3">
            <a:alphaModFix/>
          </a:blip>
          <a:srcRect l="8723" r="49696"/>
          <a:stretch/>
        </p:blipFill>
        <p:spPr>
          <a:xfrm>
            <a:off x="0" y="0"/>
            <a:ext cx="3223951" cy="5167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5" name="Google Shape;775;p55"/>
          <p:cNvGrpSpPr/>
          <p:nvPr/>
        </p:nvGrpSpPr>
        <p:grpSpPr>
          <a:xfrm>
            <a:off x="1143000" y="-501787"/>
            <a:ext cx="3333750" cy="5999787"/>
            <a:chOff x="1143000" y="-501787"/>
            <a:chExt cx="3333750" cy="5999787"/>
          </a:xfrm>
        </p:grpSpPr>
        <p:sp>
          <p:nvSpPr>
            <p:cNvPr id="776" name="Google Shape;776;p55"/>
            <p:cNvSpPr/>
            <p:nvPr/>
          </p:nvSpPr>
          <p:spPr>
            <a:xfrm>
              <a:off x="1419225" y="0"/>
              <a:ext cx="3057525" cy="5181600"/>
            </a:xfrm>
            <a:custGeom>
              <a:avLst/>
              <a:gdLst/>
              <a:ahLst/>
              <a:cxnLst/>
              <a:rect l="l" t="t" r="r" b="b"/>
              <a:pathLst>
                <a:path w="122301" h="207264" extrusionOk="0">
                  <a:moveTo>
                    <a:pt x="0" y="207264"/>
                  </a:moveTo>
                  <a:lnTo>
                    <a:pt x="62484" y="0"/>
                  </a:lnTo>
                  <a:lnTo>
                    <a:pt x="122301" y="0"/>
                  </a:lnTo>
                  <a:lnTo>
                    <a:pt x="121920" y="2072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777" name="Google Shape;777;p55"/>
            <p:cNvGrpSpPr/>
            <p:nvPr/>
          </p:nvGrpSpPr>
          <p:grpSpPr>
            <a:xfrm rot="5667554" flipH="1">
              <a:off x="-704610" y="1630401"/>
              <a:ext cx="5882770" cy="1735410"/>
              <a:chOff x="2431403" y="1790093"/>
              <a:chExt cx="7791899" cy="1735197"/>
            </a:xfrm>
          </p:grpSpPr>
          <p:sp>
            <p:nvSpPr>
              <p:cNvPr id="778" name="Google Shape;778;p55"/>
              <p:cNvSpPr/>
              <p:nvPr/>
            </p:nvSpPr>
            <p:spPr>
              <a:xfrm rot="4829342" flipH="1">
                <a:off x="6191055" y="-1362025"/>
                <a:ext cx="232394" cy="78198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55"/>
              <p:cNvSpPr/>
              <p:nvPr/>
            </p:nvSpPr>
            <p:spPr>
              <a:xfrm rot="4829342" flipH="1">
                <a:off x="6229754" y="-1144431"/>
                <a:ext cx="232394" cy="782294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2" name="Google Shape;782;p55"/>
          <p:cNvSpPr txBox="1">
            <a:spLocks noGrp="1"/>
          </p:cNvSpPr>
          <p:nvPr>
            <p:ph type="subTitle" idx="1"/>
          </p:nvPr>
        </p:nvSpPr>
        <p:spPr>
          <a:xfrm>
            <a:off x="2706079" y="1547309"/>
            <a:ext cx="6189149" cy="32300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Corrections – information was reported incorrectly at the time of application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Updates – information has changed since the time of application</a:t>
            </a:r>
          </a:p>
          <a:p>
            <a:pPr marL="742950" lvl="1" indent="-28575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Dependency status changes (except due to marital status)</a:t>
            </a:r>
          </a:p>
          <a:p>
            <a:pPr marL="742950" lvl="1" indent="-28575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Number in household and Number in College (except due to marital status) up to the time of verification</a:t>
            </a:r>
          </a:p>
          <a:p>
            <a:pPr marL="285750" indent="-285750" algn="l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Adjustments – information is adjusted based on the institution’s PJ authority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783" name="Google Shape;783;p55"/>
          <p:cNvSpPr/>
          <p:nvPr/>
        </p:nvSpPr>
        <p:spPr>
          <a:xfrm rot="2882628">
            <a:off x="3130601" y="724881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5"/>
          <p:cNvSpPr/>
          <p:nvPr/>
        </p:nvSpPr>
        <p:spPr>
          <a:xfrm rot="2881541">
            <a:off x="3909592" y="1300881"/>
            <a:ext cx="297399" cy="29739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5"/>
          <p:cNvSpPr/>
          <p:nvPr/>
        </p:nvSpPr>
        <p:spPr>
          <a:xfrm>
            <a:off x="2452638" y="4168397"/>
            <a:ext cx="542100" cy="5418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C2462-71F9-9DEC-2B37-B4BE10FC355C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D3C9CD-5DC2-94B3-7115-99B8C872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141" y="337019"/>
            <a:ext cx="6543296" cy="1434900"/>
          </a:xfrm>
        </p:spPr>
        <p:txBody>
          <a:bodyPr/>
          <a:lstStyle/>
          <a:p>
            <a:pPr algn="ctr"/>
            <a:r>
              <a:rPr lang="en-US" sz="2700" dirty="0"/>
              <a:t>Corrections/Updates/Adjustments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41"/>
          <p:cNvPicPr preferRelativeResize="0"/>
          <p:nvPr/>
        </p:nvPicPr>
        <p:blipFill rotWithShape="1">
          <a:blip r:embed="rId3">
            <a:alphaModFix/>
          </a:blip>
          <a:srcRect l="26664" t="25467" b="12869"/>
          <a:stretch/>
        </p:blipFill>
        <p:spPr>
          <a:xfrm rot="3">
            <a:off x="0" y="-142873"/>
            <a:ext cx="4191002" cy="5286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41"/>
          <p:cNvGrpSpPr/>
          <p:nvPr/>
        </p:nvGrpSpPr>
        <p:grpSpPr>
          <a:xfrm>
            <a:off x="1448400" y="-533209"/>
            <a:ext cx="3637950" cy="6197199"/>
            <a:chOff x="1448400" y="-533209"/>
            <a:chExt cx="3637950" cy="6197199"/>
          </a:xfrm>
        </p:grpSpPr>
        <p:sp>
          <p:nvSpPr>
            <p:cNvPr id="427" name="Google Shape;427;p41"/>
            <p:cNvSpPr/>
            <p:nvPr/>
          </p:nvSpPr>
          <p:spPr>
            <a:xfrm>
              <a:off x="1809750" y="-14275"/>
              <a:ext cx="3276600" cy="5172075"/>
            </a:xfrm>
            <a:custGeom>
              <a:avLst/>
              <a:gdLst/>
              <a:ahLst/>
              <a:cxnLst/>
              <a:rect l="l" t="t" r="r" b="b"/>
              <a:pathLst>
                <a:path w="131064" h="206883" extrusionOk="0">
                  <a:moveTo>
                    <a:pt x="131064" y="571"/>
                  </a:moveTo>
                  <a:lnTo>
                    <a:pt x="102489" y="0"/>
                  </a:lnTo>
                  <a:lnTo>
                    <a:pt x="0" y="101155"/>
                  </a:lnTo>
                  <a:lnTo>
                    <a:pt x="101918" y="206883"/>
                  </a:lnTo>
                  <a:lnTo>
                    <a:pt x="129540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428" name="Google Shape;428;p41"/>
            <p:cNvGrpSpPr/>
            <p:nvPr/>
          </p:nvGrpSpPr>
          <p:grpSpPr>
            <a:xfrm>
              <a:off x="1448400" y="-533209"/>
              <a:ext cx="3441010" cy="6197199"/>
              <a:chOff x="1753200" y="-533209"/>
              <a:chExt cx="3441010" cy="6197199"/>
            </a:xfrm>
          </p:grpSpPr>
          <p:grpSp>
            <p:nvGrpSpPr>
              <p:cNvPr id="429" name="Google Shape;429;p41"/>
              <p:cNvGrpSpPr/>
              <p:nvPr/>
            </p:nvGrpSpPr>
            <p:grpSpPr>
              <a:xfrm rot="2700243" flipH="1">
                <a:off x="3252435" y="-1008687"/>
                <a:ext cx="465028" cy="4369525"/>
                <a:chOff x="3734850" y="-2845725"/>
                <a:chExt cx="465000" cy="10150200"/>
              </a:xfrm>
            </p:grpSpPr>
            <p:sp>
              <p:nvSpPr>
                <p:cNvPr id="430" name="Google Shape;430;p41"/>
                <p:cNvSpPr/>
                <p:nvPr/>
              </p:nvSpPr>
              <p:spPr>
                <a:xfrm>
                  <a:off x="3734850" y="-2845725"/>
                  <a:ext cx="232500" cy="101502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41"/>
                <p:cNvSpPr/>
                <p:nvPr/>
              </p:nvSpPr>
              <p:spPr>
                <a:xfrm>
                  <a:off x="3967350" y="-2845725"/>
                  <a:ext cx="232500" cy="101502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" name="Google Shape;432;p41"/>
              <p:cNvGrpSpPr/>
              <p:nvPr/>
            </p:nvGrpSpPr>
            <p:grpSpPr>
              <a:xfrm rot="-2700000" flipH="1">
                <a:off x="3228545" y="1773378"/>
                <a:ext cx="465013" cy="4365521"/>
                <a:chOff x="3734827" y="-2803130"/>
                <a:chExt cx="465017" cy="10107692"/>
              </a:xfrm>
            </p:grpSpPr>
            <p:sp>
              <p:nvSpPr>
                <p:cNvPr id="433" name="Google Shape;433;p41"/>
                <p:cNvSpPr/>
                <p:nvPr/>
              </p:nvSpPr>
              <p:spPr>
                <a:xfrm>
                  <a:off x="3734827" y="-1799238"/>
                  <a:ext cx="232500" cy="91038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41"/>
                <p:cNvSpPr/>
                <p:nvPr/>
              </p:nvSpPr>
              <p:spPr>
                <a:xfrm>
                  <a:off x="3967344" y="-2803130"/>
                  <a:ext cx="232500" cy="101076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5" name="Google Shape;435;p41"/>
          <p:cNvSpPr txBox="1">
            <a:spLocks noGrp="1"/>
          </p:cNvSpPr>
          <p:nvPr>
            <p:ph type="title"/>
          </p:nvPr>
        </p:nvSpPr>
        <p:spPr>
          <a:xfrm>
            <a:off x="3630099" y="-14275"/>
            <a:ext cx="5452023" cy="11555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Verification Areas of Focus</a:t>
            </a:r>
            <a:endParaRPr sz="28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F9B0484-4610-B5C0-E597-65F083E36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5765" y="2077694"/>
            <a:ext cx="4404600" cy="1312800"/>
          </a:xfrm>
        </p:spPr>
        <p:txBody>
          <a:bodyPr/>
          <a:lstStyle/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Verification Overview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Verification Tracking Groups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Required Documentation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Discretionary Verification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Corrections / Updates / Adjustments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Database Matches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Things to Know</a:t>
            </a:r>
          </a:p>
          <a:p>
            <a:pPr marL="4000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Resources</a:t>
            </a:r>
          </a:p>
          <a:p>
            <a:pPr marL="4000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37" name="Google Shape;437;p41"/>
          <p:cNvSpPr/>
          <p:nvPr/>
        </p:nvSpPr>
        <p:spPr>
          <a:xfrm>
            <a:off x="2645250" y="1662263"/>
            <a:ext cx="659100" cy="659100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097DA1-664E-2605-35DF-B8ADBB2534FA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67"/>
          <p:cNvSpPr txBox="1">
            <a:spLocks noGrp="1"/>
          </p:cNvSpPr>
          <p:nvPr>
            <p:ph type="subTitle" idx="1"/>
          </p:nvPr>
        </p:nvSpPr>
        <p:spPr>
          <a:xfrm>
            <a:off x="693846" y="71621"/>
            <a:ext cx="6691200" cy="8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Database Matches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53" name="Google Shape;1153;p67"/>
          <p:cNvSpPr/>
          <p:nvPr/>
        </p:nvSpPr>
        <p:spPr>
          <a:xfrm rot="9508767">
            <a:off x="6627970" y="698178"/>
            <a:ext cx="659152" cy="659152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67"/>
          <p:cNvSpPr/>
          <p:nvPr/>
        </p:nvSpPr>
        <p:spPr>
          <a:xfrm rot="9510599">
            <a:off x="6276604" y="1272434"/>
            <a:ext cx="297265" cy="297265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67"/>
          <p:cNvSpPr/>
          <p:nvPr/>
        </p:nvSpPr>
        <p:spPr>
          <a:xfrm rot="-7726430">
            <a:off x="5351142" y="3931470"/>
            <a:ext cx="659164" cy="659164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7B11A5-ACAB-C8B2-9713-C39216330A70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43E78-DA5D-C44E-2DC5-5CD5E36C7656}"/>
              </a:ext>
            </a:extLst>
          </p:cNvPr>
          <p:cNvSpPr txBox="1"/>
          <p:nvPr/>
        </p:nvSpPr>
        <p:spPr>
          <a:xfrm>
            <a:off x="383242" y="1403867"/>
            <a:ext cx="4323144" cy="1996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PT Sans" panose="020B0503020203020204" pitchFamily="34" charset="0"/>
              </a:rPr>
              <a:t>Social Security Administration – SSA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PT Sans" panose="020B0503020203020204" pitchFamily="34" charset="0"/>
              </a:rPr>
              <a:t>Department of Homeland Security – DHS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PT Sans" panose="020B0503020203020204" pitchFamily="34" charset="0"/>
              </a:rPr>
              <a:t>National Student Loan Database System – NSLDS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PT Sans" panose="020B0503020203020204" pitchFamily="34" charset="0"/>
              </a:rPr>
              <a:t>Department of Defense – DOD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PT Sans" panose="020B0503020203020204" pitchFamily="34" charset="0"/>
              </a:rPr>
              <a:t>Department of Justice – DOJ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PT Sans" panose="020B0503020203020204" pitchFamily="34" charset="0"/>
              </a:rPr>
              <a:t>Veteran Affairs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F007DD-5BC0-670D-890C-A2BF87055AF0}"/>
              </a:ext>
            </a:extLst>
          </p:cNvPr>
          <p:cNvSpPr txBox="1"/>
          <p:nvPr/>
        </p:nvSpPr>
        <p:spPr>
          <a:xfrm>
            <a:off x="4888006" y="1461007"/>
            <a:ext cx="3025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PT Sans" panose="020B0503020203020204" pitchFamily="34" charset="0"/>
              </a:rPr>
              <a:t>Unsuccessful matches will cause ISIR comment codes (C-Codes) that require action from either the institution or the student which can be associated with the process of verification.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Customary Support Documentation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30E4B-DCF1-3929-28AC-E58CCEA2099D}"/>
              </a:ext>
            </a:extLst>
          </p:cNvPr>
          <p:cNvSpPr/>
          <p:nvPr/>
        </p:nvSpPr>
        <p:spPr>
          <a:xfrm>
            <a:off x="763146" y="1113780"/>
            <a:ext cx="7562707" cy="2804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F537D6A-678A-057F-541A-F3CD29FF9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10151"/>
              </p:ext>
            </p:extLst>
          </p:nvPr>
        </p:nvGraphicFramePr>
        <p:xfrm>
          <a:off x="776896" y="1111296"/>
          <a:ext cx="7562708" cy="2524191"/>
        </p:xfrm>
        <a:graphic>
          <a:graphicData uri="http://schemas.openxmlformats.org/drawingml/2006/table">
            <a:tbl>
              <a:tblPr firstRow="1" bandRow="1">
                <a:tableStyleId>{DBF3969D-6ABD-4547-B8BC-16076521C7A3}</a:tableStyleId>
              </a:tblPr>
              <a:tblGrid>
                <a:gridCol w="3781354">
                  <a:extLst>
                    <a:ext uri="{9D8B030D-6E8A-4147-A177-3AD203B41FA5}">
                      <a16:colId xmlns:a16="http://schemas.microsoft.com/office/drawing/2014/main" val="1524820878"/>
                    </a:ext>
                  </a:extLst>
                </a:gridCol>
                <a:gridCol w="3781354">
                  <a:extLst>
                    <a:ext uri="{9D8B030D-6E8A-4147-A177-3AD203B41FA5}">
                      <a16:colId xmlns:a16="http://schemas.microsoft.com/office/drawing/2014/main" val="2943766329"/>
                    </a:ext>
                  </a:extLst>
                </a:gridCol>
              </a:tblGrid>
              <a:tr h="2637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Database Match C-Code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Customary Documentation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88690"/>
                  </a:ext>
                </a:extLst>
              </a:tr>
              <a:tr h="102433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PT Sans" panose="020B0503020203020204" pitchFamily="34" charset="0"/>
                        </a:rPr>
                        <a:t>U.S. Citizenship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PT Sans" panose="020B0503020203020204" pitchFamily="34" charset="0"/>
                        </a:rPr>
                        <a:t>Birth Certificate (must be born in U.S.)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PT Sans" panose="020B0503020203020204" pitchFamily="34" charset="0"/>
                        </a:rPr>
                        <a:t>U.S. Passport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PT Sans" panose="020B0503020203020204" pitchFamily="34" charset="0"/>
                        </a:rPr>
                        <a:t>Certificate of Naturalization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PT Sans" panose="020B0503020203020204" pitchFamily="34" charset="0"/>
                        </a:rPr>
                        <a:t>Certificate of Citizenship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522119"/>
                  </a:ext>
                </a:extLst>
              </a:tr>
              <a:tr h="7930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PT Sans" panose="020B0503020203020204" pitchFamily="34" charset="0"/>
                        </a:rPr>
                        <a:t>Eligible Non-Citizenship Status (may require secondary and/or third step verification)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PT Sans" panose="020B0503020203020204" pitchFamily="34" charset="0"/>
                        </a:rPr>
                        <a:t>Permanent Resident Card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PT Sans" panose="020B0503020203020204" pitchFamily="34" charset="0"/>
                        </a:rPr>
                        <a:t>Form I-94/I-94A or Arrival/Departure 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653889"/>
                  </a:ext>
                </a:extLst>
              </a:tr>
              <a:tr h="40202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PT Sans" panose="020B0503020203020204" pitchFamily="34" charset="0"/>
                        </a:rPr>
                        <a:t>Social Security Number/Name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  <a:latin typeface="PT Sans" panose="020B0503020203020204" pitchFamily="34" charset="0"/>
                        </a:rPr>
                        <a:t>Social Security Card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966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142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Things to Know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Alternative supporting documentation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Knowledge of basic tax filing issues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Correct filing status – whether the student/parent are required to file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Amended Returns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Signed copy of 1040x or the IRS Record of Account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IRS Tax Return Transcript, signed 1040 with schedules 1, 2, and/or 3 if filed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Filing Extensions</a:t>
            </a:r>
          </a:p>
          <a:p>
            <a:pPr marL="742950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IRS Verification of Non-filing letter, W-2s, and approved unexpired extension (rare with prior, prior)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Separating information from a joint return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Foreign Returns and/or Income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Auto Zero Calculation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Resolution of DRT Flag 06 &amp; 07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Resolution of SAR Comment Codes 400 &amp; 401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V4/V5 reporting requirements</a:t>
            </a:r>
          </a:p>
          <a:p>
            <a:pPr marL="0" indent="0" algn="ctr">
              <a:buNone/>
            </a:pP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REFER TO AND FOLLOW YOUR INSTITUTION’S PROCEDURES AND POLICIES!</a:t>
            </a:r>
            <a:endParaRPr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56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FD9"/>
        </a:solidFill>
        <a:effectLst/>
      </p:bgPr>
    </p:bg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72;p62"/>
          <p:cNvPicPr preferRelativeResize="0"/>
          <p:nvPr/>
        </p:nvPicPr>
        <p:blipFill rotWithShape="1">
          <a:blip r:embed="rId3">
            <a:alphaModFix/>
          </a:blip>
          <a:srcRect l="16450" t="13532" r="9911" b="48119"/>
          <a:stretch/>
        </p:blipFill>
        <p:spPr>
          <a:xfrm rot="5400000" flipH="1">
            <a:off x="5036652" y="1021877"/>
            <a:ext cx="4633299" cy="3619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62"/>
          <p:cNvPicPr preferRelativeResize="0"/>
          <p:nvPr/>
        </p:nvPicPr>
        <p:blipFill rotWithShape="1">
          <a:blip r:embed="rId3">
            <a:alphaModFix/>
          </a:blip>
          <a:srcRect l="5600" t="55396" r="10682" b="7052"/>
          <a:stretch/>
        </p:blipFill>
        <p:spPr>
          <a:xfrm rot="5400000">
            <a:off x="-838201" y="838200"/>
            <a:ext cx="5124451" cy="34480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4" name="Google Shape;974;p62"/>
          <p:cNvGrpSpPr/>
          <p:nvPr/>
        </p:nvGrpSpPr>
        <p:grpSpPr>
          <a:xfrm>
            <a:off x="-1175558" y="-1815714"/>
            <a:ext cx="11315217" cy="10233055"/>
            <a:chOff x="-1161808" y="-2177628"/>
            <a:chExt cx="11315217" cy="10233055"/>
          </a:xfrm>
        </p:grpSpPr>
        <p:sp>
          <p:nvSpPr>
            <p:cNvPr id="975" name="Google Shape;975;p62"/>
            <p:cNvSpPr/>
            <p:nvPr/>
          </p:nvSpPr>
          <p:spPr>
            <a:xfrm>
              <a:off x="457200" y="-19050"/>
              <a:ext cx="8705850" cy="5181600"/>
            </a:xfrm>
            <a:custGeom>
              <a:avLst/>
              <a:gdLst/>
              <a:ahLst/>
              <a:cxnLst/>
              <a:rect l="l" t="t" r="r" b="b"/>
              <a:pathLst>
                <a:path w="348234" h="207264" extrusionOk="0">
                  <a:moveTo>
                    <a:pt x="108585" y="762"/>
                  </a:moveTo>
                  <a:lnTo>
                    <a:pt x="0" y="207264"/>
                  </a:lnTo>
                  <a:lnTo>
                    <a:pt x="230505" y="206502"/>
                  </a:lnTo>
                  <a:lnTo>
                    <a:pt x="3482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976" name="Google Shape;976;p62"/>
            <p:cNvGrpSpPr/>
            <p:nvPr/>
          </p:nvGrpSpPr>
          <p:grpSpPr>
            <a:xfrm rot="1800044">
              <a:off x="7044483" y="-2043771"/>
              <a:ext cx="464990" cy="10699778"/>
              <a:chOff x="3734850" y="-2845725"/>
              <a:chExt cx="465000" cy="10150200"/>
            </a:xfrm>
          </p:grpSpPr>
          <p:sp>
            <p:nvSpPr>
              <p:cNvPr id="977" name="Google Shape;977;p62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62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" name="Google Shape;979;p62"/>
            <p:cNvGrpSpPr/>
            <p:nvPr/>
          </p:nvGrpSpPr>
          <p:grpSpPr>
            <a:xfrm rot="-8999956">
              <a:off x="1482127" y="-2778208"/>
              <a:ext cx="464990" cy="10699778"/>
              <a:chOff x="3734850" y="-2845725"/>
              <a:chExt cx="465000" cy="10150200"/>
            </a:xfrm>
          </p:grpSpPr>
          <p:sp>
            <p:nvSpPr>
              <p:cNvPr id="980" name="Google Shape;980;p62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62"/>
              <p:cNvSpPr/>
              <p:nvPr/>
            </p:nvSpPr>
            <p:spPr>
              <a:xfrm>
                <a:off x="3967350" y="-2845725"/>
                <a:ext cx="232500" cy="1015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6" name="Google Shape;986;p62"/>
          <p:cNvSpPr/>
          <p:nvPr/>
        </p:nvSpPr>
        <p:spPr>
          <a:xfrm rot="9508767">
            <a:off x="6523195" y="306052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62"/>
          <p:cNvSpPr/>
          <p:nvPr/>
        </p:nvSpPr>
        <p:spPr>
          <a:xfrm rot="9510599">
            <a:off x="6125279" y="366403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62"/>
          <p:cNvSpPr/>
          <p:nvPr/>
        </p:nvSpPr>
        <p:spPr>
          <a:xfrm>
            <a:off x="7364125" y="209938"/>
            <a:ext cx="659100" cy="659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62"/>
          <p:cNvSpPr/>
          <p:nvPr/>
        </p:nvSpPr>
        <p:spPr>
          <a:xfrm rot="-365208">
            <a:off x="2284812" y="1638017"/>
            <a:ext cx="659216" cy="65921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62"/>
          <p:cNvSpPr/>
          <p:nvPr/>
        </p:nvSpPr>
        <p:spPr>
          <a:xfrm rot="-361630">
            <a:off x="3136121" y="1565812"/>
            <a:ext cx="297143" cy="297143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62"/>
          <p:cNvSpPr/>
          <p:nvPr/>
        </p:nvSpPr>
        <p:spPr>
          <a:xfrm rot="4838948">
            <a:off x="1301962" y="4360686"/>
            <a:ext cx="659159" cy="65915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0085A-8EFE-3AD9-571B-3BE26EC69C7A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C3675C-C153-DD2F-9254-3F2FC2584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8960" y="281001"/>
            <a:ext cx="2742600" cy="558900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CFE904-DA00-0829-A597-76271C971E24}"/>
              </a:ext>
            </a:extLst>
          </p:cNvPr>
          <p:cNvSpPr txBox="1"/>
          <p:nvPr/>
        </p:nvSpPr>
        <p:spPr>
          <a:xfrm>
            <a:off x="1588168" y="1300476"/>
            <a:ext cx="6345799" cy="21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Institutional Policies &amp; Procedures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6C93A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FSA </a:t>
            </a:r>
            <a:r>
              <a:rPr lang="en-US" dirty="0">
                <a:solidFill>
                  <a:schemeClr val="bg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Handbook</a:t>
            </a:r>
            <a:endParaRPr lang="en-US" dirty="0">
              <a:solidFill>
                <a:schemeClr val="bg2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NASFAA</a:t>
            </a:r>
            <a:r>
              <a:rPr lang="en-US" dirty="0">
                <a:solidFill>
                  <a:schemeClr val="bg2"/>
                </a:solidFill>
              </a:rPr>
              <a:t> – Today’s News, </a:t>
            </a:r>
            <a:r>
              <a:rPr lang="en-US" dirty="0" err="1">
                <a:solidFill>
                  <a:schemeClr val="bg2"/>
                </a:solidFill>
              </a:rPr>
              <a:t>AskRegs</a:t>
            </a:r>
            <a:r>
              <a:rPr lang="en-US" dirty="0">
                <a:solidFill>
                  <a:schemeClr val="bg2"/>
                </a:solidFill>
              </a:rPr>
              <a:t>, Webinars, Self-Study Guides</a:t>
            </a:r>
          </a:p>
          <a:p>
            <a:pPr marL="285750" lvl="2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TASFAA &amp; SWASFAA Training Opportunities</a:t>
            </a:r>
          </a:p>
          <a:p>
            <a:pPr marL="285750" lvl="2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</a:rPr>
              <a:t>Colleagues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991E1A-8D5E-4B23-CF45-FB5109BF9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2D7DCE-448C-F9A7-6C51-D2C2836025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hlinkClick r:id="rId2"/>
              </a:rPr>
              <a:t>FAFSA Verification IRS Tax Return Transcript Matrix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hlinkClick r:id="rId3"/>
              </a:rPr>
              <a:t>NASFAA Student Aid Reference Desk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hlinkClick r:id="rId4"/>
              </a:rPr>
              <a:t>Dear Colleague Letters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hlinkClick r:id="rId5"/>
              </a:rPr>
              <a:t>Electronic Announcements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hlinkClick r:id="rId6"/>
              </a:rPr>
              <a:t>Federal Student Aid Knowledge Center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hlinkClick r:id="rId7"/>
              </a:rPr>
              <a:t>SAR Comment Codes and Text</a:t>
            </a:r>
            <a:endParaRPr 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hlinkClick r:id="rId8"/>
              </a:rPr>
              <a:t>Student IRS Request Flag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829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p60"/>
          <p:cNvGrpSpPr/>
          <p:nvPr/>
        </p:nvGrpSpPr>
        <p:grpSpPr>
          <a:xfrm>
            <a:off x="1808739" y="-506378"/>
            <a:ext cx="7737920" cy="8043804"/>
            <a:chOff x="1808739" y="-506378"/>
            <a:chExt cx="7737920" cy="8043804"/>
          </a:xfrm>
        </p:grpSpPr>
        <p:sp>
          <p:nvSpPr>
            <p:cNvPr id="936" name="Google Shape;936;p60"/>
            <p:cNvSpPr/>
            <p:nvPr/>
          </p:nvSpPr>
          <p:spPr>
            <a:xfrm>
              <a:off x="4114800" y="0"/>
              <a:ext cx="5048250" cy="5172075"/>
            </a:xfrm>
            <a:custGeom>
              <a:avLst/>
              <a:gdLst/>
              <a:ahLst/>
              <a:cxnLst/>
              <a:rect l="l" t="t" r="r" b="b"/>
              <a:pathLst>
                <a:path w="201930" h="206883" extrusionOk="0">
                  <a:moveTo>
                    <a:pt x="201930" y="381"/>
                  </a:moveTo>
                  <a:lnTo>
                    <a:pt x="191262" y="0"/>
                  </a:lnTo>
                  <a:lnTo>
                    <a:pt x="0" y="206121"/>
                  </a:lnTo>
                  <a:lnTo>
                    <a:pt x="93726" y="206883"/>
                  </a:lnTo>
                  <a:lnTo>
                    <a:pt x="201930" y="205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937" name="Google Shape;937;p60"/>
            <p:cNvGrpSpPr/>
            <p:nvPr/>
          </p:nvGrpSpPr>
          <p:grpSpPr>
            <a:xfrm rot="-8172926" flipH="1">
              <a:off x="5446865" y="-1834570"/>
              <a:ext cx="461668" cy="10700189"/>
              <a:chOff x="3734850" y="-2845725"/>
              <a:chExt cx="461633" cy="10150268"/>
            </a:xfrm>
          </p:grpSpPr>
          <p:sp>
            <p:nvSpPr>
              <p:cNvPr id="938" name="Google Shape;938;p60"/>
              <p:cNvSpPr/>
              <p:nvPr/>
            </p:nvSpPr>
            <p:spPr>
              <a:xfrm>
                <a:off x="3734850" y="-2845725"/>
                <a:ext cx="232500" cy="101502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60"/>
              <p:cNvSpPr/>
              <p:nvPr/>
            </p:nvSpPr>
            <p:spPr>
              <a:xfrm>
                <a:off x="3963983" y="-2845657"/>
                <a:ext cx="232500" cy="10150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8F1FB0B-C505-574E-6DAE-66175811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687" y="2304577"/>
            <a:ext cx="2678169" cy="572700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941" name="Google Shape;941;p60"/>
          <p:cNvSpPr/>
          <p:nvPr/>
        </p:nvSpPr>
        <p:spPr>
          <a:xfrm rot="3207524">
            <a:off x="7518147" y="1355593"/>
            <a:ext cx="659051" cy="659051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60"/>
          <p:cNvSpPr/>
          <p:nvPr/>
        </p:nvSpPr>
        <p:spPr>
          <a:xfrm rot="-3887266">
            <a:off x="5349299" y="4375292"/>
            <a:ext cx="659198" cy="659198"/>
          </a:xfrm>
          <a:prstGeom prst="ellipse">
            <a:avLst/>
          </a:prstGeom>
          <a:solidFill>
            <a:srgbClr val="6C93A1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28BEA9-E523-2E87-73DD-88F10ED6F791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21D4B-632D-C2D4-BDB0-731CC19F8EFE}"/>
              </a:ext>
            </a:extLst>
          </p:cNvPr>
          <p:cNvSpPr txBox="1"/>
          <p:nvPr/>
        </p:nvSpPr>
        <p:spPr>
          <a:xfrm>
            <a:off x="6476427" y="3169462"/>
            <a:ext cx="2578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  <a:latin typeface="PT Sans" panose="020B0503020203020204" pitchFamily="34" charset="0"/>
              </a:rPr>
              <a:t>Jerica Douglas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PT Sans" panose="020B0503020203020204" pitchFamily="34" charset="0"/>
              </a:rPr>
              <a:t>Texas A&amp;M University</a:t>
            </a:r>
          </a:p>
          <a:p>
            <a:pPr algn="ctr"/>
            <a:r>
              <a:rPr lang="en-US" dirty="0">
                <a:solidFill>
                  <a:schemeClr val="bg2"/>
                </a:solidFill>
                <a:latin typeface="PT Sans" panose="020B0503020203020204" pitchFamily="34" charset="0"/>
              </a:rPr>
              <a:t>jericanicole@tamu.edu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The process used by the institution to check the accuracy of the information an applicant has provided on the FAFSA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Reduces errors in applicant reported data</a:t>
            </a:r>
            <a:endParaRPr lang="en-US" sz="16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Assures applicant receives aid for which they are eligible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400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dirty="0"/>
              <a:t>If selected for Verification, it must be completed for the applicant to received subsidized student aid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Understanding Verification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F66B7-6910-9265-986C-82637F82A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586" y="1714499"/>
            <a:ext cx="3491014" cy="22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2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42"/>
          <p:cNvPicPr preferRelativeResize="0"/>
          <p:nvPr/>
        </p:nvPicPr>
        <p:blipFill rotWithShape="1">
          <a:blip r:embed="rId3">
            <a:alphaModFix/>
          </a:blip>
          <a:srcRect t="36405" b="2440"/>
          <a:stretch/>
        </p:blipFill>
        <p:spPr>
          <a:xfrm>
            <a:off x="4343400" y="0"/>
            <a:ext cx="5606800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42"/>
          <p:cNvGrpSpPr/>
          <p:nvPr/>
        </p:nvGrpSpPr>
        <p:grpSpPr>
          <a:xfrm>
            <a:off x="1805498" y="-795078"/>
            <a:ext cx="8796619" cy="7699893"/>
            <a:chOff x="1805498" y="-795078"/>
            <a:chExt cx="8796619" cy="7699893"/>
          </a:xfrm>
        </p:grpSpPr>
        <p:sp>
          <p:nvSpPr>
            <p:cNvPr id="444" name="Google Shape;444;p42"/>
            <p:cNvSpPr/>
            <p:nvPr/>
          </p:nvSpPr>
          <p:spPr>
            <a:xfrm>
              <a:off x="4029075" y="0"/>
              <a:ext cx="4862525" cy="5334000"/>
            </a:xfrm>
            <a:custGeom>
              <a:avLst/>
              <a:gdLst/>
              <a:ahLst/>
              <a:cxnLst/>
              <a:rect l="l" t="t" r="r" b="b"/>
              <a:pathLst>
                <a:path w="194501" h="213360" extrusionOk="0">
                  <a:moveTo>
                    <a:pt x="3429" y="191"/>
                  </a:moveTo>
                  <a:lnTo>
                    <a:pt x="0" y="213360"/>
                  </a:lnTo>
                  <a:lnTo>
                    <a:pt x="5715" y="213360"/>
                  </a:lnTo>
                  <a:lnTo>
                    <a:pt x="1945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45" name="Google Shape;445;p42"/>
            <p:cNvGrpSpPr/>
            <p:nvPr/>
          </p:nvGrpSpPr>
          <p:grpSpPr>
            <a:xfrm rot="-2351318">
              <a:off x="1357795" y="2038354"/>
              <a:ext cx="9692026" cy="2033029"/>
              <a:chOff x="-291125" y="1936498"/>
              <a:chExt cx="9691650" cy="2032950"/>
            </a:xfrm>
          </p:grpSpPr>
          <p:sp>
            <p:nvSpPr>
              <p:cNvPr id="446" name="Google Shape;446;p42"/>
              <p:cNvSpPr/>
              <p:nvPr/>
            </p:nvSpPr>
            <p:spPr>
              <a:xfrm rot="4829342" flipH="1">
                <a:off x="4390878" y="-1996821"/>
                <a:ext cx="232394" cy="96900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2"/>
              <p:cNvSpPr/>
              <p:nvPr/>
            </p:nvSpPr>
            <p:spPr>
              <a:xfrm rot="4829342" flipH="1">
                <a:off x="4486128" y="-1787271"/>
                <a:ext cx="232394" cy="9690038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8" name="Google Shape;448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When Do Corrections Need to be Made?</a:t>
            </a:r>
            <a:endParaRPr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03011-A26C-D33D-B48E-04FA757F2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7176" y="999377"/>
            <a:ext cx="6347593" cy="3351900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When the data on the FAFSA conflicts with the documentation, the institution must correct all verifiable data and determine whether corrections must be submitted to the Central Processing System (CPS)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400" dirty="0"/>
              <a:t>FAFSA data corrections that must be reported to CPS for reprocessing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Changes in a single dollar item of $25 or more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Change in any nondollar item that is required to be verified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Signature requirements on supporting documentation</a:t>
            </a:r>
          </a:p>
        </p:txBody>
      </p:sp>
      <p:sp>
        <p:nvSpPr>
          <p:cNvPr id="450" name="Google Shape;450;p42"/>
          <p:cNvSpPr/>
          <p:nvPr/>
        </p:nvSpPr>
        <p:spPr>
          <a:xfrm rot="9508767">
            <a:off x="61612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2"/>
          <p:cNvSpPr/>
          <p:nvPr/>
        </p:nvSpPr>
        <p:spPr>
          <a:xfrm rot="9510599">
            <a:off x="57633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2"/>
          <p:cNvSpPr/>
          <p:nvPr/>
        </p:nvSpPr>
        <p:spPr>
          <a:xfrm rot="3204078">
            <a:off x="1937017" y="3920540"/>
            <a:ext cx="659167" cy="659167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4AE2C0-0564-DF5F-773C-8D8AC04CA3F1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p46"/>
          <p:cNvPicPr preferRelativeResize="0"/>
          <p:nvPr/>
        </p:nvPicPr>
        <p:blipFill rotWithShape="1">
          <a:blip r:embed="rId3">
            <a:alphaModFix/>
          </a:blip>
          <a:srcRect t="941" b="5870"/>
          <a:stretch/>
        </p:blipFill>
        <p:spPr>
          <a:xfrm>
            <a:off x="5505550" y="0"/>
            <a:ext cx="36796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6"/>
          <p:cNvSpPr/>
          <p:nvPr/>
        </p:nvSpPr>
        <p:spPr>
          <a:xfrm>
            <a:off x="3876550" y="0"/>
            <a:ext cx="4248150" cy="5162550"/>
          </a:xfrm>
          <a:custGeom>
            <a:avLst/>
            <a:gdLst/>
            <a:ahLst/>
            <a:cxnLst/>
            <a:rect l="l" t="t" r="r" b="b"/>
            <a:pathLst>
              <a:path w="169926" h="206502" extrusionOk="0">
                <a:moveTo>
                  <a:pt x="169926" y="0"/>
                </a:moveTo>
                <a:lnTo>
                  <a:pt x="60584" y="206121"/>
                </a:lnTo>
                <a:lnTo>
                  <a:pt x="5" y="206502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388A2E-92E2-7FB8-B13E-52F860F4E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810" y="1750117"/>
            <a:ext cx="5637654" cy="28461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Required and should be written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/>
              <a:t>Policy should include: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Time period in which students must submit verification documents and the consequences for failing to submit on time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Requirements as well as areas of flexibility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Procedures used to correct FAFSA data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Methods you use to notify students of a change to the EFC and/or aid amounts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Procedure to refer students to the Office of Inspector General (OIG)</a:t>
            </a:r>
          </a:p>
          <a:p>
            <a:pPr lvl="1"/>
            <a:endParaRPr lang="en-US" dirty="0"/>
          </a:p>
          <a:p>
            <a:pPr marL="596900" lvl="1" indent="0" algn="ctr">
              <a:buNone/>
            </a:pPr>
            <a:r>
              <a:rPr lang="en-US" sz="1800" dirty="0">
                <a:hlinkClick r:id="rId4"/>
              </a:rPr>
              <a:t>2324 Application and Verification Guide</a:t>
            </a: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5E843D-6763-2AC1-8152-383B42E7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Policies and Procedures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031B1-987B-B938-2558-6772FF820A5C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sp>
        <p:nvSpPr>
          <p:cNvPr id="3" name="Google Shape;418;p40">
            <a:extLst>
              <a:ext uri="{FF2B5EF4-FFF2-40B4-BE49-F238E27FC236}">
                <a16:creationId xmlns:a16="http://schemas.microsoft.com/office/drawing/2014/main" id="{9F6B0E83-1B29-6150-CD6A-E916DB484AB7}"/>
              </a:ext>
            </a:extLst>
          </p:cNvPr>
          <p:cNvSpPr txBox="1">
            <a:spLocks/>
          </p:cNvSpPr>
          <p:nvPr/>
        </p:nvSpPr>
        <p:spPr>
          <a:xfrm>
            <a:off x="713225" y="1228675"/>
            <a:ext cx="5637654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is Verification Required?</a:t>
            </a:r>
            <a:endParaRPr dirty="0"/>
          </a:p>
        </p:txBody>
      </p:sp>
      <p:sp>
        <p:nvSpPr>
          <p:cNvPr id="418" name="Google Shape;418;p40"/>
          <p:cNvSpPr txBox="1">
            <a:spLocks noGrp="1"/>
          </p:cNvSpPr>
          <p:nvPr>
            <p:ph type="body" idx="1"/>
          </p:nvPr>
        </p:nvSpPr>
        <p:spPr>
          <a:xfrm>
            <a:off x="713225" y="1228675"/>
            <a:ext cx="7717800" cy="33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When applicants are selected by CPS</a:t>
            </a:r>
          </a:p>
          <a:p>
            <a:pPr marL="342900" lvl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When applicants are selected by the institution</a:t>
            </a:r>
          </a:p>
          <a:p>
            <a:pPr marL="342900" lvl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/>
              <a:t>Applicants for whom the institution has conflicting information</a:t>
            </a:r>
            <a:endParaRPr sz="2000"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52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Google Shape;493;p45"/>
          <p:cNvPicPr preferRelativeResize="0"/>
          <p:nvPr/>
        </p:nvPicPr>
        <p:blipFill rotWithShape="1">
          <a:blip r:embed="rId3">
            <a:alphaModFix/>
          </a:blip>
          <a:srcRect l="-1410" t="39820" r="4773" b="21124"/>
          <a:stretch/>
        </p:blipFill>
        <p:spPr>
          <a:xfrm rot="-5400000">
            <a:off x="-1113624" y="1019974"/>
            <a:ext cx="5229226" cy="3170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4" name="Google Shape;494;p45"/>
          <p:cNvGrpSpPr/>
          <p:nvPr/>
        </p:nvGrpSpPr>
        <p:grpSpPr>
          <a:xfrm>
            <a:off x="1279989" y="-387487"/>
            <a:ext cx="3320586" cy="5999787"/>
            <a:chOff x="1279989" y="-387487"/>
            <a:chExt cx="3320586" cy="5999787"/>
          </a:xfrm>
        </p:grpSpPr>
        <p:sp>
          <p:nvSpPr>
            <p:cNvPr id="495" name="Google Shape;495;p45"/>
            <p:cNvSpPr/>
            <p:nvPr/>
          </p:nvSpPr>
          <p:spPr>
            <a:xfrm>
              <a:off x="1571625" y="-28575"/>
              <a:ext cx="3028950" cy="5181600"/>
            </a:xfrm>
            <a:custGeom>
              <a:avLst/>
              <a:gdLst/>
              <a:ahLst/>
              <a:cxnLst/>
              <a:rect l="l" t="t" r="r" b="b"/>
              <a:pathLst>
                <a:path w="121158" h="207264" extrusionOk="0">
                  <a:moveTo>
                    <a:pt x="0" y="0"/>
                  </a:moveTo>
                  <a:lnTo>
                    <a:pt x="63246" y="207264"/>
                  </a:lnTo>
                  <a:lnTo>
                    <a:pt x="121158" y="206883"/>
                  </a:lnTo>
                  <a:lnTo>
                    <a:pt x="121158" y="38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grpSp>
          <p:nvGrpSpPr>
            <p:cNvPr id="496" name="Google Shape;496;p45"/>
            <p:cNvGrpSpPr/>
            <p:nvPr/>
          </p:nvGrpSpPr>
          <p:grpSpPr>
            <a:xfrm rot="5132446">
              <a:off x="-567621" y="1744701"/>
              <a:ext cx="5882770" cy="1735410"/>
              <a:chOff x="2431403" y="1790093"/>
              <a:chExt cx="7791899" cy="1735197"/>
            </a:xfrm>
          </p:grpSpPr>
          <p:sp>
            <p:nvSpPr>
              <p:cNvPr id="497" name="Google Shape;497;p45"/>
              <p:cNvSpPr/>
              <p:nvPr/>
            </p:nvSpPr>
            <p:spPr>
              <a:xfrm rot="4829342" flipH="1">
                <a:off x="6191055" y="-1362025"/>
                <a:ext cx="232394" cy="78198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5"/>
              <p:cNvSpPr/>
              <p:nvPr/>
            </p:nvSpPr>
            <p:spPr>
              <a:xfrm rot="4829342" flipH="1">
                <a:off x="6229754" y="-1144431"/>
                <a:ext cx="232394" cy="782294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39E41218-D546-737A-CBA2-D7E59C86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Exempt from Verification?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6B86D6-9681-956C-393C-AB99B9D3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5232" y="1118228"/>
            <a:ext cx="7603839" cy="33519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Applicant who is only eligible for unsubsidized aid</a:t>
            </a:r>
            <a:r>
              <a:rPr lang="en-US" sz="1400" dirty="0"/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Must verify the identity and Statement of Educational Purpose for V4/V5 categories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Applicant who has been verified by another institution.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Follow your institution’s procedures and policy. Not all institutions will accept another institution’s verified ISIR.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May require a letter confirming verification with transaction number of verified ISIR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Applicant who will not receive Title IV aid.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/>
              <a:t>Information of parent/spouse who is incapacitated or cannot be contacted by normal means.</a:t>
            </a:r>
            <a:endParaRPr lang="en-US" b="1" dirty="0"/>
          </a:p>
        </p:txBody>
      </p:sp>
      <p:sp>
        <p:nvSpPr>
          <p:cNvPr id="502" name="Google Shape;502;p45"/>
          <p:cNvSpPr/>
          <p:nvPr/>
        </p:nvSpPr>
        <p:spPr>
          <a:xfrm>
            <a:off x="713235" y="905047"/>
            <a:ext cx="542100" cy="542100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5"/>
          <p:cNvSpPr/>
          <p:nvPr/>
        </p:nvSpPr>
        <p:spPr>
          <a:xfrm rot="2882628">
            <a:off x="2390926" y="467706"/>
            <a:ext cx="659176" cy="659176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5"/>
          <p:cNvSpPr/>
          <p:nvPr/>
        </p:nvSpPr>
        <p:spPr>
          <a:xfrm rot="2881541">
            <a:off x="3169917" y="1043706"/>
            <a:ext cx="297399" cy="297399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2076D5-15D7-1087-7D0A-3CEB60382982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43"/>
          <p:cNvPicPr preferRelativeResize="0"/>
          <p:nvPr/>
        </p:nvPicPr>
        <p:blipFill rotWithShape="1">
          <a:blip r:embed="rId3">
            <a:alphaModFix/>
          </a:blip>
          <a:srcRect l="52876" t="29143"/>
          <a:stretch/>
        </p:blipFill>
        <p:spPr>
          <a:xfrm>
            <a:off x="5286375" y="2"/>
            <a:ext cx="3876677" cy="388612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E721F-D9B1-E1E4-20D0-D394781C7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485624"/>
            <a:ext cx="3747000" cy="28461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V1 – Standard Verification Tracking Group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V4 – Custom Verification Tracking Group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V5 – Aggregate Verification Tracking Group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A62B1-CEE2-E130-65A2-131ACD436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Tracking Groups</a:t>
            </a:r>
          </a:p>
        </p:txBody>
      </p:sp>
      <p:sp>
        <p:nvSpPr>
          <p:cNvPr id="478" name="Google Shape;478;p43"/>
          <p:cNvSpPr/>
          <p:nvPr/>
        </p:nvSpPr>
        <p:spPr>
          <a:xfrm rot="9508767">
            <a:off x="6446995" y="168892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3"/>
          <p:cNvSpPr/>
          <p:nvPr/>
        </p:nvSpPr>
        <p:spPr>
          <a:xfrm rot="9510599">
            <a:off x="6049079" y="229243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4748E2-6B37-1671-322F-3A5ACC0B2554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V1 – Standard Verification Data Points</a:t>
            </a:r>
            <a:endParaRPr dirty="0"/>
          </a:p>
        </p:txBody>
      </p:sp>
      <p:sp>
        <p:nvSpPr>
          <p:cNvPr id="419" name="Google Shape;419;p40"/>
          <p:cNvSpPr/>
          <p:nvPr/>
        </p:nvSpPr>
        <p:spPr>
          <a:xfrm rot="9508767">
            <a:off x="7990045" y="449378"/>
            <a:ext cx="659152" cy="659152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"/>
          <p:cNvSpPr/>
          <p:nvPr/>
        </p:nvSpPr>
        <p:spPr>
          <a:xfrm rot="9510599">
            <a:off x="7592129" y="1052884"/>
            <a:ext cx="297265" cy="297265"/>
          </a:xfrm>
          <a:prstGeom prst="ellipse">
            <a:avLst/>
          </a:prstGeom>
          <a:solidFill>
            <a:srgbClr val="E48B7F">
              <a:alpha val="30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0F90D7-77F2-A164-DBF9-E470B912367E}"/>
              </a:ext>
            </a:extLst>
          </p:cNvPr>
          <p:cNvSpPr txBox="1"/>
          <p:nvPr/>
        </p:nvSpPr>
        <p:spPr>
          <a:xfrm>
            <a:off x="1753173" y="4777323"/>
            <a:ext cx="563765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700" b="1" dirty="0">
                <a:solidFill>
                  <a:schemeClr val="dk1"/>
                </a:solidFill>
                <a:uFill>
                  <a:noFill/>
                </a:uFill>
                <a:latin typeface="PT Sans" panose="020B0503020203020204" pitchFamily="34" charset="0"/>
              </a:rPr>
              <a:t>Texas Association of Student Financial Aid Administrators</a:t>
            </a:r>
            <a:endParaRPr lang="en-US" sz="1700" dirty="0">
              <a:latin typeface="PT Sans" panose="020B050302020302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6412E03-5EA5-0492-9331-83718FC13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1466"/>
              </p:ext>
            </p:extLst>
          </p:nvPr>
        </p:nvGraphicFramePr>
        <p:xfrm>
          <a:off x="652007" y="1228744"/>
          <a:ext cx="8095114" cy="3418840"/>
        </p:xfrm>
        <a:graphic>
          <a:graphicData uri="http://schemas.openxmlformats.org/drawingml/2006/table">
            <a:tbl>
              <a:tblPr firstRow="1" bandRow="1">
                <a:tableStyleId>{DBF3969D-6ABD-4547-B8BC-16076521C7A3}</a:tableStyleId>
              </a:tblPr>
              <a:tblGrid>
                <a:gridCol w="4047557">
                  <a:extLst>
                    <a:ext uri="{9D8B030D-6E8A-4147-A177-3AD203B41FA5}">
                      <a16:colId xmlns:a16="http://schemas.microsoft.com/office/drawing/2014/main" val="1619540994"/>
                    </a:ext>
                  </a:extLst>
                </a:gridCol>
                <a:gridCol w="4047557">
                  <a:extLst>
                    <a:ext uri="{9D8B030D-6E8A-4147-A177-3AD203B41FA5}">
                      <a16:colId xmlns:a16="http://schemas.microsoft.com/office/drawing/2014/main" val="33501854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</a:rPr>
                        <a:t>Tax Filing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2"/>
                          </a:solidFill>
                        </a:rPr>
                        <a:t>Required Items to be Verified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946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Tax Filer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Adjust Gross Income (AGI)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U.S. Income Tax Paid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Untaxed Portions of IRA Distributions and Pensions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IRA Deductions and Payments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Tax Exempt Interest Income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Education Credits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408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Non-Tax Filer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Income Earned from Work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Confirmation of Non-Tax Filing Status (dependent student exempt)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580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Tax Filer/Non-Tax Filer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Number of Household Members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Number of Household Members in College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304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780036"/>
      </p:ext>
    </p:extLst>
  </p:cSld>
  <p:clrMapOvr>
    <a:masterClrMapping/>
  </p:clrMapOvr>
</p:sld>
</file>

<file path=ppt/theme/theme1.xml><?xml version="1.0" encoding="utf-8"?>
<a:theme xmlns:a="http://schemas.openxmlformats.org/drawingml/2006/main" name="Candy Buffet for your Wedding by Slidesgo">
  <a:themeElements>
    <a:clrScheme name="Simple Light">
      <a:dk1>
        <a:srgbClr val="E48B7F"/>
      </a:dk1>
      <a:lt1>
        <a:srgbClr val="FFDFD9"/>
      </a:lt1>
      <a:dk2>
        <a:srgbClr val="6C93A1"/>
      </a:dk2>
      <a:lt2>
        <a:srgbClr val="FFFCF9"/>
      </a:lt2>
      <a:accent1>
        <a:srgbClr val="B6CFD8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C93A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1529</Words>
  <Application>Microsoft Office PowerPoint</Application>
  <PresentationFormat>On-screen Show (16:9)</PresentationFormat>
  <Paragraphs>218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Poppins</vt:lpstr>
      <vt:lpstr>PT Sans</vt:lpstr>
      <vt:lpstr>Wingdings</vt:lpstr>
      <vt:lpstr>Candy Buffet for your Wedding by Slidesgo</vt:lpstr>
      <vt:lpstr>New Aid Officer Workshop</vt:lpstr>
      <vt:lpstr>Verification Areas of Focus</vt:lpstr>
      <vt:lpstr>Understanding Verification</vt:lpstr>
      <vt:lpstr>When Do Corrections Need to be Made?</vt:lpstr>
      <vt:lpstr>Policies and Procedures</vt:lpstr>
      <vt:lpstr>When is Verification Required?</vt:lpstr>
      <vt:lpstr>Who is Exempt from Verification?</vt:lpstr>
      <vt:lpstr>Verification Tracking Groups</vt:lpstr>
      <vt:lpstr>V1 – Standard Verification Data Points</vt:lpstr>
      <vt:lpstr>Documentation</vt:lpstr>
      <vt:lpstr>Household Size</vt:lpstr>
      <vt:lpstr>Number in College</vt:lpstr>
      <vt:lpstr>Information to be Verified and Suggested text released every year for your Verification Worksheet.  DCL ID:  Gen-22-09   Subject:  2023-2024 Award Year: FAFSA Information to be Verified and Acceptable Documentation Published Date: July 8, 2022</vt:lpstr>
      <vt:lpstr>PowerPoint Presentation</vt:lpstr>
      <vt:lpstr>Identity &amp; Statement of Educational Purpose</vt:lpstr>
      <vt:lpstr>V1+V4=V5</vt:lpstr>
      <vt:lpstr>V5 Aggregate Data Elements</vt:lpstr>
      <vt:lpstr>Discretionary Verification</vt:lpstr>
      <vt:lpstr>Corrections/Updates/Adjustments</vt:lpstr>
      <vt:lpstr>PowerPoint Presentation</vt:lpstr>
      <vt:lpstr>Customary Support Documentation</vt:lpstr>
      <vt:lpstr>Things to Know</vt:lpstr>
      <vt:lpstr>Resources</vt:lpstr>
      <vt:lpstr>Resources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 Buffet for your Wedding</dc:title>
  <dc:creator>Holder, Deanna K</dc:creator>
  <cp:lastModifiedBy>DOUGLAS, JERICA</cp:lastModifiedBy>
  <cp:revision>6</cp:revision>
  <dcterms:modified xsi:type="dcterms:W3CDTF">2023-04-11T13:06:31Z</dcterms:modified>
</cp:coreProperties>
</file>